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57" r:id="rId3"/>
    <p:sldId id="264" r:id="rId4"/>
    <p:sldId id="267" r:id="rId5"/>
    <p:sldId id="269" r:id="rId6"/>
    <p:sldId id="268" r:id="rId7"/>
    <p:sldId id="270" r:id="rId8"/>
    <p:sldId id="271" r:id="rId9"/>
    <p:sldId id="272" r:id="rId10"/>
  </p:sldIdLst>
  <p:sldSz cx="9144000" cy="6858000" type="screen4x3"/>
  <p:notesSz cx="6858000" cy="9144000"/>
  <p:defaultTextStyle>
    <a:defPPr>
      <a:defRPr lang="de-DE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1" charset="0"/>
        <a:ea typeface="ＭＳ Ｐゴシック" pitchFamily="-1" charset="-128"/>
        <a:cs typeface="ＭＳ Ｐゴシック" pitchFamily="-1" charset="-128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74"/>
  </p:normalViewPr>
  <p:slideViewPr>
    <p:cSldViewPr snapToGrid="0" snapToObjects="1">
      <p:cViewPr varScale="1">
        <p:scale>
          <a:sx n="116" d="100"/>
          <a:sy n="116" d="100"/>
        </p:scale>
        <p:origin x="-149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EEA81FB2-3474-6A40-92D4-B8EB898FCC9C}" type="datetime1">
              <a:rPr lang="de-DE"/>
              <a:pPr>
                <a:defRPr/>
              </a:pPr>
              <a:t>16.01.2019</a:t>
            </a:fld>
            <a:endParaRPr lang="de-DE"/>
          </a:p>
        </p:txBody>
      </p:sp>
      <p:sp>
        <p:nvSpPr>
          <p:cNvPr id="317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17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fld id="{A75AC838-A9EE-AD40-9E54-F57D30B8254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855790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08555F8C-5EA5-DF4E-B29E-151E8DA379FD}" type="datetime1">
              <a:rPr lang="de-DE"/>
              <a:pPr>
                <a:defRPr/>
              </a:pPr>
              <a:t>16.01.2019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DE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noProof="0"/>
              <a:t>Mastertextformat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EBC9445B-EB3C-354D-BB87-227D01393F0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4763150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AFFA4F-CB7A-FB47-89D1-B0333FE80DE2}" type="datetime1">
              <a:rPr lang="de-DE"/>
              <a:pPr>
                <a:defRPr/>
              </a:pPr>
              <a:t>16.01.2019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A09FB833-D3DF-5849-BB3E-7E06600D0C0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33BAB0-83FD-3946-BEF6-0A3B7D05F57E}" type="datetime1">
              <a:rPr lang="de-DE"/>
              <a:pPr>
                <a:defRPr/>
              </a:pPr>
              <a:t>16.01.2019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AB9F8C72-B7AE-C64E-AE9B-636A1E9E5F5F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67C5BF-45CE-F248-92C9-3FE8E2A2D1A6}" type="datetime1">
              <a:rPr lang="de-DE"/>
              <a:pPr>
                <a:defRPr/>
              </a:pPr>
              <a:t>16.01.2019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A3EBEF95-6119-7140-8EAE-8B5ED128C164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D0EC6E-5F8F-0B40-9919-CF351953D0E2}" type="datetime1">
              <a:rPr lang="de-DE"/>
              <a:pPr>
                <a:defRPr/>
              </a:pPr>
              <a:t>16.01.2019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0369F538-AE41-644E-BC9F-ECB5FAEBC2B9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6A56B2-89A2-8145-9819-F18FD27564A5}" type="datetime1">
              <a:rPr lang="de-DE"/>
              <a:pPr>
                <a:defRPr/>
              </a:pPr>
              <a:t>16.01.2019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395A7F6F-0A60-9A46-BDAE-52AC77274240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0934FF-C20D-0540-8C43-4DB80B8D59F2}" type="datetime1">
              <a:rPr lang="de-DE"/>
              <a:pPr>
                <a:defRPr/>
              </a:pPr>
              <a:t>16.01.2019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977082B5-6698-6C4E-BA3B-9E9F39BEFB2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97FFAD-D6C3-7542-AF51-9E0D5E9D5534}" type="datetime1">
              <a:rPr lang="de-DE"/>
              <a:pPr>
                <a:defRPr/>
              </a:pPr>
              <a:t>16.01.2019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96D62B9D-2B6E-8A42-90E0-649D4AEE53B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6068D1-D861-2C4F-AC26-49D4E6878DF9}" type="datetime1">
              <a:rPr lang="de-DE"/>
              <a:pPr>
                <a:defRPr/>
              </a:pPr>
              <a:t>16.01.2019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6FCB4E98-AA48-BB47-85A4-265D2EA43E5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81367A-F266-7D42-B12F-FCA6BF6670D9}" type="datetime1">
              <a:rPr lang="de-DE"/>
              <a:pPr>
                <a:defRPr/>
              </a:pPr>
              <a:t>16.01.2019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DC5B6B91-DFD1-9241-BE3D-DA95CDC772E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BEF998-C566-0B4A-88B8-2BD890E3FFA8}" type="datetime1">
              <a:rPr lang="de-DE"/>
              <a:pPr>
                <a:defRPr/>
              </a:pPr>
              <a:t>16.01.2019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5009BDDD-0922-F448-AF99-4F0770820C5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7A8F15-A965-754E-9514-F38BFCF4BBF4}" type="datetime1">
              <a:rPr lang="de-DE"/>
              <a:pPr>
                <a:defRPr/>
              </a:pPr>
              <a:t>16.01.2019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976B571C-C619-F644-B70F-2F94D1F3796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elplatzhalt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Mastertitelformat bearbeiten</a:t>
            </a:r>
          </a:p>
        </p:txBody>
      </p:sp>
      <p:sp>
        <p:nvSpPr>
          <p:cNvPr id="1027" name="Textplatzhalt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9E914F86-7C39-4E4A-802C-AAF12848DE13}" type="datetime1">
              <a:rPr lang="de-DE"/>
              <a:pPr>
                <a:defRPr/>
              </a:pPr>
              <a:t>16.01.2019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Textfeld 6"/>
          <p:cNvSpPr txBox="1"/>
          <p:nvPr userDrawn="1"/>
        </p:nvSpPr>
        <p:spPr>
          <a:xfrm>
            <a:off x="7427913" y="6637338"/>
            <a:ext cx="1804987" cy="246062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sz="1000" b="1">
                <a:solidFill>
                  <a:schemeClr val="bg1">
                    <a:lumMod val="65000"/>
                  </a:schemeClr>
                </a:solidFill>
                <a:latin typeface="Arial"/>
                <a:ea typeface="+mn-ea"/>
                <a:cs typeface="Arial"/>
              </a:rPr>
              <a:t>www.informatikzentrale.de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itchFamily="-1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de-DE">
                <a:ea typeface="ＭＳ Ｐゴシック" pitchFamily="-1" charset="-128"/>
                <a:cs typeface="ＭＳ Ｐゴシック" pitchFamily="-1" charset="-128"/>
              </a:rPr>
              <a:t>Tastatur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/>
              <a:buNone/>
              <a:defRPr/>
            </a:pPr>
            <a:endParaRPr lang="de-DE"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48" t="34226" r="1310" b="27530"/>
          <a:stretch/>
        </p:blipFill>
        <p:spPr bwMode="auto">
          <a:xfrm>
            <a:off x="0" y="1683657"/>
            <a:ext cx="8911771" cy="34235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48" t="41360" r="55529" b="27530"/>
          <a:stretch/>
        </p:blipFill>
        <p:spPr bwMode="auto">
          <a:xfrm>
            <a:off x="1438123" y="1104900"/>
            <a:ext cx="5330976" cy="52186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Oval 2"/>
          <p:cNvSpPr/>
          <p:nvPr/>
        </p:nvSpPr>
        <p:spPr>
          <a:xfrm>
            <a:off x="1627258" y="1485939"/>
            <a:ext cx="985765" cy="986972"/>
          </a:xfrm>
          <a:prstGeom prst="ellipse">
            <a:avLst/>
          </a:prstGeom>
          <a:noFill/>
          <a:ln w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sp>
        <p:nvSpPr>
          <p:cNvPr id="4" name="Oval 3"/>
          <p:cNvSpPr/>
          <p:nvPr/>
        </p:nvSpPr>
        <p:spPr>
          <a:xfrm>
            <a:off x="2462211" y="1330137"/>
            <a:ext cx="4306888" cy="1298575"/>
          </a:xfrm>
          <a:prstGeom prst="ellipse">
            <a:avLst/>
          </a:prstGeom>
          <a:noFill/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sp>
        <p:nvSpPr>
          <p:cNvPr id="5" name="Oval 4"/>
          <p:cNvSpPr/>
          <p:nvPr/>
        </p:nvSpPr>
        <p:spPr>
          <a:xfrm>
            <a:off x="1350134" y="3234229"/>
            <a:ext cx="1539874" cy="706437"/>
          </a:xfrm>
          <a:prstGeom prst="ellipse">
            <a:avLst/>
          </a:prstGeom>
          <a:noFill/>
          <a:ln w="254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sp>
        <p:nvSpPr>
          <p:cNvPr id="6" name="Oval 7"/>
          <p:cNvSpPr/>
          <p:nvPr/>
        </p:nvSpPr>
        <p:spPr>
          <a:xfrm>
            <a:off x="1274692" y="4695881"/>
            <a:ext cx="1593697" cy="641350"/>
          </a:xfrm>
          <a:prstGeom prst="ellipse">
            <a:avLst/>
          </a:prstGeom>
          <a:noFill/>
          <a:ln w="254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sp>
        <p:nvSpPr>
          <p:cNvPr id="7" name="Oval 8"/>
          <p:cNvSpPr/>
          <p:nvPr/>
        </p:nvSpPr>
        <p:spPr>
          <a:xfrm>
            <a:off x="1126369" y="5285297"/>
            <a:ext cx="1795240" cy="892744"/>
          </a:xfrm>
          <a:prstGeom prst="ellipse">
            <a:avLst/>
          </a:prstGeom>
          <a:noFill/>
          <a:ln w="25400">
            <a:solidFill>
              <a:srgbClr val="6600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sp>
        <p:nvSpPr>
          <p:cNvPr id="8" name="Textfeld 11"/>
          <p:cNvSpPr txBox="1">
            <a:spLocks noChangeArrowheads="1"/>
          </p:cNvSpPr>
          <p:nvPr/>
        </p:nvSpPr>
        <p:spPr bwMode="auto">
          <a:xfrm>
            <a:off x="5703773" y="1998133"/>
            <a:ext cx="3016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" charset="0"/>
              </a:rPr>
              <a:t>3</a:t>
            </a:r>
          </a:p>
        </p:txBody>
      </p:sp>
      <p:cxnSp>
        <p:nvCxnSpPr>
          <p:cNvPr id="9" name="Gerade Verbindung mit Pfeil 8"/>
          <p:cNvCxnSpPr/>
          <p:nvPr/>
        </p:nvCxnSpPr>
        <p:spPr>
          <a:xfrm flipH="1">
            <a:off x="6005398" y="1018382"/>
            <a:ext cx="1111365" cy="892080"/>
          </a:xfrm>
          <a:prstGeom prst="straightConnector1">
            <a:avLst/>
          </a:prstGeom>
          <a:ln w="76200" cmpd="sng"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feld 14"/>
          <p:cNvSpPr txBox="1">
            <a:spLocks noChangeArrowheads="1"/>
          </p:cNvSpPr>
          <p:nvPr/>
        </p:nvSpPr>
        <p:spPr bwMode="auto">
          <a:xfrm>
            <a:off x="2320392" y="3344354"/>
            <a:ext cx="3016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dirty="0">
                <a:latin typeface="Calibri" pitchFamily="-1" charset="0"/>
              </a:rPr>
              <a:t>4</a:t>
            </a:r>
          </a:p>
        </p:txBody>
      </p:sp>
      <p:sp>
        <p:nvSpPr>
          <p:cNvPr id="12" name="Textfeld 16"/>
          <p:cNvSpPr txBox="1">
            <a:spLocks noChangeArrowheads="1"/>
          </p:cNvSpPr>
          <p:nvPr/>
        </p:nvSpPr>
        <p:spPr bwMode="auto">
          <a:xfrm>
            <a:off x="2311337" y="5362059"/>
            <a:ext cx="3016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dirty="0">
                <a:latin typeface="Calibri" pitchFamily="-1" charset="0"/>
              </a:rPr>
              <a:t>7</a:t>
            </a:r>
          </a:p>
        </p:txBody>
      </p:sp>
      <p:sp>
        <p:nvSpPr>
          <p:cNvPr id="13" name="Textfeld 17"/>
          <p:cNvSpPr txBox="1">
            <a:spLocks noChangeArrowheads="1"/>
          </p:cNvSpPr>
          <p:nvPr/>
        </p:nvSpPr>
        <p:spPr bwMode="auto">
          <a:xfrm>
            <a:off x="2102377" y="4743450"/>
            <a:ext cx="3016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" charset="0"/>
              </a:rPr>
              <a:t>6</a:t>
            </a:r>
          </a:p>
        </p:txBody>
      </p:sp>
      <p:sp>
        <p:nvSpPr>
          <p:cNvPr id="14" name="Oval 17"/>
          <p:cNvSpPr/>
          <p:nvPr/>
        </p:nvSpPr>
        <p:spPr>
          <a:xfrm>
            <a:off x="3289300" y="5321300"/>
            <a:ext cx="1135062" cy="793750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sp>
        <p:nvSpPr>
          <p:cNvPr id="15" name="Textfeld 9"/>
          <p:cNvSpPr txBox="1">
            <a:spLocks noChangeArrowheads="1"/>
          </p:cNvSpPr>
          <p:nvPr/>
        </p:nvSpPr>
        <p:spPr bwMode="auto">
          <a:xfrm>
            <a:off x="3832179" y="5731391"/>
            <a:ext cx="3016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dirty="0">
                <a:latin typeface="Calibri" pitchFamily="-1" charset="0"/>
              </a:rPr>
              <a:t>8</a:t>
            </a:r>
          </a:p>
        </p:txBody>
      </p:sp>
      <p:sp>
        <p:nvSpPr>
          <p:cNvPr id="16" name="Textfeld 9"/>
          <p:cNvSpPr txBox="1">
            <a:spLocks noChangeArrowheads="1"/>
          </p:cNvSpPr>
          <p:nvPr/>
        </p:nvSpPr>
        <p:spPr bwMode="auto">
          <a:xfrm>
            <a:off x="2057400" y="1471083"/>
            <a:ext cx="3016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dirty="0">
                <a:latin typeface="Calibri" pitchFamily="-1" charset="0"/>
              </a:rPr>
              <a:t>1</a:t>
            </a:r>
          </a:p>
        </p:txBody>
      </p:sp>
      <p:sp>
        <p:nvSpPr>
          <p:cNvPr id="18" name="Textfeld 10"/>
          <p:cNvSpPr txBox="1">
            <a:spLocks noChangeArrowheads="1"/>
          </p:cNvSpPr>
          <p:nvPr/>
        </p:nvSpPr>
        <p:spPr bwMode="auto">
          <a:xfrm>
            <a:off x="4314029" y="1301789"/>
            <a:ext cx="3016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dirty="0">
                <a:latin typeface="Calibri" pitchFamily="-1" charset="0"/>
              </a:rPr>
              <a:t>2</a:t>
            </a:r>
          </a:p>
        </p:txBody>
      </p:sp>
      <p:sp>
        <p:nvSpPr>
          <p:cNvPr id="19" name="Oval 6"/>
          <p:cNvSpPr/>
          <p:nvPr/>
        </p:nvSpPr>
        <p:spPr>
          <a:xfrm>
            <a:off x="1354137" y="4046083"/>
            <a:ext cx="1452106" cy="642938"/>
          </a:xfrm>
          <a:prstGeom prst="ellipse">
            <a:avLst/>
          </a:prstGeom>
          <a:noFill/>
          <a:ln w="25400"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sp>
        <p:nvSpPr>
          <p:cNvPr id="20" name="Textfeld 15"/>
          <p:cNvSpPr txBox="1">
            <a:spLocks noChangeArrowheads="1"/>
          </p:cNvSpPr>
          <p:nvPr/>
        </p:nvSpPr>
        <p:spPr bwMode="auto">
          <a:xfrm>
            <a:off x="2311398" y="4100588"/>
            <a:ext cx="3016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dirty="0">
                <a:latin typeface="Calibri" pitchFamily="-1" charset="0"/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40744698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10" t="43305" r="19214" b="27530"/>
          <a:stretch/>
        </p:blipFill>
        <p:spPr bwMode="auto">
          <a:xfrm>
            <a:off x="1733801" y="2399956"/>
            <a:ext cx="4800600" cy="3933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Oval 7"/>
          <p:cNvSpPr/>
          <p:nvPr/>
        </p:nvSpPr>
        <p:spPr>
          <a:xfrm>
            <a:off x="3103822" y="3197221"/>
            <a:ext cx="1711325" cy="812284"/>
          </a:xfrm>
          <a:prstGeom prst="ellipse">
            <a:avLst/>
          </a:prstGeom>
          <a:noFill/>
          <a:ln w="254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sp>
        <p:nvSpPr>
          <p:cNvPr id="18" name="Oval 8"/>
          <p:cNvSpPr/>
          <p:nvPr/>
        </p:nvSpPr>
        <p:spPr>
          <a:xfrm>
            <a:off x="4611468" y="3830960"/>
            <a:ext cx="703212" cy="703212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sp>
        <p:nvSpPr>
          <p:cNvPr id="19" name="Oval 9"/>
          <p:cNvSpPr/>
          <p:nvPr/>
        </p:nvSpPr>
        <p:spPr>
          <a:xfrm>
            <a:off x="4319318" y="4952480"/>
            <a:ext cx="2027237" cy="1603375"/>
          </a:xfrm>
          <a:prstGeom prst="ellipse">
            <a:avLst/>
          </a:prstGeom>
          <a:noFill/>
          <a:ln w="254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sp>
        <p:nvSpPr>
          <p:cNvPr id="20" name="Oval 15"/>
          <p:cNvSpPr/>
          <p:nvPr/>
        </p:nvSpPr>
        <p:spPr>
          <a:xfrm>
            <a:off x="3873174" y="3876784"/>
            <a:ext cx="721305" cy="1231066"/>
          </a:xfrm>
          <a:prstGeom prst="ellipse">
            <a:avLst/>
          </a:prstGeom>
          <a:noFill/>
          <a:ln w="25400"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sp>
        <p:nvSpPr>
          <p:cNvPr id="21" name="Oval 8"/>
          <p:cNvSpPr/>
          <p:nvPr/>
        </p:nvSpPr>
        <p:spPr>
          <a:xfrm>
            <a:off x="1627188" y="5375827"/>
            <a:ext cx="995362" cy="995362"/>
          </a:xfrm>
          <a:prstGeom prst="ellipse">
            <a:avLst/>
          </a:prstGeom>
          <a:noFill/>
          <a:ln w="254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sp>
        <p:nvSpPr>
          <p:cNvPr id="22" name="Textfeld 9"/>
          <p:cNvSpPr txBox="1">
            <a:spLocks noChangeArrowheads="1"/>
          </p:cNvSpPr>
          <p:nvPr/>
        </p:nvSpPr>
        <p:spPr bwMode="auto">
          <a:xfrm>
            <a:off x="3873174" y="3140904"/>
            <a:ext cx="3016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dirty="0">
                <a:latin typeface="Calibri" pitchFamily="-1" charset="0"/>
              </a:rPr>
              <a:t>9</a:t>
            </a:r>
          </a:p>
        </p:txBody>
      </p:sp>
      <p:sp>
        <p:nvSpPr>
          <p:cNvPr id="23" name="Textfeld 9"/>
          <p:cNvSpPr txBox="1">
            <a:spLocks noChangeArrowheads="1"/>
          </p:cNvSpPr>
          <p:nvPr/>
        </p:nvSpPr>
        <p:spPr bwMode="auto">
          <a:xfrm>
            <a:off x="2080109" y="5931881"/>
            <a:ext cx="41870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dirty="0">
                <a:latin typeface="Calibri" pitchFamily="-1" charset="0"/>
              </a:rPr>
              <a:t>13</a:t>
            </a:r>
          </a:p>
        </p:txBody>
      </p:sp>
      <p:sp>
        <p:nvSpPr>
          <p:cNvPr id="24" name="Textfeld 9"/>
          <p:cNvSpPr txBox="1">
            <a:spLocks noChangeArrowheads="1"/>
          </p:cNvSpPr>
          <p:nvPr/>
        </p:nvSpPr>
        <p:spPr bwMode="auto">
          <a:xfrm>
            <a:off x="4876775" y="3796268"/>
            <a:ext cx="41870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dirty="0">
                <a:latin typeface="Calibri" pitchFamily="-1" charset="0"/>
              </a:rPr>
              <a:t>10</a:t>
            </a:r>
          </a:p>
        </p:txBody>
      </p:sp>
      <p:sp>
        <p:nvSpPr>
          <p:cNvPr id="25" name="Textfeld 9"/>
          <p:cNvSpPr txBox="1">
            <a:spLocks noChangeArrowheads="1"/>
          </p:cNvSpPr>
          <p:nvPr/>
        </p:nvSpPr>
        <p:spPr bwMode="auto">
          <a:xfrm>
            <a:off x="5003728" y="6087533"/>
            <a:ext cx="41870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dirty="0">
                <a:latin typeface="Calibri" pitchFamily="-1" charset="0"/>
              </a:rPr>
              <a:t>12</a:t>
            </a:r>
          </a:p>
        </p:txBody>
      </p:sp>
      <p:sp>
        <p:nvSpPr>
          <p:cNvPr id="26" name="Textfeld 9"/>
          <p:cNvSpPr txBox="1">
            <a:spLocks noChangeArrowheads="1"/>
          </p:cNvSpPr>
          <p:nvPr/>
        </p:nvSpPr>
        <p:spPr bwMode="auto">
          <a:xfrm>
            <a:off x="4667423" y="1958831"/>
            <a:ext cx="41870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dirty="0">
                <a:latin typeface="Calibri" pitchFamily="-1" charset="0"/>
              </a:rPr>
              <a:t>14</a:t>
            </a:r>
          </a:p>
        </p:txBody>
      </p:sp>
      <p:sp>
        <p:nvSpPr>
          <p:cNvPr id="27" name="Oval 14"/>
          <p:cNvSpPr/>
          <p:nvPr/>
        </p:nvSpPr>
        <p:spPr>
          <a:xfrm>
            <a:off x="4427070" y="2358214"/>
            <a:ext cx="995362" cy="995363"/>
          </a:xfrm>
          <a:prstGeom prst="ellipse">
            <a:avLst/>
          </a:prstGeom>
          <a:noFill/>
          <a:ln w="254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sp>
        <p:nvSpPr>
          <p:cNvPr id="28" name="Textfeld 9"/>
          <p:cNvSpPr txBox="1">
            <a:spLocks noChangeArrowheads="1"/>
          </p:cNvSpPr>
          <p:nvPr/>
        </p:nvSpPr>
        <p:spPr bwMode="auto">
          <a:xfrm>
            <a:off x="4109966" y="4639733"/>
            <a:ext cx="41870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dirty="0">
                <a:latin typeface="Calibri" pitchFamily="-1" charset="0"/>
              </a:rP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37004580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48" t="41360" r="55529" b="27530"/>
          <a:stretch/>
        </p:blipFill>
        <p:spPr bwMode="auto">
          <a:xfrm>
            <a:off x="1438123" y="1104900"/>
            <a:ext cx="5330976" cy="52186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Oval 2"/>
          <p:cNvSpPr/>
          <p:nvPr/>
        </p:nvSpPr>
        <p:spPr>
          <a:xfrm>
            <a:off x="1627258" y="1485939"/>
            <a:ext cx="985765" cy="986972"/>
          </a:xfrm>
          <a:prstGeom prst="ellipse">
            <a:avLst/>
          </a:prstGeom>
          <a:noFill/>
          <a:ln w="2540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sp>
        <p:nvSpPr>
          <p:cNvPr id="4" name="Oval 3"/>
          <p:cNvSpPr/>
          <p:nvPr/>
        </p:nvSpPr>
        <p:spPr>
          <a:xfrm>
            <a:off x="2462211" y="1330137"/>
            <a:ext cx="4306888" cy="1298575"/>
          </a:xfrm>
          <a:prstGeom prst="ellipse">
            <a:avLst/>
          </a:prstGeom>
          <a:noFill/>
          <a:ln w="25400">
            <a:solidFill>
              <a:schemeClr val="accent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sp>
        <p:nvSpPr>
          <p:cNvPr id="5" name="Oval 4"/>
          <p:cNvSpPr/>
          <p:nvPr/>
        </p:nvSpPr>
        <p:spPr>
          <a:xfrm>
            <a:off x="1350134" y="3234229"/>
            <a:ext cx="1539874" cy="706437"/>
          </a:xfrm>
          <a:prstGeom prst="ellipse">
            <a:avLst/>
          </a:prstGeom>
          <a:noFill/>
          <a:ln w="254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sp>
        <p:nvSpPr>
          <p:cNvPr id="6" name="Oval 7"/>
          <p:cNvSpPr/>
          <p:nvPr/>
        </p:nvSpPr>
        <p:spPr>
          <a:xfrm>
            <a:off x="1274692" y="4695881"/>
            <a:ext cx="1593697" cy="641350"/>
          </a:xfrm>
          <a:prstGeom prst="ellipse">
            <a:avLst/>
          </a:prstGeom>
          <a:noFill/>
          <a:ln w="2540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sp>
        <p:nvSpPr>
          <p:cNvPr id="7" name="Oval 8"/>
          <p:cNvSpPr/>
          <p:nvPr/>
        </p:nvSpPr>
        <p:spPr>
          <a:xfrm>
            <a:off x="1126369" y="5285297"/>
            <a:ext cx="1795240" cy="892744"/>
          </a:xfrm>
          <a:prstGeom prst="ellipse">
            <a:avLst/>
          </a:prstGeom>
          <a:noFill/>
          <a:ln w="25400">
            <a:solidFill>
              <a:srgbClr val="66006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sp>
        <p:nvSpPr>
          <p:cNvPr id="8" name="Textfeld 11"/>
          <p:cNvSpPr txBox="1">
            <a:spLocks noChangeArrowheads="1"/>
          </p:cNvSpPr>
          <p:nvPr/>
        </p:nvSpPr>
        <p:spPr bwMode="auto">
          <a:xfrm>
            <a:off x="5703773" y="1998133"/>
            <a:ext cx="3016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" charset="0"/>
              </a:rPr>
              <a:t>3</a:t>
            </a:r>
          </a:p>
        </p:txBody>
      </p:sp>
      <p:cxnSp>
        <p:nvCxnSpPr>
          <p:cNvPr id="9" name="Gerade Verbindung mit Pfeil 8"/>
          <p:cNvCxnSpPr>
            <a:stCxn id="23" idx="1"/>
          </p:cNvCxnSpPr>
          <p:nvPr/>
        </p:nvCxnSpPr>
        <p:spPr>
          <a:xfrm flipH="1">
            <a:off x="6005398" y="1018382"/>
            <a:ext cx="1111365" cy="892080"/>
          </a:xfrm>
          <a:prstGeom prst="straightConnector1">
            <a:avLst/>
          </a:prstGeom>
          <a:ln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feld 14"/>
          <p:cNvSpPr txBox="1">
            <a:spLocks noChangeArrowheads="1"/>
          </p:cNvSpPr>
          <p:nvPr/>
        </p:nvSpPr>
        <p:spPr bwMode="auto">
          <a:xfrm>
            <a:off x="2320392" y="3344354"/>
            <a:ext cx="3016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dirty="0">
                <a:latin typeface="Calibri" pitchFamily="-1" charset="0"/>
              </a:rPr>
              <a:t>4</a:t>
            </a:r>
          </a:p>
        </p:txBody>
      </p:sp>
      <p:sp>
        <p:nvSpPr>
          <p:cNvPr id="12" name="Textfeld 16"/>
          <p:cNvSpPr txBox="1">
            <a:spLocks noChangeArrowheads="1"/>
          </p:cNvSpPr>
          <p:nvPr/>
        </p:nvSpPr>
        <p:spPr bwMode="auto">
          <a:xfrm>
            <a:off x="2311337" y="5362059"/>
            <a:ext cx="3016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dirty="0">
                <a:latin typeface="Calibri" pitchFamily="-1" charset="0"/>
              </a:rPr>
              <a:t>7</a:t>
            </a:r>
          </a:p>
        </p:txBody>
      </p:sp>
      <p:sp>
        <p:nvSpPr>
          <p:cNvPr id="13" name="Textfeld 17"/>
          <p:cNvSpPr txBox="1">
            <a:spLocks noChangeArrowheads="1"/>
          </p:cNvSpPr>
          <p:nvPr/>
        </p:nvSpPr>
        <p:spPr bwMode="auto">
          <a:xfrm>
            <a:off x="2102377" y="4743450"/>
            <a:ext cx="3016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" charset="0"/>
              </a:rPr>
              <a:t>6</a:t>
            </a:r>
          </a:p>
        </p:txBody>
      </p:sp>
      <p:sp>
        <p:nvSpPr>
          <p:cNvPr id="14" name="Oval 17"/>
          <p:cNvSpPr/>
          <p:nvPr/>
        </p:nvSpPr>
        <p:spPr>
          <a:xfrm>
            <a:off x="3289300" y="5321300"/>
            <a:ext cx="1135062" cy="793750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sp>
        <p:nvSpPr>
          <p:cNvPr id="15" name="Textfeld 9"/>
          <p:cNvSpPr txBox="1">
            <a:spLocks noChangeArrowheads="1"/>
          </p:cNvSpPr>
          <p:nvPr/>
        </p:nvSpPr>
        <p:spPr bwMode="auto">
          <a:xfrm>
            <a:off x="3832179" y="5731391"/>
            <a:ext cx="3016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dirty="0">
                <a:latin typeface="Calibri" pitchFamily="-1" charset="0"/>
              </a:rPr>
              <a:t>8</a:t>
            </a:r>
          </a:p>
        </p:txBody>
      </p:sp>
      <p:sp>
        <p:nvSpPr>
          <p:cNvPr id="16" name="Textfeld 9"/>
          <p:cNvSpPr txBox="1">
            <a:spLocks noChangeArrowheads="1"/>
          </p:cNvSpPr>
          <p:nvPr/>
        </p:nvSpPr>
        <p:spPr bwMode="auto">
          <a:xfrm>
            <a:off x="2057400" y="1471083"/>
            <a:ext cx="3016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dirty="0">
                <a:latin typeface="Calibri" pitchFamily="-1" charset="0"/>
              </a:rPr>
              <a:t>1</a:t>
            </a:r>
          </a:p>
        </p:txBody>
      </p:sp>
      <p:sp>
        <p:nvSpPr>
          <p:cNvPr id="18" name="Textfeld 10"/>
          <p:cNvSpPr txBox="1">
            <a:spLocks noChangeArrowheads="1"/>
          </p:cNvSpPr>
          <p:nvPr/>
        </p:nvSpPr>
        <p:spPr bwMode="auto">
          <a:xfrm>
            <a:off x="4314029" y="1301789"/>
            <a:ext cx="3016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dirty="0">
                <a:latin typeface="Calibri" pitchFamily="-1" charset="0"/>
              </a:rPr>
              <a:t>2</a:t>
            </a:r>
          </a:p>
        </p:txBody>
      </p:sp>
      <p:sp>
        <p:nvSpPr>
          <p:cNvPr id="19" name="Oval 6"/>
          <p:cNvSpPr/>
          <p:nvPr/>
        </p:nvSpPr>
        <p:spPr>
          <a:xfrm>
            <a:off x="1354137" y="4046083"/>
            <a:ext cx="1452106" cy="642938"/>
          </a:xfrm>
          <a:prstGeom prst="ellipse">
            <a:avLst/>
          </a:prstGeom>
          <a:noFill/>
          <a:ln w="25400"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sp>
        <p:nvSpPr>
          <p:cNvPr id="20" name="Textfeld 15"/>
          <p:cNvSpPr txBox="1">
            <a:spLocks noChangeArrowheads="1"/>
          </p:cNvSpPr>
          <p:nvPr/>
        </p:nvSpPr>
        <p:spPr bwMode="auto">
          <a:xfrm>
            <a:off x="2311398" y="4100588"/>
            <a:ext cx="3016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dirty="0">
                <a:latin typeface="Calibri" pitchFamily="-1" charset="0"/>
              </a:rPr>
              <a:t>5</a:t>
            </a:r>
          </a:p>
        </p:txBody>
      </p:sp>
      <p:sp>
        <p:nvSpPr>
          <p:cNvPr id="21" name="Textfeld 9"/>
          <p:cNvSpPr txBox="1">
            <a:spLocks noChangeArrowheads="1"/>
          </p:cNvSpPr>
          <p:nvPr/>
        </p:nvSpPr>
        <p:spPr bwMode="auto">
          <a:xfrm>
            <a:off x="71214" y="165443"/>
            <a:ext cx="2797175" cy="92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3366FF"/>
                </a:solidFill>
                <a:latin typeface="Calibri" pitchFamily="-1" charset="0"/>
              </a:rPr>
              <a:t>1 "Escape"</a:t>
            </a:r>
          </a:p>
          <a:p>
            <a:r>
              <a:rPr lang="de-DE">
                <a:solidFill>
                  <a:srgbClr val="3366FF"/>
                </a:solidFill>
                <a:latin typeface="Calibri" pitchFamily="-1" charset="0"/>
              </a:rPr>
              <a:t>Abbruch von Prozessen;</a:t>
            </a:r>
          </a:p>
          <a:p>
            <a:r>
              <a:rPr lang="de-DE">
                <a:solidFill>
                  <a:srgbClr val="3366FF"/>
                </a:solidFill>
                <a:latin typeface="Calibri" pitchFamily="-1" charset="0"/>
              </a:rPr>
              <a:t>Schließen von Dialogfeldern</a:t>
            </a:r>
          </a:p>
        </p:txBody>
      </p:sp>
      <p:sp>
        <p:nvSpPr>
          <p:cNvPr id="22" name="Textfeld 10"/>
          <p:cNvSpPr txBox="1">
            <a:spLocks noChangeArrowheads="1"/>
          </p:cNvSpPr>
          <p:nvPr/>
        </p:nvSpPr>
        <p:spPr bwMode="auto">
          <a:xfrm>
            <a:off x="2965434" y="165443"/>
            <a:ext cx="203517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chemeClr val="accent2">
                    <a:lumMod val="75000"/>
                  </a:schemeClr>
                </a:solidFill>
                <a:latin typeface="Calibri" pitchFamily="-1" charset="0"/>
              </a:rPr>
              <a:t>2 "Funktionstasten"</a:t>
            </a:r>
          </a:p>
        </p:txBody>
      </p:sp>
      <p:sp>
        <p:nvSpPr>
          <p:cNvPr id="23" name="Textfeld 11"/>
          <p:cNvSpPr txBox="1">
            <a:spLocks noChangeArrowheads="1"/>
          </p:cNvSpPr>
          <p:nvPr/>
        </p:nvSpPr>
        <p:spPr bwMode="auto">
          <a:xfrm>
            <a:off x="7116763" y="557213"/>
            <a:ext cx="1711325" cy="922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008000"/>
                </a:solidFill>
                <a:latin typeface="Calibri" pitchFamily="-1" charset="0"/>
              </a:rPr>
              <a:t>3 "F5"</a:t>
            </a:r>
          </a:p>
          <a:p>
            <a:r>
              <a:rPr lang="de-DE">
                <a:solidFill>
                  <a:srgbClr val="008000"/>
                </a:solidFill>
                <a:latin typeface="Calibri" pitchFamily="-1" charset="0"/>
              </a:rPr>
              <a:t>= aktualisieren</a:t>
            </a:r>
          </a:p>
          <a:p>
            <a:r>
              <a:rPr lang="de-DE">
                <a:solidFill>
                  <a:srgbClr val="008000"/>
                </a:solidFill>
                <a:latin typeface="Calibri" pitchFamily="-1" charset="0"/>
              </a:rPr>
              <a:t>(z.B. Webseiten)</a:t>
            </a:r>
          </a:p>
        </p:txBody>
      </p:sp>
      <p:sp>
        <p:nvSpPr>
          <p:cNvPr id="24" name="Textfeld 14"/>
          <p:cNvSpPr txBox="1">
            <a:spLocks noChangeArrowheads="1"/>
          </p:cNvSpPr>
          <p:nvPr/>
        </p:nvSpPr>
        <p:spPr bwMode="auto">
          <a:xfrm>
            <a:off x="6769099" y="2154238"/>
            <a:ext cx="2306638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chemeClr val="accent6">
                    <a:lumMod val="75000"/>
                  </a:schemeClr>
                </a:solidFill>
                <a:latin typeface="Calibri" pitchFamily="-1" charset="0"/>
              </a:rPr>
              <a:t>4 "Tabulator"</a:t>
            </a:r>
          </a:p>
          <a:p>
            <a:r>
              <a:rPr lang="de-DE">
                <a:solidFill>
                  <a:schemeClr val="accent6">
                    <a:lumMod val="75000"/>
                  </a:schemeClr>
                </a:solidFill>
                <a:latin typeface="Calibri" pitchFamily="-1" charset="0"/>
              </a:rPr>
              <a:t>(einrücken;</a:t>
            </a:r>
          </a:p>
          <a:p>
            <a:r>
              <a:rPr lang="de-DE">
                <a:solidFill>
                  <a:schemeClr val="accent6">
                    <a:lumMod val="75000"/>
                  </a:schemeClr>
                </a:solidFill>
                <a:latin typeface="Calibri" pitchFamily="-1" charset="0"/>
              </a:rPr>
              <a:t>alt+Tab = Wechsel</a:t>
            </a:r>
          </a:p>
          <a:p>
            <a:r>
              <a:rPr lang="de-DE">
                <a:solidFill>
                  <a:schemeClr val="accent6">
                    <a:lumMod val="75000"/>
                  </a:schemeClr>
                </a:solidFill>
                <a:latin typeface="Calibri" pitchFamily="-1" charset="0"/>
              </a:rPr>
              <a:t>zwischen Programmen</a:t>
            </a:r>
          </a:p>
        </p:txBody>
      </p:sp>
      <p:sp>
        <p:nvSpPr>
          <p:cNvPr id="25" name="Textfeld 15"/>
          <p:cNvSpPr txBox="1">
            <a:spLocks noChangeArrowheads="1"/>
          </p:cNvSpPr>
          <p:nvPr/>
        </p:nvSpPr>
        <p:spPr bwMode="auto">
          <a:xfrm>
            <a:off x="6892925" y="3529297"/>
            <a:ext cx="178617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008000"/>
                </a:solidFill>
                <a:latin typeface="Calibri" pitchFamily="-1" charset="0"/>
              </a:rPr>
              <a:t>5 "Feststelltaste"</a:t>
            </a:r>
          </a:p>
        </p:txBody>
      </p:sp>
      <p:sp>
        <p:nvSpPr>
          <p:cNvPr id="27" name="Textfeld 17"/>
          <p:cNvSpPr txBox="1">
            <a:spLocks noChangeArrowheads="1"/>
          </p:cNvSpPr>
          <p:nvPr/>
        </p:nvSpPr>
        <p:spPr bwMode="auto">
          <a:xfrm>
            <a:off x="6892925" y="4147419"/>
            <a:ext cx="22987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dirty="0">
                <a:solidFill>
                  <a:schemeClr val="accent3">
                    <a:lumMod val="50000"/>
                  </a:schemeClr>
                </a:solidFill>
                <a:latin typeface="Calibri" pitchFamily="-1" charset="0"/>
              </a:rPr>
              <a:t>6 „</a:t>
            </a:r>
            <a:r>
              <a:rPr lang="de-DE" dirty="0" err="1">
                <a:solidFill>
                  <a:schemeClr val="accent3">
                    <a:lumMod val="50000"/>
                  </a:schemeClr>
                </a:solidFill>
                <a:latin typeface="Calibri" pitchFamily="-1" charset="0"/>
              </a:rPr>
              <a:t>Umschalt</a:t>
            </a:r>
            <a:r>
              <a:rPr lang="de-DE" dirty="0">
                <a:solidFill>
                  <a:schemeClr val="accent3">
                    <a:lumMod val="50000"/>
                  </a:schemeClr>
                </a:solidFill>
                <a:latin typeface="Calibri" pitchFamily="-1" charset="0"/>
              </a:rPr>
              <a:t>“, "</a:t>
            </a:r>
            <a:r>
              <a:rPr lang="de-DE" dirty="0" err="1">
                <a:solidFill>
                  <a:schemeClr val="accent3">
                    <a:lumMod val="50000"/>
                  </a:schemeClr>
                </a:solidFill>
                <a:latin typeface="Calibri" pitchFamily="-1" charset="0"/>
              </a:rPr>
              <a:t>Shift</a:t>
            </a:r>
            <a:r>
              <a:rPr lang="de-DE" dirty="0">
                <a:solidFill>
                  <a:schemeClr val="accent3">
                    <a:lumMod val="50000"/>
                  </a:schemeClr>
                </a:solidFill>
                <a:latin typeface="Calibri" pitchFamily="-1" charset="0"/>
              </a:rPr>
              <a:t>"</a:t>
            </a:r>
          </a:p>
          <a:p>
            <a:r>
              <a:rPr lang="de-DE" dirty="0">
                <a:solidFill>
                  <a:schemeClr val="accent3">
                    <a:lumMod val="50000"/>
                  </a:schemeClr>
                </a:solidFill>
                <a:latin typeface="Calibri" pitchFamily="-1" charset="0"/>
              </a:rPr>
              <a:t>Groß-/Kleinschreibung</a:t>
            </a:r>
          </a:p>
        </p:txBody>
      </p:sp>
      <p:sp>
        <p:nvSpPr>
          <p:cNvPr id="28" name="Textfeld 9"/>
          <p:cNvSpPr txBox="1">
            <a:spLocks noChangeArrowheads="1"/>
          </p:cNvSpPr>
          <p:nvPr/>
        </p:nvSpPr>
        <p:spPr bwMode="auto">
          <a:xfrm>
            <a:off x="4314029" y="6396567"/>
            <a:ext cx="219994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FF0000"/>
                </a:solidFill>
                <a:latin typeface="Calibri" pitchFamily="-1" charset="0"/>
              </a:rPr>
              <a:t>8 "alt" = "alternative"</a:t>
            </a:r>
          </a:p>
        </p:txBody>
      </p:sp>
      <p:cxnSp>
        <p:nvCxnSpPr>
          <p:cNvPr id="29" name="Gerade Verbindung mit Pfeil 28"/>
          <p:cNvCxnSpPr/>
          <p:nvPr/>
        </p:nvCxnSpPr>
        <p:spPr>
          <a:xfrm>
            <a:off x="3615267" y="474133"/>
            <a:ext cx="367755" cy="856004"/>
          </a:xfrm>
          <a:prstGeom prst="straightConnector1">
            <a:avLst/>
          </a:prstGeom>
          <a:ln>
            <a:solidFill>
              <a:schemeClr val="accent2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Gerade Verbindung mit Pfeil 29"/>
          <p:cNvCxnSpPr/>
          <p:nvPr/>
        </p:nvCxnSpPr>
        <p:spPr>
          <a:xfrm>
            <a:off x="1073149" y="1035938"/>
            <a:ext cx="738718" cy="634151"/>
          </a:xfrm>
          <a:prstGeom prst="straightConnector1">
            <a:avLst/>
          </a:prstGeom>
          <a:ln>
            <a:solidFill>
              <a:srgbClr val="3366FF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Gerade Verbindung mit Pfeil 33"/>
          <p:cNvCxnSpPr>
            <a:stCxn id="24" idx="1"/>
          </p:cNvCxnSpPr>
          <p:nvPr/>
        </p:nvCxnSpPr>
        <p:spPr>
          <a:xfrm flipH="1">
            <a:off x="2806243" y="2754313"/>
            <a:ext cx="3962856" cy="877887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Gerade Verbindung mit Pfeil 36"/>
          <p:cNvCxnSpPr>
            <a:endCxn id="14" idx="5"/>
          </p:cNvCxnSpPr>
          <p:nvPr/>
        </p:nvCxnSpPr>
        <p:spPr>
          <a:xfrm flipH="1" flipV="1">
            <a:off x="4258136" y="5998808"/>
            <a:ext cx="957331" cy="478192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Gerade Verbindung mit Pfeil 38"/>
          <p:cNvCxnSpPr/>
          <p:nvPr/>
        </p:nvCxnSpPr>
        <p:spPr>
          <a:xfrm flipH="1">
            <a:off x="2821512" y="4375943"/>
            <a:ext cx="4099987" cy="591344"/>
          </a:xfrm>
          <a:prstGeom prst="straightConnector1">
            <a:avLst/>
          </a:prstGeom>
          <a:ln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Gerade Verbindung mit Pfeil 39"/>
          <p:cNvCxnSpPr>
            <a:stCxn id="25" idx="1"/>
          </p:cNvCxnSpPr>
          <p:nvPr/>
        </p:nvCxnSpPr>
        <p:spPr>
          <a:xfrm flipH="1">
            <a:off x="2720747" y="3713963"/>
            <a:ext cx="4172178" cy="661980"/>
          </a:xfrm>
          <a:prstGeom prst="straightConnector1">
            <a:avLst/>
          </a:prstGeom>
          <a:ln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feld 17"/>
          <p:cNvSpPr txBox="1">
            <a:spLocks noChangeArrowheads="1"/>
          </p:cNvSpPr>
          <p:nvPr/>
        </p:nvSpPr>
        <p:spPr bwMode="auto">
          <a:xfrm>
            <a:off x="6921499" y="4994086"/>
            <a:ext cx="2399891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dirty="0">
                <a:solidFill>
                  <a:srgbClr val="660066"/>
                </a:solidFill>
                <a:latin typeface="Calibri" pitchFamily="-1" charset="0"/>
              </a:rPr>
              <a:t>7 "Steuerung"</a:t>
            </a:r>
          </a:p>
          <a:p>
            <a:r>
              <a:rPr lang="de-DE">
                <a:solidFill>
                  <a:srgbClr val="660066"/>
                </a:solidFill>
                <a:latin typeface="Calibri" pitchFamily="-1" charset="0"/>
              </a:rPr>
              <a:t>(für Befehle, auch </a:t>
            </a:r>
          </a:p>
          <a:p>
            <a:r>
              <a:rPr lang="de-DE">
                <a:solidFill>
                  <a:srgbClr val="660066"/>
                </a:solidFill>
                <a:latin typeface="Calibri" pitchFamily="-1" charset="0"/>
              </a:rPr>
              <a:t>"Control", "Command")</a:t>
            </a:r>
          </a:p>
        </p:txBody>
      </p:sp>
      <p:cxnSp>
        <p:nvCxnSpPr>
          <p:cNvPr id="44" name="Gerade Verbindung mit Pfeil 43"/>
          <p:cNvCxnSpPr>
            <a:stCxn id="43" idx="1"/>
          </p:cNvCxnSpPr>
          <p:nvPr/>
        </p:nvCxnSpPr>
        <p:spPr>
          <a:xfrm flipH="1">
            <a:off x="2868389" y="5455751"/>
            <a:ext cx="4053110" cy="149182"/>
          </a:xfrm>
          <a:prstGeom prst="straightConnector1">
            <a:avLst/>
          </a:prstGeom>
          <a:ln>
            <a:solidFill>
              <a:srgbClr val="660066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5834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Textfeld 58"/>
          <p:cNvSpPr txBox="1"/>
          <p:nvPr/>
        </p:nvSpPr>
        <p:spPr>
          <a:xfrm>
            <a:off x="61150" y="5578703"/>
            <a:ext cx="208741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dirty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rPr>
              <a:t>13 „Alternative </a:t>
            </a:r>
            <a:r>
              <a:rPr lang="de-DE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rPr>
              <a:t>Graphic</a:t>
            </a:r>
            <a:r>
              <a:rPr lang="de-DE" dirty="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rPr>
              <a:t>“ = z.B. Symbole, Sonderzeichen</a:t>
            </a:r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310" t="43305" r="19214" b="27530"/>
          <a:stretch/>
        </p:blipFill>
        <p:spPr bwMode="auto">
          <a:xfrm>
            <a:off x="1733801" y="2399956"/>
            <a:ext cx="4800600" cy="3933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" name="Oval 7"/>
          <p:cNvSpPr/>
          <p:nvPr/>
        </p:nvSpPr>
        <p:spPr>
          <a:xfrm>
            <a:off x="3103822" y="3197221"/>
            <a:ext cx="1711325" cy="812284"/>
          </a:xfrm>
          <a:prstGeom prst="ellipse">
            <a:avLst/>
          </a:prstGeom>
          <a:noFill/>
          <a:ln w="254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sp>
        <p:nvSpPr>
          <p:cNvPr id="18" name="Oval 8"/>
          <p:cNvSpPr/>
          <p:nvPr/>
        </p:nvSpPr>
        <p:spPr>
          <a:xfrm>
            <a:off x="4611468" y="3830960"/>
            <a:ext cx="703212" cy="703212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sp>
        <p:nvSpPr>
          <p:cNvPr id="19" name="Oval 9"/>
          <p:cNvSpPr/>
          <p:nvPr/>
        </p:nvSpPr>
        <p:spPr>
          <a:xfrm>
            <a:off x="4319318" y="4952480"/>
            <a:ext cx="2027237" cy="1603375"/>
          </a:xfrm>
          <a:prstGeom prst="ellipse">
            <a:avLst/>
          </a:prstGeom>
          <a:noFill/>
          <a:ln w="25400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sp>
        <p:nvSpPr>
          <p:cNvPr id="20" name="Oval 15"/>
          <p:cNvSpPr/>
          <p:nvPr/>
        </p:nvSpPr>
        <p:spPr>
          <a:xfrm>
            <a:off x="3873174" y="3876784"/>
            <a:ext cx="721305" cy="1231066"/>
          </a:xfrm>
          <a:prstGeom prst="ellipse">
            <a:avLst/>
          </a:prstGeom>
          <a:noFill/>
          <a:ln w="25400"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sp>
        <p:nvSpPr>
          <p:cNvPr id="21" name="Oval 8"/>
          <p:cNvSpPr/>
          <p:nvPr/>
        </p:nvSpPr>
        <p:spPr>
          <a:xfrm>
            <a:off x="1627188" y="5375827"/>
            <a:ext cx="995362" cy="995362"/>
          </a:xfrm>
          <a:prstGeom prst="ellipse">
            <a:avLst/>
          </a:prstGeom>
          <a:noFill/>
          <a:ln w="25400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sp>
        <p:nvSpPr>
          <p:cNvPr id="22" name="Textfeld 9"/>
          <p:cNvSpPr txBox="1">
            <a:spLocks noChangeArrowheads="1"/>
          </p:cNvSpPr>
          <p:nvPr/>
        </p:nvSpPr>
        <p:spPr bwMode="auto">
          <a:xfrm>
            <a:off x="3873174" y="3140904"/>
            <a:ext cx="3016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dirty="0">
                <a:latin typeface="Calibri" pitchFamily="-1" charset="0"/>
              </a:rPr>
              <a:t>9</a:t>
            </a:r>
          </a:p>
        </p:txBody>
      </p:sp>
      <p:sp>
        <p:nvSpPr>
          <p:cNvPr id="23" name="Textfeld 9"/>
          <p:cNvSpPr txBox="1">
            <a:spLocks noChangeArrowheads="1"/>
          </p:cNvSpPr>
          <p:nvPr/>
        </p:nvSpPr>
        <p:spPr bwMode="auto">
          <a:xfrm>
            <a:off x="2080109" y="5931881"/>
            <a:ext cx="41870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dirty="0">
                <a:latin typeface="Calibri" pitchFamily="-1" charset="0"/>
              </a:rPr>
              <a:t>13</a:t>
            </a:r>
          </a:p>
        </p:txBody>
      </p:sp>
      <p:sp>
        <p:nvSpPr>
          <p:cNvPr id="24" name="Textfeld 9"/>
          <p:cNvSpPr txBox="1">
            <a:spLocks noChangeArrowheads="1"/>
          </p:cNvSpPr>
          <p:nvPr/>
        </p:nvSpPr>
        <p:spPr bwMode="auto">
          <a:xfrm>
            <a:off x="4876775" y="3796268"/>
            <a:ext cx="41870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dirty="0">
                <a:latin typeface="Calibri" pitchFamily="-1" charset="0"/>
              </a:rPr>
              <a:t>10</a:t>
            </a:r>
          </a:p>
        </p:txBody>
      </p:sp>
      <p:sp>
        <p:nvSpPr>
          <p:cNvPr id="25" name="Textfeld 9"/>
          <p:cNvSpPr txBox="1">
            <a:spLocks noChangeArrowheads="1"/>
          </p:cNvSpPr>
          <p:nvPr/>
        </p:nvSpPr>
        <p:spPr bwMode="auto">
          <a:xfrm>
            <a:off x="5003728" y="6087533"/>
            <a:ext cx="41870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dirty="0">
                <a:latin typeface="Calibri" pitchFamily="-1" charset="0"/>
              </a:rPr>
              <a:t>12</a:t>
            </a:r>
          </a:p>
        </p:txBody>
      </p:sp>
      <p:sp>
        <p:nvSpPr>
          <p:cNvPr id="26" name="Textfeld 9"/>
          <p:cNvSpPr txBox="1">
            <a:spLocks noChangeArrowheads="1"/>
          </p:cNvSpPr>
          <p:nvPr/>
        </p:nvSpPr>
        <p:spPr bwMode="auto">
          <a:xfrm>
            <a:off x="4667423" y="1958831"/>
            <a:ext cx="41870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dirty="0">
                <a:latin typeface="Calibri" pitchFamily="-1" charset="0"/>
              </a:rPr>
              <a:t>14</a:t>
            </a:r>
          </a:p>
        </p:txBody>
      </p:sp>
      <p:sp>
        <p:nvSpPr>
          <p:cNvPr id="27" name="Oval 14"/>
          <p:cNvSpPr/>
          <p:nvPr/>
        </p:nvSpPr>
        <p:spPr>
          <a:xfrm>
            <a:off x="4427070" y="2358214"/>
            <a:ext cx="995362" cy="995363"/>
          </a:xfrm>
          <a:prstGeom prst="ellipse">
            <a:avLst/>
          </a:prstGeom>
          <a:noFill/>
          <a:ln w="25400"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sp>
        <p:nvSpPr>
          <p:cNvPr id="28" name="Textfeld 9"/>
          <p:cNvSpPr txBox="1">
            <a:spLocks noChangeArrowheads="1"/>
          </p:cNvSpPr>
          <p:nvPr/>
        </p:nvSpPr>
        <p:spPr bwMode="auto">
          <a:xfrm>
            <a:off x="4109966" y="4639733"/>
            <a:ext cx="41870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dirty="0">
                <a:latin typeface="Calibri" pitchFamily="-1" charset="0"/>
              </a:rPr>
              <a:t>11</a:t>
            </a:r>
          </a:p>
        </p:txBody>
      </p:sp>
      <p:sp>
        <p:nvSpPr>
          <p:cNvPr id="50" name="Textfeld 11"/>
          <p:cNvSpPr txBox="1">
            <a:spLocks noChangeArrowheads="1"/>
          </p:cNvSpPr>
          <p:nvPr/>
        </p:nvSpPr>
        <p:spPr bwMode="auto">
          <a:xfrm>
            <a:off x="142875" y="758681"/>
            <a:ext cx="247967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dirty="0">
                <a:solidFill>
                  <a:schemeClr val="accent6">
                    <a:lumMod val="75000"/>
                  </a:schemeClr>
                </a:solidFill>
                <a:latin typeface="Calibri" pitchFamily="-1" charset="0"/>
              </a:rPr>
              <a:t>9 "Backspace"</a:t>
            </a:r>
          </a:p>
          <a:p>
            <a:r>
              <a:rPr lang="de-DE" dirty="0">
                <a:solidFill>
                  <a:schemeClr val="accent6">
                    <a:lumMod val="75000"/>
                  </a:schemeClr>
                </a:solidFill>
                <a:latin typeface="Calibri" pitchFamily="-1" charset="0"/>
              </a:rPr>
              <a:t>(Rückschritt-Taste)</a:t>
            </a:r>
          </a:p>
          <a:p>
            <a:r>
              <a:rPr lang="de-DE" dirty="0">
                <a:solidFill>
                  <a:schemeClr val="accent6">
                    <a:lumMod val="75000"/>
                  </a:schemeClr>
                </a:solidFill>
                <a:latin typeface="Calibri" pitchFamily="-1" charset="0"/>
              </a:rPr>
              <a:t>löscht das Zeichen LINKS</a:t>
            </a:r>
          </a:p>
          <a:p>
            <a:r>
              <a:rPr lang="de-DE" dirty="0">
                <a:solidFill>
                  <a:schemeClr val="accent6">
                    <a:lumMod val="75000"/>
                  </a:schemeClr>
                </a:solidFill>
                <a:latin typeface="Calibri" pitchFamily="-1" charset="0"/>
              </a:rPr>
              <a:t>der Einfügemarke</a:t>
            </a:r>
          </a:p>
        </p:txBody>
      </p:sp>
      <p:sp>
        <p:nvSpPr>
          <p:cNvPr id="51" name="Textfeld 13"/>
          <p:cNvSpPr txBox="1">
            <a:spLocks noChangeArrowheads="1"/>
          </p:cNvSpPr>
          <p:nvPr/>
        </p:nvSpPr>
        <p:spPr bwMode="auto">
          <a:xfrm>
            <a:off x="7086600" y="1533996"/>
            <a:ext cx="1923968" cy="1477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dirty="0">
                <a:solidFill>
                  <a:srgbClr val="FF0000"/>
                </a:solidFill>
                <a:latin typeface="Calibri" pitchFamily="-1" charset="0"/>
              </a:rPr>
              <a:t>10 "Delete"</a:t>
            </a:r>
          </a:p>
          <a:p>
            <a:r>
              <a:rPr lang="de-DE" dirty="0">
                <a:solidFill>
                  <a:srgbClr val="FF0000"/>
                </a:solidFill>
                <a:latin typeface="Calibri" pitchFamily="-1" charset="0"/>
              </a:rPr>
              <a:t>(Entfernen)</a:t>
            </a:r>
          </a:p>
          <a:p>
            <a:r>
              <a:rPr lang="de-DE" dirty="0">
                <a:solidFill>
                  <a:srgbClr val="FF0000"/>
                </a:solidFill>
                <a:latin typeface="Calibri" pitchFamily="-1" charset="0"/>
              </a:rPr>
              <a:t>löscht das Zeichen RECHTS</a:t>
            </a:r>
          </a:p>
          <a:p>
            <a:r>
              <a:rPr lang="de-DE" dirty="0">
                <a:solidFill>
                  <a:srgbClr val="FF0000"/>
                </a:solidFill>
                <a:latin typeface="Calibri" pitchFamily="-1" charset="0"/>
              </a:rPr>
              <a:t>der Einfügemarke</a:t>
            </a:r>
          </a:p>
        </p:txBody>
      </p:sp>
      <p:sp>
        <p:nvSpPr>
          <p:cNvPr id="52" name="Textfeld 15"/>
          <p:cNvSpPr txBox="1">
            <a:spLocks noChangeArrowheads="1"/>
          </p:cNvSpPr>
          <p:nvPr/>
        </p:nvSpPr>
        <p:spPr bwMode="auto">
          <a:xfrm>
            <a:off x="5187084" y="900113"/>
            <a:ext cx="1547812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dirty="0" smtClean="0">
                <a:solidFill>
                  <a:schemeClr val="bg2">
                    <a:lumMod val="25000"/>
                  </a:schemeClr>
                </a:solidFill>
                <a:latin typeface="Calibri" pitchFamily="-1" charset="0"/>
              </a:rPr>
              <a:t>14 </a:t>
            </a:r>
            <a:r>
              <a:rPr lang="de-DE" dirty="0">
                <a:solidFill>
                  <a:schemeClr val="bg2">
                    <a:lumMod val="25000"/>
                  </a:schemeClr>
                </a:solidFill>
                <a:latin typeface="Calibri" pitchFamily="-1" charset="0"/>
              </a:rPr>
              <a:t>"Druck"</a:t>
            </a:r>
          </a:p>
          <a:p>
            <a:r>
              <a:rPr lang="de-DE" dirty="0">
                <a:solidFill>
                  <a:schemeClr val="bg2">
                    <a:lumMod val="25000"/>
                  </a:schemeClr>
                </a:solidFill>
                <a:latin typeface="Calibri" pitchFamily="-1" charset="0"/>
              </a:rPr>
              <a:t>Bildschirmfoto</a:t>
            </a:r>
          </a:p>
        </p:txBody>
      </p:sp>
      <p:cxnSp>
        <p:nvCxnSpPr>
          <p:cNvPr id="53" name="Gerade Verbindung mit Pfeil 52"/>
          <p:cNvCxnSpPr/>
          <p:nvPr/>
        </p:nvCxnSpPr>
        <p:spPr>
          <a:xfrm>
            <a:off x="1702051" y="1958831"/>
            <a:ext cx="1970360" cy="1394746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Gerade Verbindung mit Pfeil 53"/>
          <p:cNvCxnSpPr/>
          <p:nvPr/>
        </p:nvCxnSpPr>
        <p:spPr>
          <a:xfrm flipH="1">
            <a:off x="5187084" y="2692400"/>
            <a:ext cx="2077316" cy="147320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Textfeld 54"/>
          <p:cNvSpPr txBox="1"/>
          <p:nvPr/>
        </p:nvSpPr>
        <p:spPr>
          <a:xfrm>
            <a:off x="6734896" y="4857228"/>
            <a:ext cx="2169143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dirty="0">
                <a:solidFill>
                  <a:schemeClr val="accent4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12 Kursortasten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dirty="0">
                <a:solidFill>
                  <a:schemeClr val="accent4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(Pfeiltasten)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dirty="0">
                <a:solidFill>
                  <a:schemeClr val="accent4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Bewegen von Elementen,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de-DE" dirty="0">
                <a:solidFill>
                  <a:schemeClr val="accent4">
                    <a:lumMod val="75000"/>
                  </a:schemeClr>
                </a:solidFill>
                <a:latin typeface="+mn-lt"/>
                <a:ea typeface="+mn-ea"/>
                <a:cs typeface="+mn-cs"/>
              </a:rPr>
              <a:t>der Einfügemarke usw.</a:t>
            </a:r>
          </a:p>
        </p:txBody>
      </p:sp>
      <p:cxnSp>
        <p:nvCxnSpPr>
          <p:cNvPr id="56" name="Gerade Verbindung mit Pfeil 55"/>
          <p:cNvCxnSpPr/>
          <p:nvPr/>
        </p:nvCxnSpPr>
        <p:spPr>
          <a:xfrm flipH="1">
            <a:off x="6256867" y="5443522"/>
            <a:ext cx="829733" cy="0"/>
          </a:xfrm>
          <a:prstGeom prst="straightConnector1">
            <a:avLst/>
          </a:prstGeom>
          <a:ln>
            <a:solidFill>
              <a:schemeClr val="accent4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Textfeld 13"/>
          <p:cNvSpPr txBox="1">
            <a:spLocks noChangeArrowheads="1"/>
          </p:cNvSpPr>
          <p:nvPr/>
        </p:nvSpPr>
        <p:spPr bwMode="auto">
          <a:xfrm>
            <a:off x="6437705" y="4211115"/>
            <a:ext cx="26860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rgbClr val="008000"/>
                </a:solidFill>
                <a:latin typeface="Calibri" pitchFamily="-1" charset="0"/>
              </a:rPr>
              <a:t>11 "Eingabe"</a:t>
            </a:r>
          </a:p>
          <a:p>
            <a:r>
              <a:rPr lang="de-DE">
                <a:solidFill>
                  <a:srgbClr val="008000"/>
                </a:solidFill>
                <a:latin typeface="Calibri" pitchFamily="-1" charset="0"/>
              </a:rPr>
              <a:t>Zeilenumbruch; bestätigen</a:t>
            </a:r>
          </a:p>
        </p:txBody>
      </p:sp>
      <p:cxnSp>
        <p:nvCxnSpPr>
          <p:cNvPr id="58" name="Gerade Verbindung mit Pfeil 57"/>
          <p:cNvCxnSpPr>
            <a:stCxn id="57" idx="1"/>
          </p:cNvCxnSpPr>
          <p:nvPr/>
        </p:nvCxnSpPr>
        <p:spPr>
          <a:xfrm flipH="1">
            <a:off x="4411133" y="4534172"/>
            <a:ext cx="2026572" cy="105562"/>
          </a:xfrm>
          <a:prstGeom prst="straightConnector1">
            <a:avLst/>
          </a:prstGeom>
          <a:ln>
            <a:solidFill>
              <a:srgbClr val="008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Gerade Verbindung mit Pfeil 59"/>
          <p:cNvCxnSpPr/>
          <p:nvPr/>
        </p:nvCxnSpPr>
        <p:spPr>
          <a:xfrm flipV="1">
            <a:off x="1104859" y="6087533"/>
            <a:ext cx="597192" cy="213680"/>
          </a:xfrm>
          <a:prstGeom prst="straightConnector1">
            <a:avLst/>
          </a:prstGeom>
          <a:ln>
            <a:solidFill>
              <a:schemeClr val="tx2">
                <a:lumMod val="60000"/>
                <a:lumOff val="4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Gerade Verbindung mit Pfeil 8"/>
          <p:cNvCxnSpPr/>
          <p:nvPr/>
        </p:nvCxnSpPr>
        <p:spPr>
          <a:xfrm flipH="1">
            <a:off x="5086606" y="1546225"/>
            <a:ext cx="418704" cy="888413"/>
          </a:xfrm>
          <a:prstGeom prst="straightConnector1">
            <a:avLst/>
          </a:prstGeom>
          <a:ln>
            <a:solidFill>
              <a:schemeClr val="bg2">
                <a:lumMod val="5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52200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48" t="41360" r="55529" b="27530"/>
          <a:stretch/>
        </p:blipFill>
        <p:spPr bwMode="auto">
          <a:xfrm>
            <a:off x="1438123" y="1104900"/>
            <a:ext cx="5330976" cy="52186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Oval 4"/>
          <p:cNvSpPr/>
          <p:nvPr/>
        </p:nvSpPr>
        <p:spPr>
          <a:xfrm>
            <a:off x="1385669" y="3206222"/>
            <a:ext cx="1539874" cy="706437"/>
          </a:xfrm>
          <a:prstGeom prst="ellipse">
            <a:avLst/>
          </a:prstGeom>
          <a:noFill/>
          <a:ln w="76200" cmpd="sng">
            <a:solidFill>
              <a:schemeClr val="accent6">
                <a:lumMod val="75000"/>
              </a:schemeClr>
            </a:solidFill>
          </a:ln>
          <a:effectLst>
            <a:outerShdw blurRad="82550" dir="3120000" sx="107000" sy="107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sp>
        <p:nvSpPr>
          <p:cNvPr id="6" name="Oval 7"/>
          <p:cNvSpPr/>
          <p:nvPr/>
        </p:nvSpPr>
        <p:spPr>
          <a:xfrm>
            <a:off x="1274692" y="4695881"/>
            <a:ext cx="1593697" cy="641350"/>
          </a:xfrm>
          <a:prstGeom prst="ellipse">
            <a:avLst/>
          </a:prstGeom>
          <a:noFill/>
          <a:ln w="76200" cmpd="sng">
            <a:solidFill>
              <a:schemeClr val="accent3">
                <a:lumMod val="50000"/>
              </a:schemeClr>
            </a:solidFill>
          </a:ln>
          <a:effectLst>
            <a:outerShdw blurRad="82550" dir="3120000" sx="107000" sy="107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sp>
        <p:nvSpPr>
          <p:cNvPr id="7" name="Oval 8"/>
          <p:cNvSpPr/>
          <p:nvPr/>
        </p:nvSpPr>
        <p:spPr>
          <a:xfrm>
            <a:off x="1126369" y="5285297"/>
            <a:ext cx="1795240" cy="892744"/>
          </a:xfrm>
          <a:prstGeom prst="ellipse">
            <a:avLst/>
          </a:prstGeom>
          <a:noFill/>
          <a:ln w="76200" cmpd="sng">
            <a:solidFill>
              <a:srgbClr val="660066"/>
            </a:solidFill>
          </a:ln>
          <a:effectLst>
            <a:outerShdw blurRad="82550" dir="3120000" sx="107000" sy="107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sp>
        <p:nvSpPr>
          <p:cNvPr id="10" name="Textfeld 14"/>
          <p:cNvSpPr txBox="1">
            <a:spLocks noChangeArrowheads="1"/>
          </p:cNvSpPr>
          <p:nvPr/>
        </p:nvSpPr>
        <p:spPr bwMode="auto">
          <a:xfrm>
            <a:off x="2320392" y="3344354"/>
            <a:ext cx="3016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dirty="0">
                <a:latin typeface="Calibri" pitchFamily="-1" charset="0"/>
              </a:rPr>
              <a:t>4</a:t>
            </a:r>
          </a:p>
        </p:txBody>
      </p:sp>
      <p:sp>
        <p:nvSpPr>
          <p:cNvPr id="12" name="Textfeld 16"/>
          <p:cNvSpPr txBox="1">
            <a:spLocks noChangeArrowheads="1"/>
          </p:cNvSpPr>
          <p:nvPr/>
        </p:nvSpPr>
        <p:spPr bwMode="auto">
          <a:xfrm>
            <a:off x="2311337" y="5362059"/>
            <a:ext cx="3016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dirty="0">
                <a:latin typeface="Calibri" pitchFamily="-1" charset="0"/>
              </a:rPr>
              <a:t>7</a:t>
            </a:r>
          </a:p>
        </p:txBody>
      </p:sp>
      <p:sp>
        <p:nvSpPr>
          <p:cNvPr id="13" name="Textfeld 17"/>
          <p:cNvSpPr txBox="1">
            <a:spLocks noChangeArrowheads="1"/>
          </p:cNvSpPr>
          <p:nvPr/>
        </p:nvSpPr>
        <p:spPr bwMode="auto">
          <a:xfrm>
            <a:off x="2102377" y="4743450"/>
            <a:ext cx="3016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37472859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48" t="41360" r="55529" b="27530"/>
          <a:stretch/>
        </p:blipFill>
        <p:spPr bwMode="auto">
          <a:xfrm>
            <a:off x="1438123" y="1104900"/>
            <a:ext cx="5330976" cy="52186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Oval 4"/>
          <p:cNvSpPr/>
          <p:nvPr/>
        </p:nvSpPr>
        <p:spPr>
          <a:xfrm>
            <a:off x="1385669" y="3206222"/>
            <a:ext cx="1539874" cy="706437"/>
          </a:xfrm>
          <a:prstGeom prst="ellipse">
            <a:avLst/>
          </a:prstGeom>
          <a:noFill/>
          <a:ln w="76200" cmpd="sng">
            <a:solidFill>
              <a:schemeClr val="accent6">
                <a:lumMod val="75000"/>
              </a:schemeClr>
            </a:solidFill>
          </a:ln>
          <a:effectLst>
            <a:outerShdw blurRad="82550" dir="3120000" sx="107000" sy="107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sp>
        <p:nvSpPr>
          <p:cNvPr id="6" name="Oval 7"/>
          <p:cNvSpPr/>
          <p:nvPr/>
        </p:nvSpPr>
        <p:spPr>
          <a:xfrm>
            <a:off x="1274692" y="4695881"/>
            <a:ext cx="1593697" cy="641350"/>
          </a:xfrm>
          <a:prstGeom prst="ellipse">
            <a:avLst/>
          </a:prstGeom>
          <a:noFill/>
          <a:ln w="76200" cmpd="sng">
            <a:solidFill>
              <a:schemeClr val="accent3">
                <a:lumMod val="50000"/>
              </a:schemeClr>
            </a:solidFill>
          </a:ln>
          <a:effectLst>
            <a:outerShdw blurRad="82550" dir="3120000" sx="107000" sy="107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sp>
        <p:nvSpPr>
          <p:cNvPr id="7" name="Oval 8"/>
          <p:cNvSpPr/>
          <p:nvPr/>
        </p:nvSpPr>
        <p:spPr>
          <a:xfrm>
            <a:off x="1126369" y="5285297"/>
            <a:ext cx="1795240" cy="892744"/>
          </a:xfrm>
          <a:prstGeom prst="ellipse">
            <a:avLst/>
          </a:prstGeom>
          <a:noFill/>
          <a:ln w="76200" cmpd="sng">
            <a:solidFill>
              <a:srgbClr val="660066"/>
            </a:solidFill>
          </a:ln>
          <a:effectLst>
            <a:outerShdw blurRad="82550" dir="3120000" sx="107000" sy="107000" algn="tl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de-DE"/>
          </a:p>
        </p:txBody>
      </p:sp>
      <p:sp>
        <p:nvSpPr>
          <p:cNvPr id="10" name="Textfeld 14"/>
          <p:cNvSpPr txBox="1">
            <a:spLocks noChangeArrowheads="1"/>
          </p:cNvSpPr>
          <p:nvPr/>
        </p:nvSpPr>
        <p:spPr bwMode="auto">
          <a:xfrm>
            <a:off x="2320392" y="3344354"/>
            <a:ext cx="301625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dirty="0">
                <a:latin typeface="Calibri" pitchFamily="-1" charset="0"/>
              </a:rPr>
              <a:t>4</a:t>
            </a:r>
          </a:p>
        </p:txBody>
      </p:sp>
      <p:sp>
        <p:nvSpPr>
          <p:cNvPr id="12" name="Textfeld 16"/>
          <p:cNvSpPr txBox="1">
            <a:spLocks noChangeArrowheads="1"/>
          </p:cNvSpPr>
          <p:nvPr/>
        </p:nvSpPr>
        <p:spPr bwMode="auto">
          <a:xfrm>
            <a:off x="2311337" y="5362059"/>
            <a:ext cx="30168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dirty="0">
                <a:latin typeface="Calibri" pitchFamily="-1" charset="0"/>
              </a:rPr>
              <a:t>7</a:t>
            </a:r>
          </a:p>
        </p:txBody>
      </p:sp>
      <p:sp>
        <p:nvSpPr>
          <p:cNvPr id="13" name="Textfeld 17"/>
          <p:cNvSpPr txBox="1">
            <a:spLocks noChangeArrowheads="1"/>
          </p:cNvSpPr>
          <p:nvPr/>
        </p:nvSpPr>
        <p:spPr bwMode="auto">
          <a:xfrm>
            <a:off x="2102377" y="4743450"/>
            <a:ext cx="301625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-1" charset="0"/>
              </a:rPr>
              <a:t>6</a:t>
            </a:r>
          </a:p>
        </p:txBody>
      </p:sp>
      <p:sp>
        <p:nvSpPr>
          <p:cNvPr id="24" name="Textfeld 14"/>
          <p:cNvSpPr txBox="1">
            <a:spLocks noChangeArrowheads="1"/>
          </p:cNvSpPr>
          <p:nvPr/>
        </p:nvSpPr>
        <p:spPr bwMode="auto">
          <a:xfrm>
            <a:off x="6769099" y="2154238"/>
            <a:ext cx="2306638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>
                <a:solidFill>
                  <a:schemeClr val="accent6">
                    <a:lumMod val="75000"/>
                  </a:schemeClr>
                </a:solidFill>
                <a:latin typeface="Calibri" pitchFamily="-1" charset="0"/>
              </a:rPr>
              <a:t>4 "Tabulator"</a:t>
            </a:r>
          </a:p>
          <a:p>
            <a:r>
              <a:rPr lang="de-DE">
                <a:solidFill>
                  <a:schemeClr val="accent6">
                    <a:lumMod val="75000"/>
                  </a:schemeClr>
                </a:solidFill>
                <a:latin typeface="Calibri" pitchFamily="-1" charset="0"/>
              </a:rPr>
              <a:t>(einrücken;</a:t>
            </a:r>
          </a:p>
          <a:p>
            <a:r>
              <a:rPr lang="de-DE">
                <a:solidFill>
                  <a:schemeClr val="accent6">
                    <a:lumMod val="75000"/>
                  </a:schemeClr>
                </a:solidFill>
                <a:latin typeface="Calibri" pitchFamily="-1" charset="0"/>
              </a:rPr>
              <a:t>alt+Tab = Wechsel</a:t>
            </a:r>
          </a:p>
          <a:p>
            <a:r>
              <a:rPr lang="de-DE">
                <a:solidFill>
                  <a:schemeClr val="accent6">
                    <a:lumMod val="75000"/>
                  </a:schemeClr>
                </a:solidFill>
                <a:latin typeface="Calibri" pitchFamily="-1" charset="0"/>
              </a:rPr>
              <a:t>zwischen Programmen</a:t>
            </a:r>
          </a:p>
        </p:txBody>
      </p:sp>
      <p:sp>
        <p:nvSpPr>
          <p:cNvPr id="27" name="Textfeld 17"/>
          <p:cNvSpPr txBox="1">
            <a:spLocks noChangeArrowheads="1"/>
          </p:cNvSpPr>
          <p:nvPr/>
        </p:nvSpPr>
        <p:spPr bwMode="auto">
          <a:xfrm>
            <a:off x="6892925" y="4147419"/>
            <a:ext cx="22987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dirty="0">
                <a:solidFill>
                  <a:schemeClr val="accent3">
                    <a:lumMod val="50000"/>
                  </a:schemeClr>
                </a:solidFill>
                <a:latin typeface="Calibri" pitchFamily="-1" charset="0"/>
              </a:rPr>
              <a:t>6 „</a:t>
            </a:r>
            <a:r>
              <a:rPr lang="de-DE" dirty="0" err="1">
                <a:solidFill>
                  <a:schemeClr val="accent3">
                    <a:lumMod val="50000"/>
                  </a:schemeClr>
                </a:solidFill>
                <a:latin typeface="Calibri" pitchFamily="-1" charset="0"/>
              </a:rPr>
              <a:t>Umschalt</a:t>
            </a:r>
            <a:r>
              <a:rPr lang="de-DE" dirty="0">
                <a:solidFill>
                  <a:schemeClr val="accent3">
                    <a:lumMod val="50000"/>
                  </a:schemeClr>
                </a:solidFill>
                <a:latin typeface="Calibri" pitchFamily="-1" charset="0"/>
              </a:rPr>
              <a:t>“, "</a:t>
            </a:r>
            <a:r>
              <a:rPr lang="de-DE" dirty="0" err="1">
                <a:solidFill>
                  <a:schemeClr val="accent3">
                    <a:lumMod val="50000"/>
                  </a:schemeClr>
                </a:solidFill>
                <a:latin typeface="Calibri" pitchFamily="-1" charset="0"/>
              </a:rPr>
              <a:t>Shift</a:t>
            </a:r>
            <a:r>
              <a:rPr lang="de-DE" dirty="0">
                <a:solidFill>
                  <a:schemeClr val="accent3">
                    <a:lumMod val="50000"/>
                  </a:schemeClr>
                </a:solidFill>
                <a:latin typeface="Calibri" pitchFamily="-1" charset="0"/>
              </a:rPr>
              <a:t>"</a:t>
            </a:r>
          </a:p>
          <a:p>
            <a:r>
              <a:rPr lang="de-DE" dirty="0">
                <a:solidFill>
                  <a:schemeClr val="accent3">
                    <a:lumMod val="50000"/>
                  </a:schemeClr>
                </a:solidFill>
                <a:latin typeface="Calibri" pitchFamily="-1" charset="0"/>
              </a:rPr>
              <a:t>Groß-/Kleinschreibung</a:t>
            </a:r>
          </a:p>
        </p:txBody>
      </p:sp>
      <p:cxnSp>
        <p:nvCxnSpPr>
          <p:cNvPr id="34" name="Gerade Verbindung mit Pfeil 33"/>
          <p:cNvCxnSpPr>
            <a:stCxn id="24" idx="1"/>
          </p:cNvCxnSpPr>
          <p:nvPr/>
        </p:nvCxnSpPr>
        <p:spPr>
          <a:xfrm flipH="1">
            <a:off x="2806243" y="2754313"/>
            <a:ext cx="3962856" cy="877887"/>
          </a:xfrm>
          <a:prstGeom prst="straightConnector1">
            <a:avLst/>
          </a:prstGeom>
          <a:ln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Gerade Verbindung mit Pfeil 38"/>
          <p:cNvCxnSpPr/>
          <p:nvPr/>
        </p:nvCxnSpPr>
        <p:spPr>
          <a:xfrm flipH="1">
            <a:off x="2821512" y="4375943"/>
            <a:ext cx="4099987" cy="591344"/>
          </a:xfrm>
          <a:prstGeom prst="straightConnector1">
            <a:avLst/>
          </a:prstGeom>
          <a:ln>
            <a:solidFill>
              <a:schemeClr val="accent3">
                <a:lumMod val="50000"/>
              </a:schemeClr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feld 17"/>
          <p:cNvSpPr txBox="1">
            <a:spLocks noChangeArrowheads="1"/>
          </p:cNvSpPr>
          <p:nvPr/>
        </p:nvSpPr>
        <p:spPr bwMode="auto">
          <a:xfrm>
            <a:off x="6921499" y="4994086"/>
            <a:ext cx="2399891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dirty="0">
                <a:solidFill>
                  <a:srgbClr val="660066"/>
                </a:solidFill>
                <a:latin typeface="Calibri" pitchFamily="-1" charset="0"/>
              </a:rPr>
              <a:t>7 "Steuerung"</a:t>
            </a:r>
          </a:p>
          <a:p>
            <a:r>
              <a:rPr lang="de-DE">
                <a:solidFill>
                  <a:srgbClr val="660066"/>
                </a:solidFill>
                <a:latin typeface="Calibri" pitchFamily="-1" charset="0"/>
              </a:rPr>
              <a:t>(für Befehle, auch </a:t>
            </a:r>
          </a:p>
          <a:p>
            <a:r>
              <a:rPr lang="de-DE">
                <a:solidFill>
                  <a:srgbClr val="660066"/>
                </a:solidFill>
                <a:latin typeface="Calibri" pitchFamily="-1" charset="0"/>
              </a:rPr>
              <a:t>"Control", "Command")</a:t>
            </a:r>
          </a:p>
        </p:txBody>
      </p:sp>
      <p:cxnSp>
        <p:nvCxnSpPr>
          <p:cNvPr id="44" name="Gerade Verbindung mit Pfeil 43"/>
          <p:cNvCxnSpPr>
            <a:stCxn id="43" idx="1"/>
          </p:cNvCxnSpPr>
          <p:nvPr/>
        </p:nvCxnSpPr>
        <p:spPr>
          <a:xfrm flipH="1">
            <a:off x="2868389" y="5455751"/>
            <a:ext cx="4053110" cy="149182"/>
          </a:xfrm>
          <a:prstGeom prst="straightConnector1">
            <a:avLst/>
          </a:prstGeom>
          <a:ln>
            <a:solidFill>
              <a:srgbClr val="660066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84908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81D6E7DD-3D92-114F-A97A-92671A154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Das Wichtigste zum Schluss:</a:t>
            </a:r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xmlns="" id="{1DA82BBD-883A-724A-865F-CC0123BE271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1778202"/>
            <a:ext cx="8229600" cy="4169958"/>
          </a:xfrm>
        </p:spPr>
      </p:pic>
    </p:spTree>
    <p:extLst>
      <p:ext uri="{BB962C8B-B14F-4D97-AF65-F5344CB8AC3E}">
        <p14:creationId xmlns:p14="http://schemas.microsoft.com/office/powerpoint/2010/main" val="13706463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-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214</Words>
  <Application>Microsoft Office PowerPoint</Application>
  <PresentationFormat>Bildschirmpräsentation (4:3)</PresentationFormat>
  <Paragraphs>80</Paragraphs>
  <Slides>9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9</vt:i4>
      </vt:variant>
    </vt:vector>
  </HeadingPairs>
  <TitlesOfParts>
    <vt:vector size="10" baseType="lpstr">
      <vt:lpstr>Office-Design</vt:lpstr>
      <vt:lpstr>Tastatur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Das Wichtigste zum Schluss: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Tastatur</dc:title>
  <dc:creator>Bert</dc:creator>
  <cp:lastModifiedBy>Berthold Metz</cp:lastModifiedBy>
  <cp:revision>41</cp:revision>
  <cp:lastPrinted>2015-10-04T11:54:03Z</cp:lastPrinted>
  <dcterms:created xsi:type="dcterms:W3CDTF">2012-01-29T22:43:52Z</dcterms:created>
  <dcterms:modified xsi:type="dcterms:W3CDTF">2019-01-16T09:47:17Z</dcterms:modified>
</cp:coreProperties>
</file>