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4" r:id="rId4"/>
    <p:sldId id="261" r:id="rId5"/>
    <p:sldId id="262" r:id="rId6"/>
    <p:sldId id="263" r:id="rId7"/>
    <p:sldId id="265" r:id="rId8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Objects="1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11046-588E-6C46-95EF-3DC09EF41B3D}" type="datetime1">
              <a:rPr lang="de-DE"/>
              <a:pPr>
                <a:defRPr/>
              </a:pPr>
              <a:t>03.02.19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F8423-5CD2-3C47-85E9-855F0AAD60F6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1ECB3-E32A-1E4A-BD76-26CAF689FE7E}" type="datetime1">
              <a:rPr lang="de-DE"/>
              <a:pPr>
                <a:defRPr/>
              </a:pPr>
              <a:t>03.02.19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9AEB1-3EA0-0D42-B33B-B5A017D206A8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4C1AD-9DB8-9443-9D03-60AEE98C8A71}" type="datetime1">
              <a:rPr lang="de-DE"/>
              <a:pPr>
                <a:defRPr/>
              </a:pPr>
              <a:t>03.02.19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EA497-DC3C-764C-8D34-7C660CFD6C68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89935-4687-AB4A-AC09-71A4F8110B5F}" type="datetime1">
              <a:rPr lang="de-DE"/>
              <a:pPr>
                <a:defRPr/>
              </a:pPr>
              <a:t>03.02.19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9D1AD-AC98-5C4D-BE6D-6D14AAF5659B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AC8A6-B102-D44D-9BD0-431B454A73A7}" type="datetime1">
              <a:rPr lang="de-DE"/>
              <a:pPr>
                <a:defRPr/>
              </a:pPr>
              <a:t>03.02.19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90B30-9F01-8D48-A47D-54E5B8A39523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ABE38-4318-1E4D-AFAB-0F71FEAF25FE}" type="datetime1">
              <a:rPr lang="de-DE"/>
              <a:pPr>
                <a:defRPr/>
              </a:pPr>
              <a:t>03.02.19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61EF4-FE11-E24A-B0AD-5AB79334C0B8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5AA7D-7EA6-C54A-A010-5B1D5C7CF237}" type="datetime1">
              <a:rPr lang="de-DE"/>
              <a:pPr>
                <a:defRPr/>
              </a:pPr>
              <a:t>03.02.19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06F0F-1201-F242-8472-D787313EB8C9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A5D95-A267-0A4E-90FF-2FB50CED7AB9}" type="datetime1">
              <a:rPr lang="de-DE"/>
              <a:pPr>
                <a:defRPr/>
              </a:pPr>
              <a:t>03.02.19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FAF05-EFE3-5648-8BE5-23B2C28252D7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A0229-AEF9-3B43-9F6B-B666B41513BD}" type="datetime1">
              <a:rPr lang="de-DE"/>
              <a:pPr>
                <a:defRPr/>
              </a:pPr>
              <a:t>03.02.19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68891-C613-7642-8507-38D95C7B1634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8E378-43D3-3046-99F2-A65DA25233D0}" type="datetime1">
              <a:rPr lang="de-DE"/>
              <a:pPr>
                <a:defRPr/>
              </a:pPr>
              <a:t>03.02.19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E27F9-A7BA-0C40-A202-546729AA059E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A76B7-0624-3B4F-A0BA-C0DACEF23610}" type="datetime1">
              <a:rPr lang="de-DE"/>
              <a:pPr>
                <a:defRPr/>
              </a:pPr>
              <a:t>03.02.19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347F9-4BC1-0E42-BE29-BFEFD1883707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20591CD-524B-364D-A876-9A3A46EDEBBE}" type="datetime1">
              <a:rPr lang="de-DE"/>
              <a:pPr>
                <a:defRPr/>
              </a:pPr>
              <a:t>03.02.19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92514D4-28EE-AE4F-A435-098219673D5D}" type="slidenum">
              <a:rPr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HTML-Befehle: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Hyperlinks, E-Mail-Links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Hyperlinks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2971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ea typeface="+mn-ea"/>
                <a:cs typeface="+mn-cs"/>
              </a:rPr>
              <a:t>Zum Einfügen von Hyperlinks verwendet man den a-Tag mit folgender Syntax: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378">
                <a:latin typeface="Courier"/>
                <a:ea typeface="+mn-ea"/>
                <a:cs typeface="Courier"/>
              </a:rPr>
              <a:t>&lt;p&gt;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378" b="1">
                <a:latin typeface="Courier"/>
                <a:ea typeface="+mn-ea"/>
                <a:cs typeface="Courier"/>
              </a:rPr>
              <a:t>	</a:t>
            </a:r>
            <a:r>
              <a:rPr lang="de-DE" sz="2100" b="1">
                <a:latin typeface="Courier"/>
                <a:ea typeface="+mn-ea"/>
                <a:cs typeface="Courier"/>
              </a:rPr>
              <a:t>&lt;a </a:t>
            </a:r>
            <a:r>
              <a:rPr lang="de-DE" sz="2100" b="1">
                <a:solidFill>
                  <a:srgbClr val="FF0000"/>
                </a:solidFill>
                <a:latin typeface="Courier"/>
                <a:ea typeface="+mn-ea"/>
                <a:cs typeface="Courier"/>
              </a:rPr>
              <a:t>href="datei.html" </a:t>
            </a:r>
            <a:r>
              <a:rPr lang="de-DE" sz="2100" b="1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title="Beschreibung"</a:t>
            </a:r>
            <a:r>
              <a:rPr lang="de-DE" sz="2100" b="1">
                <a:latin typeface="Courier"/>
                <a:ea typeface="+mn-ea"/>
                <a:cs typeface="Courier"/>
              </a:rPr>
              <a:t>&gt;</a:t>
            </a:r>
            <a:r>
              <a:rPr lang="de-DE" sz="2100" b="1">
                <a:solidFill>
                  <a:srgbClr val="0000FF"/>
                </a:solidFill>
                <a:latin typeface="Courier"/>
                <a:ea typeface="+mn-ea"/>
                <a:cs typeface="Courier"/>
              </a:rPr>
              <a:t>Der zu verlinkende Text</a:t>
            </a:r>
            <a:r>
              <a:rPr lang="de-DE" sz="2100" b="1">
                <a:latin typeface="Courier"/>
                <a:ea typeface="+mn-ea"/>
                <a:cs typeface="Courier"/>
              </a:rPr>
              <a:t>&lt;/a&gt;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378">
                <a:latin typeface="Courier"/>
                <a:ea typeface="+mn-ea"/>
                <a:cs typeface="Courier"/>
              </a:rPr>
              <a:t>&lt;/p&gt;</a:t>
            </a:r>
          </a:p>
        </p:txBody>
      </p:sp>
      <p:sp>
        <p:nvSpPr>
          <p:cNvPr id="14340" name="Textfeld 10"/>
          <p:cNvSpPr txBox="1">
            <a:spLocks noChangeArrowheads="1"/>
          </p:cNvSpPr>
          <p:nvPr/>
        </p:nvSpPr>
        <p:spPr bwMode="auto">
          <a:xfrm>
            <a:off x="152400" y="4343400"/>
            <a:ext cx="3657600" cy="1754188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" charset="0"/>
              </a:rPr>
              <a:t>href </a:t>
            </a:r>
            <a:r>
              <a:rPr lang="de-DE">
                <a:latin typeface="Calibri" pitchFamily="-1" charset="0"/>
              </a:rPr>
              <a:t>= Ziel des Links, z.B.</a:t>
            </a:r>
          </a:p>
          <a:p>
            <a:endParaRPr lang="de-DE">
              <a:latin typeface="Calibri" pitchFamily="-1" charset="0"/>
            </a:endParaRPr>
          </a:p>
          <a:p>
            <a:r>
              <a:rPr lang="de-DE">
                <a:latin typeface="Calibri" pitchFamily="-1" charset="0"/>
              </a:rPr>
              <a:t>biographie.html</a:t>
            </a:r>
          </a:p>
          <a:p>
            <a:r>
              <a:rPr lang="de-DE">
                <a:latin typeface="Calibri" pitchFamily="-1" charset="0"/>
              </a:rPr>
              <a:t>bilder/bild.gif</a:t>
            </a:r>
          </a:p>
          <a:p>
            <a:r>
              <a:rPr lang="de-DE">
                <a:latin typeface="Calibri" pitchFamily="-1" charset="0"/>
              </a:rPr>
              <a:t>http://www.xy.de/</a:t>
            </a:r>
          </a:p>
          <a:p>
            <a:r>
              <a:rPr lang="de-DE">
                <a:latin typeface="Calibri" pitchFamily="-1" charset="0"/>
              </a:rPr>
              <a:t>http://www.za.com/pfad/datei.html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3962400" y="3556000"/>
            <a:ext cx="5181600" cy="2032000"/>
          </a:xfrm>
          <a:prstGeom prst="rect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>
                <a:solidFill>
                  <a:srgbClr val="E46C0A"/>
                </a:solidFill>
                <a:latin typeface="+mn-lt"/>
                <a:ea typeface="+mn-ea"/>
                <a:cs typeface="+mn-cs"/>
              </a:rPr>
              <a:t>Link-Titel </a:t>
            </a:r>
            <a:r>
              <a:rPr lang="de-DE">
                <a:latin typeface="+mn-lt"/>
                <a:ea typeface="+mn-ea"/>
                <a:cs typeface="+mn-cs"/>
              </a:rPr>
              <a:t>= Beschreibung des Linkziels, wichtig für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de-DE">
                <a:latin typeface="+mn-lt"/>
                <a:ea typeface="+mn-ea"/>
                <a:cs typeface="+mn-cs"/>
              </a:rPr>
              <a:t>Suchmaschinen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de-DE">
                <a:latin typeface="+mn-lt"/>
                <a:ea typeface="+mn-ea"/>
                <a:cs typeface="+mn-cs"/>
              </a:rPr>
              <a:t>Ausgabe mit Screenreader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de-DE"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>
                <a:latin typeface="+mn-lt"/>
                <a:ea typeface="+mn-ea"/>
                <a:cs typeface="+mn-cs"/>
              </a:rPr>
              <a:t>"Zur Homepage der X-Schule"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>
                <a:latin typeface="+mn-lt"/>
                <a:ea typeface="+mn-ea"/>
                <a:cs typeface="+mn-cs"/>
              </a:rPr>
              <a:t>"Übersicht über meinen Lebenslauf"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>
                <a:latin typeface="+mn-lt"/>
                <a:ea typeface="+mn-ea"/>
                <a:cs typeface="+mn-cs"/>
              </a:rPr>
              <a:t>"Affenbild - Großansicht"</a:t>
            </a:r>
          </a:p>
        </p:txBody>
      </p:sp>
      <p:sp>
        <p:nvSpPr>
          <p:cNvPr id="14342" name="Textfeld 5"/>
          <p:cNvSpPr txBox="1">
            <a:spLocks noChangeArrowheads="1"/>
          </p:cNvSpPr>
          <p:nvPr/>
        </p:nvSpPr>
        <p:spPr bwMode="auto">
          <a:xfrm>
            <a:off x="3962400" y="5715000"/>
            <a:ext cx="5181600" cy="1077913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" charset="0"/>
              </a:rPr>
              <a:t>Ausgabe auf Webseite:</a:t>
            </a:r>
          </a:p>
          <a:p>
            <a:endParaRPr lang="de-DE">
              <a:solidFill>
                <a:srgbClr val="E46C0A"/>
              </a:solidFill>
              <a:latin typeface="Calibri" pitchFamily="-1" charset="0"/>
            </a:endParaRPr>
          </a:p>
          <a:p>
            <a:r>
              <a:rPr lang="de-DE" sz="2800" u="sng">
                <a:solidFill>
                  <a:srgbClr val="0000FF"/>
                </a:solidFill>
                <a:latin typeface="Times" pitchFamily="-1" charset="0"/>
                <a:ea typeface="Times" pitchFamily="-1" charset="0"/>
                <a:cs typeface="Times" pitchFamily="-1" charset="0"/>
              </a:rPr>
              <a:t>Der zu verlinkende Text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Hyperlinks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2971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latin typeface="Courier"/>
                <a:ea typeface="+mn-ea"/>
                <a:cs typeface="Courier"/>
              </a:rPr>
              <a:t>&lt;p&gt;Klicke auf </a:t>
            </a:r>
            <a:r>
              <a:rPr lang="de-DE" sz="2000" dirty="0">
                <a:solidFill>
                  <a:srgbClr val="FF0000"/>
                </a:solidFill>
                <a:latin typeface="Courier"/>
                <a:ea typeface="+mn-ea"/>
                <a:cs typeface="Courier"/>
              </a:rPr>
              <a:t>diesen</a:t>
            </a:r>
            <a:r>
              <a:rPr lang="de-DE" sz="2000" dirty="0">
                <a:latin typeface="Courier"/>
                <a:ea typeface="+mn-ea"/>
                <a:cs typeface="Courier"/>
              </a:rPr>
              <a:t> Link.&lt;/p&gt;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 dirty="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 dirty="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latin typeface="Courier"/>
                <a:ea typeface="+mn-ea"/>
                <a:cs typeface="Courier"/>
              </a:rPr>
              <a:t>&lt;p&gt;Klicke auf </a:t>
            </a:r>
            <a:r>
              <a:rPr lang="de-DE" sz="2000" dirty="0">
                <a:solidFill>
                  <a:srgbClr val="3366FF"/>
                </a:solidFill>
                <a:latin typeface="Courier"/>
                <a:ea typeface="+mn-ea"/>
                <a:cs typeface="Courier"/>
              </a:rPr>
              <a:t>&lt;a </a:t>
            </a:r>
            <a:r>
              <a:rPr lang="de-DE" sz="2000" dirty="0" err="1">
                <a:solidFill>
                  <a:srgbClr val="3366FF"/>
                </a:solidFill>
                <a:latin typeface="Courier"/>
                <a:ea typeface="+mn-ea"/>
                <a:cs typeface="Courier"/>
              </a:rPr>
              <a:t>href</a:t>
            </a:r>
            <a:r>
              <a:rPr lang="de-DE" sz="2000" dirty="0">
                <a:solidFill>
                  <a:srgbClr val="3366FF"/>
                </a:solidFill>
                <a:latin typeface="Courier"/>
                <a:ea typeface="+mn-ea"/>
                <a:cs typeface="Courier"/>
              </a:rPr>
              <a:t>="#" title="#"&gt;</a:t>
            </a:r>
            <a:r>
              <a:rPr lang="de-DE" sz="2000" dirty="0">
                <a:solidFill>
                  <a:srgbClr val="FF0000"/>
                </a:solidFill>
                <a:latin typeface="Courier"/>
                <a:ea typeface="+mn-ea"/>
                <a:cs typeface="Courier"/>
              </a:rPr>
              <a:t>diesen</a:t>
            </a:r>
            <a:r>
              <a:rPr lang="de-DE" sz="2000" dirty="0">
                <a:solidFill>
                  <a:srgbClr val="3366FF"/>
                </a:solidFill>
                <a:latin typeface="Courier"/>
                <a:ea typeface="+mn-ea"/>
                <a:cs typeface="Courier"/>
              </a:rPr>
              <a:t>&lt;/a&gt;</a:t>
            </a:r>
            <a:r>
              <a:rPr lang="de-DE" sz="2000" dirty="0">
                <a:latin typeface="Courier"/>
                <a:ea typeface="+mn-ea"/>
                <a:cs typeface="Courier"/>
              </a:rPr>
              <a:t> Link.&lt;/p&gt;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 dirty="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 dirty="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latin typeface="Arial"/>
                <a:ea typeface="+mn-ea"/>
                <a:cs typeface="Arial"/>
              </a:rPr>
              <a:t>Führt zur Ausgabe: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 dirty="0">
              <a:latin typeface="Arial"/>
              <a:ea typeface="+mn-ea"/>
              <a:cs typeface="Arial"/>
            </a:endParaRP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de-DE" sz="2000" dirty="0">
                <a:latin typeface="Times"/>
                <a:cs typeface="Times"/>
              </a:rPr>
              <a:t>Klicke auf </a:t>
            </a:r>
            <a:r>
              <a:rPr lang="de-DE" sz="2000" u="sng" dirty="0">
                <a:solidFill>
                  <a:srgbClr val="0000FF"/>
                </a:solidFill>
                <a:latin typeface="Times"/>
                <a:cs typeface="Times"/>
              </a:rPr>
              <a:t>diesen</a:t>
            </a:r>
            <a:r>
              <a:rPr lang="de-DE" sz="2000" dirty="0">
                <a:latin typeface="Times"/>
                <a:cs typeface="Times"/>
              </a:rPr>
              <a:t> Link.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 dirty="0">
              <a:latin typeface="Courier"/>
              <a:ea typeface="+mn-ea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3297662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25908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300">
                <a:latin typeface="Courier"/>
                <a:ea typeface="+mn-ea"/>
                <a:cs typeface="Courier"/>
              </a:rPr>
              <a:t>&lt;p&gt;Für weitere Informationen habe ich hier einen </a:t>
            </a:r>
            <a:r>
              <a:rPr lang="de-DE" sz="2300">
                <a:solidFill>
                  <a:srgbClr val="FF0000"/>
                </a:solidFill>
                <a:latin typeface="Courier"/>
                <a:ea typeface="+mn-ea"/>
                <a:cs typeface="Courier"/>
              </a:rPr>
              <a:t>&lt;a href="lebenslauf.html" title="Lebenslauf von Max Muster"&gt;</a:t>
            </a:r>
            <a:r>
              <a:rPr lang="de-DE" sz="2300">
                <a:latin typeface="Courier"/>
                <a:ea typeface="+mn-ea"/>
                <a:cs typeface="Courier"/>
              </a:rPr>
              <a:t>Lebenslauf</a:t>
            </a:r>
            <a:r>
              <a:rPr lang="de-DE" sz="2300">
                <a:solidFill>
                  <a:srgbClr val="FF0000"/>
                </a:solidFill>
                <a:latin typeface="Courier"/>
                <a:ea typeface="+mn-ea"/>
                <a:cs typeface="Courier"/>
              </a:rPr>
              <a:t>&lt;/a&gt;</a:t>
            </a:r>
            <a:r>
              <a:rPr lang="de-DE" sz="2300">
                <a:solidFill>
                  <a:schemeClr val="accent4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 </a:t>
            </a:r>
            <a:r>
              <a:rPr lang="de-DE" sz="2300">
                <a:latin typeface="Courier"/>
                <a:ea typeface="+mn-ea"/>
                <a:cs typeface="Courier"/>
              </a:rPr>
              <a:t>zusammengestellt.&lt;/p&gt;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30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300">
                <a:latin typeface="Arial"/>
                <a:ea typeface="+mn-ea"/>
                <a:cs typeface="Arial"/>
              </a:rPr>
              <a:t>Ausgabe auf Webseite: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300">
              <a:latin typeface="Arial"/>
              <a:ea typeface="+mn-ea"/>
              <a:cs typeface="Arial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300">
                <a:latin typeface="Times"/>
                <a:ea typeface="+mn-ea"/>
                <a:cs typeface="Times"/>
              </a:rPr>
              <a:t>Für weitere Informationen habe ich hier einen </a:t>
            </a:r>
            <a:r>
              <a:rPr lang="de-DE" sz="2300" u="sng">
                <a:solidFill>
                  <a:srgbClr val="0000FF"/>
                </a:solidFill>
                <a:latin typeface="Times"/>
                <a:ea typeface="+mn-ea"/>
                <a:cs typeface="Times"/>
              </a:rPr>
              <a:t>Lebenslauf </a:t>
            </a:r>
            <a:r>
              <a:rPr lang="de-DE" sz="2300">
                <a:latin typeface="Times"/>
                <a:ea typeface="+mn-ea"/>
                <a:cs typeface="Times"/>
              </a:rPr>
              <a:t>zusammengestellt.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Bild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848" y="2924943"/>
            <a:ext cx="5832648" cy="3828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124744"/>
            <a:ext cx="8534400" cy="25908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300">
                <a:latin typeface="Courier"/>
                <a:ea typeface="+mn-ea"/>
                <a:cs typeface="Courier"/>
              </a:rPr>
              <a:t>&lt;p&gt;Klicken Sie zum Vergrößern auf das Bild:&lt;/p&gt;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300">
                <a:latin typeface="Courier"/>
                <a:ea typeface="+mn-ea"/>
                <a:cs typeface="Courier"/>
              </a:rPr>
              <a:t>&lt;p&gt;</a:t>
            </a:r>
            <a:r>
              <a:rPr lang="de-DE" sz="2300">
                <a:solidFill>
                  <a:srgbClr val="008000"/>
                </a:solidFill>
                <a:latin typeface="Courier"/>
                <a:ea typeface="+mn-ea"/>
                <a:cs typeface="Courier"/>
              </a:rPr>
              <a:t>&lt;a href="bilder_gross/router_gross.gif" title="Schlafendes Hündchen, Großbild"&gt;</a:t>
            </a:r>
            <a:r>
              <a:rPr lang="de-DE" sz="2300">
                <a:solidFill>
                  <a:srgbClr val="0000FF"/>
                </a:solidFill>
                <a:latin typeface="Courier"/>
                <a:ea typeface="+mn-ea"/>
                <a:cs typeface="Courier"/>
              </a:rPr>
              <a:t>&lt;img src="bilder_klein/router_klein.gif" alt="Schlafendes Hündchen, Vorschaubild"&gt;</a:t>
            </a:r>
            <a:r>
              <a:rPr lang="de-DE" sz="2300">
                <a:solidFill>
                  <a:srgbClr val="008000"/>
                </a:solidFill>
                <a:latin typeface="Courier"/>
                <a:ea typeface="+mn-ea"/>
                <a:cs typeface="Courier"/>
              </a:rPr>
              <a:t>&lt;/a&gt;</a:t>
            </a:r>
            <a:r>
              <a:rPr lang="de-DE" sz="2300">
                <a:latin typeface="Courier"/>
                <a:ea typeface="+mn-ea"/>
                <a:cs typeface="Courier"/>
              </a:rPr>
              <a:t>&lt;/p&gt;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30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300">
                <a:latin typeface="Arial"/>
                <a:ea typeface="+mn-ea"/>
                <a:cs typeface="Arial"/>
              </a:rPr>
              <a:t>Ausgabe auf Webseite:</a:t>
            </a:r>
          </a:p>
        </p:txBody>
      </p:sp>
      <p:pic>
        <p:nvPicPr>
          <p:cNvPr id="16389" name="Bild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4419600"/>
            <a:ext cx="166211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Textfeld 5"/>
          <p:cNvSpPr txBox="1">
            <a:spLocks noChangeArrowheads="1"/>
          </p:cNvSpPr>
          <p:nvPr/>
        </p:nvSpPr>
        <p:spPr bwMode="auto">
          <a:xfrm>
            <a:off x="4038600" y="4114800"/>
            <a:ext cx="23304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1000">
                <a:latin typeface="Times" pitchFamily="-1" charset="0"/>
                <a:ea typeface="Times" pitchFamily="-1" charset="0"/>
                <a:cs typeface="Times" pitchFamily="-1" charset="0"/>
              </a:rPr>
              <a:t>Klicken Sie zum Vergrößern auf das Bild: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Bild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6050" y="3752850"/>
            <a:ext cx="473075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E-Mail-Link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2590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400">
                <a:latin typeface="Courier"/>
                <a:ea typeface="+mn-ea"/>
                <a:cs typeface="Courier"/>
              </a:rPr>
              <a:t>&lt;p&gt;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400" b="1">
                <a:latin typeface="Courier"/>
                <a:ea typeface="+mn-ea"/>
                <a:cs typeface="Courier"/>
              </a:rPr>
              <a:t>	&lt;a </a:t>
            </a:r>
            <a:r>
              <a:rPr lang="de-DE" sz="2400" b="1">
                <a:solidFill>
                  <a:srgbClr val="FF0000"/>
                </a:solidFill>
                <a:latin typeface="Courier"/>
                <a:ea typeface="+mn-ea"/>
                <a:cs typeface="Courier"/>
              </a:rPr>
              <a:t>href="mailto:name@domain.de" </a:t>
            </a:r>
            <a:r>
              <a:rPr lang="de-DE" sz="2400" b="1">
                <a:latin typeface="Courier"/>
                <a:ea typeface="+mn-ea"/>
                <a:cs typeface="Courier"/>
              </a:rPr>
              <a:t>title="Mail an mich senden"&gt;E-Mail-Kontakt&lt;/a&gt;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400">
                <a:latin typeface="Courier"/>
                <a:ea typeface="+mn-ea"/>
                <a:cs typeface="Courier"/>
              </a:rPr>
              <a:t>&lt;/p&gt;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40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30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300">
                <a:latin typeface="Arial"/>
                <a:ea typeface="+mn-ea"/>
                <a:cs typeface="Arial"/>
              </a:rPr>
              <a:t>Ausgabe auf Webseite:</a:t>
            </a:r>
          </a:p>
        </p:txBody>
      </p:sp>
      <p:sp>
        <p:nvSpPr>
          <p:cNvPr id="17413" name="Textfeld 5"/>
          <p:cNvSpPr txBox="1">
            <a:spLocks noChangeArrowheads="1"/>
          </p:cNvSpPr>
          <p:nvPr/>
        </p:nvSpPr>
        <p:spPr bwMode="auto">
          <a:xfrm>
            <a:off x="4038600" y="4114800"/>
            <a:ext cx="100488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1000" u="sng">
                <a:solidFill>
                  <a:srgbClr val="0000FF"/>
                </a:solidFill>
                <a:latin typeface="Times" pitchFamily="-1" charset="0"/>
                <a:ea typeface="Times" pitchFamily="-1" charset="0"/>
                <a:cs typeface="Times" pitchFamily="-1" charset="0"/>
              </a:rPr>
              <a:t>E-Mail-Kontakt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HTML-Links: Übung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04864"/>
            <a:ext cx="8534400" cy="64807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400">
                <a:latin typeface="Courier"/>
                <a:ea typeface="+mn-ea"/>
                <a:cs typeface="Courier"/>
              </a:rPr>
              <a:t>&lt;p&gt;</a:t>
            </a:r>
            <a:r>
              <a:rPr lang="de-DE" sz="2400" b="1">
                <a:latin typeface="Courier"/>
                <a:ea typeface="+mn-ea"/>
                <a:cs typeface="Courier"/>
              </a:rPr>
              <a:t>Ich lache und singe gerne.</a:t>
            </a:r>
            <a:r>
              <a:rPr lang="de-DE" sz="2400">
                <a:latin typeface="Courier"/>
                <a:ea typeface="+mn-ea"/>
                <a:cs typeface="Courier"/>
              </a:rPr>
              <a:t>&lt;/p&gt;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40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40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300">
              <a:latin typeface="Courier"/>
              <a:ea typeface="+mn-ea"/>
              <a:cs typeface="Courier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457200" y="1556792"/>
            <a:ext cx="39057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latin typeface="Arial"/>
                <a:cs typeface="Arial"/>
              </a:rPr>
              <a:t>Gegeben sei folgender HTML-Code:</a:t>
            </a:r>
          </a:p>
        </p:txBody>
      </p:sp>
      <p:sp>
        <p:nvSpPr>
          <p:cNvPr id="7" name="Rechteck 6"/>
          <p:cNvSpPr/>
          <p:nvPr/>
        </p:nvSpPr>
        <p:spPr>
          <a:xfrm>
            <a:off x="457200" y="3752165"/>
            <a:ext cx="74271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latin typeface="Arial"/>
                <a:cs typeface="Arial"/>
              </a:rPr>
              <a:t>Das Wort "lache" soll mit einer Datei "lachen.html" verlinkt sein, das Wort "singe" mit einer Datei "singen.html".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latin typeface="Arial"/>
              <a:cs typeface="Arial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latin typeface="Arial"/>
                <a:cs typeface="Arial"/>
              </a:rPr>
              <a:t>Tippen Sie den Code in ein Notepad-Dokument.</a:t>
            </a:r>
          </a:p>
        </p:txBody>
      </p:sp>
    </p:spTree>
    <p:extLst>
      <p:ext uri="{BB962C8B-B14F-4D97-AF65-F5344CB8AC3E}">
        <p14:creationId xmlns:p14="http://schemas.microsoft.com/office/powerpoint/2010/main" val="1126638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316</Words>
  <Application>Microsoft Macintosh PowerPoint</Application>
  <PresentationFormat>Bildschirmpräsentation (4:3)</PresentationFormat>
  <Paragraphs>59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Courier</vt:lpstr>
      <vt:lpstr>Times</vt:lpstr>
      <vt:lpstr>Office-Design</vt:lpstr>
      <vt:lpstr>HTML-Befehle: Hyperlinks, E-Mail-Links</vt:lpstr>
      <vt:lpstr>Hyperlinks</vt:lpstr>
      <vt:lpstr>Hyperlinks</vt:lpstr>
      <vt:lpstr>Beispiele</vt:lpstr>
      <vt:lpstr>Beispiele</vt:lpstr>
      <vt:lpstr>E-Mail-Link</vt:lpstr>
      <vt:lpstr>HTML-Links: Übung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erste Webseite in HTML</dc:title>
  <dc:creator>Bert</dc:creator>
  <cp:lastModifiedBy>Office2016L0003</cp:lastModifiedBy>
  <cp:revision>45</cp:revision>
  <cp:lastPrinted>2009-09-09T11:06:00Z</cp:lastPrinted>
  <dcterms:created xsi:type="dcterms:W3CDTF">2012-01-29T22:42:52Z</dcterms:created>
  <dcterms:modified xsi:type="dcterms:W3CDTF">2019-02-03T18:29:37Z</dcterms:modified>
</cp:coreProperties>
</file>