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8" r:id="rId2"/>
    <p:sldId id="257" r:id="rId3"/>
    <p:sldId id="258" r:id="rId4"/>
    <p:sldId id="271" r:id="rId5"/>
    <p:sldId id="272" r:id="rId6"/>
    <p:sldId id="273" r:id="rId7"/>
    <p:sldId id="269" r:id="rId8"/>
    <p:sldId id="274" r:id="rId9"/>
    <p:sldId id="263" r:id="rId10"/>
    <p:sldId id="264" r:id="rId11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Courier New" pitchFamily="-1" charset="0"/>
        <a:ea typeface="ＭＳ Ｐゴシック" pitchFamily="-1" charset="-128"/>
        <a:cs typeface="ＭＳ Ｐゴシック" pitchFamily="-1" charset="-128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Courier New" pitchFamily="-1" charset="0"/>
        <a:ea typeface="ＭＳ Ｐゴシック" pitchFamily="-1" charset="-128"/>
        <a:cs typeface="ＭＳ Ｐゴシック" pitchFamily="-1" charset="-128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Courier New" pitchFamily="-1" charset="0"/>
        <a:ea typeface="ＭＳ Ｐゴシック" pitchFamily="-1" charset="-128"/>
        <a:cs typeface="ＭＳ Ｐゴシック" pitchFamily="-1" charset="-128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Courier New" pitchFamily="-1" charset="0"/>
        <a:ea typeface="ＭＳ Ｐゴシック" pitchFamily="-1" charset="-128"/>
        <a:cs typeface="ＭＳ Ｐゴシック" pitchFamily="-1" charset="-128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Courier New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sz="1400" kern="1200">
        <a:solidFill>
          <a:schemeClr val="tx1"/>
        </a:solidFill>
        <a:latin typeface="Courier New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sz="1400" kern="1200">
        <a:solidFill>
          <a:schemeClr val="tx1"/>
        </a:solidFill>
        <a:latin typeface="Courier New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sz="1400" kern="1200">
        <a:solidFill>
          <a:schemeClr val="tx1"/>
        </a:solidFill>
        <a:latin typeface="Courier New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sz="1400" kern="1200">
        <a:solidFill>
          <a:schemeClr val="tx1"/>
        </a:solidFill>
        <a:latin typeface="Courier New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CD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2" d="100"/>
          <a:sy n="152" d="100"/>
        </p:scale>
        <p:origin x="-1720" y="-120"/>
      </p:cViewPr>
      <p:guideLst>
        <p:guide orient="horz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ourier New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ourier New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ourier New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ourier New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CBAF7E42-7A5F-A345-9FD7-CBF5765FE4D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22628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FCF052F9-77F3-A94F-8148-01836DFF4BC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60320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9C1852-B21F-514E-B539-C7620B3179BD}" type="slidenum">
              <a:rPr lang="de-DE">
                <a:latin typeface="Times New Roman" pitchFamily="-1" charset="0"/>
                <a:ea typeface="ＭＳ Ｐゴシック" pitchFamily="-1" charset="-128"/>
                <a:cs typeface="ＭＳ Ｐゴシック" pitchFamily="-1" charset="-128"/>
              </a:rPr>
              <a:pPr/>
              <a:t>2</a:t>
            </a:fld>
            <a:endParaRPr lang="de-DE">
              <a:latin typeface="Times New Roman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de-DE" dirty="0">
                <a:latin typeface="Times New Roman" pitchFamily="-1" charset="0"/>
                <a:ea typeface="ＭＳ Ｐゴシック" pitchFamily="-1" charset="-128"/>
                <a:cs typeface="ＭＳ Ｐゴシック" pitchFamily="-1" charset="-128"/>
              </a:rPr>
              <a:t>Die Website besteht aus verschiedenen Dateien, die in verschiedenen Verzeichnisebenen abgelegt sind. Dabei beziehen sich die Dateien teilweise auf einander (z.B. wird bild.gif in index.html angezeigt)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457540-D7DA-074A-A9FD-E155E215B8BA}" type="slidenum">
              <a:rPr lang="de-DE">
                <a:latin typeface="Times New Roman" pitchFamily="-1" charset="0"/>
                <a:ea typeface="ＭＳ Ｐゴシック" pitchFamily="-1" charset="-128"/>
                <a:cs typeface="ＭＳ Ｐゴシック" pitchFamily="-1" charset="-128"/>
              </a:rPr>
              <a:pPr/>
              <a:t>3</a:t>
            </a:fld>
            <a:endParaRPr lang="de-DE">
              <a:latin typeface="Times New Roman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de-DE" dirty="0">
                <a:latin typeface="Times New Roman" pitchFamily="-1" charset="0"/>
                <a:ea typeface="ＭＳ Ｐゴシック" pitchFamily="-1" charset="-128"/>
                <a:cs typeface="ＭＳ Ｐゴシック" pitchFamily="-1" charset="-128"/>
              </a:rPr>
              <a:t>Anschaulichere Ansicht. Wichtig: Das Verzeichnis, in dem alles liegt, heißt </a:t>
            </a:r>
            <a:r>
              <a:rPr lang="de-DE" dirty="0" smtClean="0">
                <a:latin typeface="Times New Roman" pitchFamily="-1" charset="0"/>
                <a:ea typeface="ＭＳ Ｐゴシック" pitchFamily="-1" charset="-128"/>
                <a:cs typeface="ＭＳ Ｐゴシック" pitchFamily="-1" charset="-128"/>
              </a:rPr>
              <a:t>„</a:t>
            </a:r>
            <a:r>
              <a:rPr lang="de-DE" dirty="0" err="1" smtClean="0">
                <a:latin typeface="Times New Roman" pitchFamily="-1" charset="0"/>
                <a:ea typeface="ＭＳ Ｐゴシック" pitchFamily="-1" charset="-128"/>
                <a:cs typeface="ＭＳ Ｐゴシック" pitchFamily="-1" charset="-128"/>
              </a:rPr>
              <a:t>website</a:t>
            </a:r>
            <a:r>
              <a:rPr lang="de-DE" dirty="0" smtClean="0">
                <a:latin typeface="Times New Roman" pitchFamily="-1" charset="0"/>
                <a:ea typeface="ＭＳ Ｐゴシック" pitchFamily="-1" charset="-128"/>
                <a:cs typeface="ＭＳ Ｐゴシック" pitchFamily="-1" charset="-128"/>
              </a:rPr>
              <a:t>“</a:t>
            </a:r>
            <a:endParaRPr lang="de-DE" dirty="0">
              <a:latin typeface="Times New Roman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457540-D7DA-074A-A9FD-E155E215B8BA}" type="slidenum">
              <a:rPr lang="de-DE">
                <a:latin typeface="Times New Roman" pitchFamily="-1" charset="0"/>
                <a:ea typeface="ＭＳ Ｐゴシック" pitchFamily="-1" charset="-128"/>
                <a:cs typeface="ＭＳ Ｐゴシック" pitchFamily="-1" charset="-128"/>
              </a:rPr>
              <a:pPr/>
              <a:t>4</a:t>
            </a:fld>
            <a:endParaRPr lang="de-DE">
              <a:latin typeface="Times New Roman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>
              <a:latin typeface="Times New Roman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457540-D7DA-074A-A9FD-E155E215B8BA}" type="slidenum">
              <a:rPr lang="de-DE">
                <a:latin typeface="Times New Roman" pitchFamily="-1" charset="0"/>
                <a:ea typeface="ＭＳ Ｐゴシック" pitchFamily="-1" charset="-128"/>
                <a:cs typeface="ＭＳ Ｐゴシック" pitchFamily="-1" charset="-128"/>
              </a:rPr>
              <a:pPr/>
              <a:t>5</a:t>
            </a:fld>
            <a:endParaRPr lang="de-DE">
              <a:latin typeface="Times New Roman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>
              <a:latin typeface="Times New Roman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457540-D7DA-074A-A9FD-E155E215B8BA}" type="slidenum">
              <a:rPr lang="de-DE">
                <a:latin typeface="Times New Roman" pitchFamily="-1" charset="0"/>
                <a:ea typeface="ＭＳ Ｐゴシック" pitchFamily="-1" charset="-128"/>
                <a:cs typeface="ＭＳ Ｐゴシック" pitchFamily="-1" charset="-128"/>
              </a:rPr>
              <a:pPr/>
              <a:t>6</a:t>
            </a:fld>
            <a:endParaRPr lang="de-DE">
              <a:latin typeface="Times New Roman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>
              <a:latin typeface="Times New Roman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805EAB-3248-C242-810A-05F741507006}" type="slidenum">
              <a:rPr lang="de-DE">
                <a:latin typeface="Times New Roman" pitchFamily="-1" charset="0"/>
                <a:ea typeface="ＭＳ Ｐゴシック" pitchFamily="-1" charset="-128"/>
                <a:cs typeface="ＭＳ Ｐゴシック" pitchFamily="-1" charset="-128"/>
              </a:rPr>
              <a:pPr/>
              <a:t>7</a:t>
            </a:fld>
            <a:endParaRPr lang="de-DE">
              <a:latin typeface="Times New Roman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>
              <a:latin typeface="Times New Roman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805EAB-3248-C242-810A-05F741507006}" type="slidenum">
              <a:rPr lang="de-DE">
                <a:latin typeface="Times New Roman" pitchFamily="-1" charset="0"/>
                <a:ea typeface="ＭＳ Ｐゴシック" pitchFamily="-1" charset="-128"/>
                <a:cs typeface="ＭＳ Ｐゴシック" pitchFamily="-1" charset="-128"/>
              </a:rPr>
              <a:pPr/>
              <a:t>8</a:t>
            </a:fld>
            <a:endParaRPr lang="de-DE">
              <a:latin typeface="Times New Roman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dirty="0">
              <a:latin typeface="Times New Roman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67BFF8-2718-1941-81FB-E1A4AA446FCF}" type="slidenum">
              <a:rPr lang="de-DE">
                <a:latin typeface="Times New Roman" pitchFamily="-1" charset="0"/>
                <a:ea typeface="ＭＳ Ｐゴシック" pitchFamily="-1" charset="-128"/>
                <a:cs typeface="ＭＳ Ｐゴシック" pitchFamily="-1" charset="-128"/>
              </a:rPr>
              <a:pPr/>
              <a:t>9</a:t>
            </a:fld>
            <a:endParaRPr lang="de-DE">
              <a:latin typeface="Times New Roman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de-DE" dirty="0">
                <a:latin typeface="Times New Roman" pitchFamily="-1" charset="0"/>
                <a:ea typeface="ＭＳ Ｐゴシック" pitchFamily="-1" charset="-128"/>
                <a:cs typeface="ＭＳ Ｐゴシック" pitchFamily="-1" charset="-128"/>
              </a:rPr>
              <a:t>Zusammenfassung: Es ist wichtig, dass die Verzeichnis- und Dateistruktur beibehalten wird. Bei unsachgemäßem Verschieben kommt es zu Fehlermeldungen.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E660BA-159D-3B45-80D4-48D6EB5903A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A5CA4-2FF9-F346-9544-6964F93B9D2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1242E8-A005-584B-B7CD-6A9C58B5583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BBF1DB-97A4-3541-9BCD-5C5F2679679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E5523A-D34A-8F49-8C8F-C228CD67804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49383-6420-D446-BF20-2B8173DC2E9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04FF29-3E45-E449-BE8D-3E77B18F32A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FA3534-0E39-4742-909E-CC2BFA1A8E7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6D10D6-3189-2849-9494-C4416242D6B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5E406A-0AE4-0F4C-A765-C5CE15E91EA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AC856-9455-F249-AF48-AAE4238454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die Formate des Vorlagentextes zu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1FDC43F-E58C-1A45-9AB8-EF1372EDDD8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411480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Websites</a:t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r>
              <a:rPr lang="de-DE">
                <a:ea typeface="ＭＳ Ｐゴシック" pitchFamily="-1" charset="-128"/>
                <a:cs typeface="ＭＳ Ｐゴシック" pitchFamily="-1" charset="-128"/>
              </a:rPr>
              <a:t/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r>
              <a:rPr lang="de-DE" sz="2800">
                <a:ea typeface="ＭＳ Ｐゴシック" pitchFamily="-1" charset="-128"/>
                <a:cs typeface="ＭＳ Ｐゴシック" pitchFamily="-1" charset="-128"/>
              </a:rPr>
              <a:t>Verzeichnisstrukturen und Ordnerhierarchien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D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611560" y="476672"/>
            <a:ext cx="811953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>
                <a:latin typeface="Arial"/>
                <a:cs typeface="Arial"/>
              </a:rPr>
              <a:t>Übung: Pfade und Verzeichnisstrukturen</a:t>
            </a:r>
          </a:p>
        </p:txBody>
      </p:sp>
      <p:sp>
        <p:nvSpPr>
          <p:cNvPr id="3" name="Rechteck 2"/>
          <p:cNvSpPr/>
          <p:nvPr/>
        </p:nvSpPr>
        <p:spPr>
          <a:xfrm>
            <a:off x="251520" y="2708920"/>
            <a:ext cx="871296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de-DE" sz="2000" b="1">
                <a:latin typeface="Arial"/>
                <a:cs typeface="Arial"/>
              </a:rPr>
              <a:t>Rufen Sie die index.html auf </a:t>
            </a:r>
            <a:r>
              <a:rPr lang="de-DE" sz="2000">
                <a:latin typeface="Arial"/>
                <a:cs typeface="Arial"/>
              </a:rPr>
              <a:t>und kontrollieren Sie, ob alles funktioniert (Links, Bilder …)</a:t>
            </a:r>
          </a:p>
          <a:p>
            <a:endParaRPr lang="de-DE" sz="2000">
              <a:latin typeface="Arial"/>
              <a:cs typeface="Arial"/>
            </a:endParaRPr>
          </a:p>
          <a:p>
            <a:pPr marL="457200" indent="-457200">
              <a:buAutoNum type="arabicPeriod" startAt="2"/>
            </a:pPr>
            <a:r>
              <a:rPr lang="de-DE" sz="2000" b="1">
                <a:latin typeface="Arial"/>
                <a:cs typeface="Arial"/>
              </a:rPr>
              <a:t>Verschieben Sie alle Bilder in das Verzeichnis “bilder”</a:t>
            </a:r>
            <a:r>
              <a:rPr lang="de-DE" sz="2000">
                <a:latin typeface="Arial"/>
                <a:cs typeface="Arial"/>
              </a:rPr>
              <a:t>. Passen Sie die Pfade an, so dass alle Bilder auf der Seite wieder angezeigt werden.</a:t>
            </a:r>
          </a:p>
          <a:p>
            <a:endParaRPr lang="de-DE" sz="2000">
              <a:latin typeface="Arial"/>
              <a:cs typeface="Arial"/>
            </a:endParaRPr>
          </a:p>
          <a:p>
            <a:pPr marL="457200" indent="-457200">
              <a:buAutoNum type="arabicPeriod" startAt="3"/>
            </a:pPr>
            <a:r>
              <a:rPr lang="de-DE" sz="2000" b="1">
                <a:latin typeface="Arial"/>
                <a:cs typeface="Arial"/>
              </a:rPr>
              <a:t>Verschieben Sie die HTML-Seiten bilder.html, lebenslauf.html und rechner.html in das Verzeichnis “seiten”</a:t>
            </a:r>
            <a:r>
              <a:rPr lang="de-DE" sz="2000">
                <a:latin typeface="Arial"/>
                <a:cs typeface="Arial"/>
              </a:rPr>
              <a:t>, um etwas aufzuräumen. Gleichen Sie alle Link- und Bild-Pfade an, damit die Seite wieder voll funktionsfähig ist.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395536" y="1916832"/>
            <a:ext cx="80970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>
                <a:solidFill>
                  <a:srgbClr val="3366FF"/>
                </a:solidFill>
                <a:latin typeface="Arial"/>
                <a:cs typeface="Arial"/>
              </a:rPr>
              <a:t>Benutzen Sie die Dateien in /html08-UEsdateien-pfade-anpassen/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5" t="12585" r="73313" b="79847"/>
          <a:stretch/>
        </p:blipFill>
        <p:spPr bwMode="auto">
          <a:xfrm>
            <a:off x="611560" y="1268760"/>
            <a:ext cx="6811736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7" t="12159" r="73005" b="79357"/>
          <a:stretch/>
        </p:blipFill>
        <p:spPr bwMode="auto">
          <a:xfrm>
            <a:off x="429020" y="3501008"/>
            <a:ext cx="7427292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eck 1"/>
          <p:cNvSpPr/>
          <p:nvPr/>
        </p:nvSpPr>
        <p:spPr>
          <a:xfrm>
            <a:off x="827584" y="4077072"/>
            <a:ext cx="2304256" cy="576064"/>
          </a:xfrm>
          <a:prstGeom prst="rect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429020" y="1196752"/>
            <a:ext cx="2304256" cy="576064"/>
          </a:xfrm>
          <a:prstGeom prst="rect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/>
          <p:cNvSpPr txBox="1"/>
          <p:nvPr/>
        </p:nvSpPr>
        <p:spPr>
          <a:xfrm>
            <a:off x="0" y="-23591"/>
            <a:ext cx="5899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i="1" dirty="0" smtClean="0">
                <a:solidFill>
                  <a:srgbClr val="FFC000"/>
                </a:solidFill>
              </a:rPr>
              <a:t>Mögliche Struktur einer Website</a:t>
            </a:r>
            <a:endParaRPr lang="de-DE" sz="2400" b="1" i="1" dirty="0">
              <a:solidFill>
                <a:srgbClr val="FFC000"/>
              </a:solidFill>
            </a:endParaRPr>
          </a:p>
        </p:txBody>
      </p:sp>
      <p:cxnSp>
        <p:nvCxnSpPr>
          <p:cNvPr id="5" name="Gerade Verbindung mit Pfeil 4"/>
          <p:cNvCxnSpPr/>
          <p:nvPr/>
        </p:nvCxnSpPr>
        <p:spPr>
          <a:xfrm>
            <a:off x="2267744" y="1484784"/>
            <a:ext cx="2664296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/>
          <p:cNvCxnSpPr/>
          <p:nvPr/>
        </p:nvCxnSpPr>
        <p:spPr>
          <a:xfrm>
            <a:off x="2267744" y="1556792"/>
            <a:ext cx="2664296" cy="6480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>
            <a:off x="2267744" y="1628800"/>
            <a:ext cx="2736304" cy="11521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 flipV="1">
            <a:off x="2987824" y="4149080"/>
            <a:ext cx="2232248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>
            <a:off x="2987824" y="4437112"/>
            <a:ext cx="2232248" cy="144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>
            <a:off x="2915816" y="4509120"/>
            <a:ext cx="2376264" cy="7920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uppierung 30"/>
          <p:cNvGrpSpPr>
            <a:grpSpLocks/>
          </p:cNvGrpSpPr>
          <p:nvPr/>
        </p:nvGrpSpPr>
        <p:grpSpPr bwMode="auto">
          <a:xfrm>
            <a:off x="2362200" y="152400"/>
            <a:ext cx="6248400" cy="6858000"/>
            <a:chOff x="2362200" y="228600"/>
            <a:chExt cx="6248400" cy="6858000"/>
          </a:xfrm>
        </p:grpSpPr>
        <p:pic>
          <p:nvPicPr>
            <p:cNvPr id="18435" name="Bild 22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62200" y="228600"/>
              <a:ext cx="62484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36" name="Bild 2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95600" y="2895600"/>
              <a:ext cx="5181600" cy="355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37" name="Text Box 4"/>
            <p:cNvSpPr txBox="1">
              <a:spLocks noChangeArrowheads="1"/>
            </p:cNvSpPr>
            <p:nvPr/>
          </p:nvSpPr>
          <p:spPr bwMode="auto">
            <a:xfrm>
              <a:off x="2971800" y="1016000"/>
              <a:ext cx="1903085" cy="584775"/>
            </a:xfrm>
            <a:prstGeom prst="rect">
              <a:avLst/>
            </a:prstGeom>
            <a:solidFill>
              <a:srgbClr val="FFFF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b="1" dirty="0" smtClean="0"/>
                <a:t>Verzeichnisname:</a:t>
              </a:r>
              <a:endParaRPr lang="de-DE" b="1" dirty="0"/>
            </a:p>
            <a:p>
              <a:r>
                <a:rPr lang="de-DE" sz="1800" b="1" dirty="0" err="1" smtClean="0"/>
                <a:t>website</a:t>
              </a:r>
              <a:endParaRPr lang="de-DE" sz="1800" b="1" dirty="0"/>
            </a:p>
          </p:txBody>
        </p:sp>
        <p:grpSp>
          <p:nvGrpSpPr>
            <p:cNvPr id="18438" name="Gruppierung 28"/>
            <p:cNvGrpSpPr>
              <a:grpSpLocks/>
            </p:cNvGrpSpPr>
            <p:nvPr/>
          </p:nvGrpSpPr>
          <p:grpSpPr bwMode="auto">
            <a:xfrm>
              <a:off x="3124200" y="2209800"/>
              <a:ext cx="3939476" cy="1004689"/>
              <a:chOff x="3124200" y="2209800"/>
              <a:chExt cx="3939476" cy="1004689"/>
            </a:xfrm>
          </p:grpSpPr>
          <p:sp>
            <p:nvSpPr>
              <p:cNvPr id="18448" name="Text Box 7"/>
              <p:cNvSpPr txBox="1">
                <a:spLocks noChangeArrowheads="1"/>
              </p:cNvSpPr>
              <p:nvPr/>
            </p:nvSpPr>
            <p:spPr bwMode="auto">
              <a:xfrm>
                <a:off x="3124200" y="2895600"/>
                <a:ext cx="1262059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de-DE" b="1"/>
                  <a:t>index.html</a:t>
                </a:r>
              </a:p>
            </p:txBody>
          </p:sp>
          <p:pic>
            <p:nvPicPr>
              <p:cNvPr id="18449" name="Picture 8" descr="bild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6172200" y="2209800"/>
                <a:ext cx="754063" cy="479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450" name="Text Box 9"/>
              <p:cNvSpPr txBox="1">
                <a:spLocks noChangeArrowheads="1"/>
              </p:cNvSpPr>
              <p:nvPr/>
            </p:nvSpPr>
            <p:spPr bwMode="auto">
              <a:xfrm>
                <a:off x="6019800" y="2906712"/>
                <a:ext cx="1043876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de-DE" b="1" dirty="0" smtClean="0"/>
                  <a:t>bild.jpg</a:t>
                </a:r>
                <a:endParaRPr lang="de-DE" b="1" dirty="0"/>
              </a:p>
            </p:txBody>
          </p:sp>
        </p:grpSp>
        <p:grpSp>
          <p:nvGrpSpPr>
            <p:cNvPr id="18439" name="Gruppierung 29"/>
            <p:cNvGrpSpPr>
              <a:grpSpLocks/>
            </p:cNvGrpSpPr>
            <p:nvPr/>
          </p:nvGrpSpPr>
          <p:grpSpPr bwMode="auto">
            <a:xfrm>
              <a:off x="3276600" y="4466249"/>
              <a:ext cx="4236338" cy="937403"/>
              <a:chOff x="3276600" y="4466249"/>
              <a:chExt cx="4236338" cy="937403"/>
            </a:xfrm>
          </p:grpSpPr>
          <p:sp>
            <p:nvSpPr>
              <p:cNvPr id="18444" name="Text Box 13"/>
              <p:cNvSpPr txBox="1">
                <a:spLocks noChangeArrowheads="1"/>
              </p:cNvSpPr>
              <p:nvPr/>
            </p:nvSpPr>
            <p:spPr bwMode="auto">
              <a:xfrm>
                <a:off x="3276600" y="5095875"/>
                <a:ext cx="1043876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de-DE" b="1" dirty="0" smtClean="0"/>
                  <a:t>ich.html</a:t>
                </a:r>
                <a:endParaRPr lang="de-DE" b="1" dirty="0"/>
              </a:p>
            </p:txBody>
          </p:sp>
          <p:sp>
            <p:nvSpPr>
              <p:cNvPr id="18445" name="Text Box 15"/>
              <p:cNvSpPr txBox="1">
                <a:spLocks noChangeArrowheads="1"/>
              </p:cNvSpPr>
              <p:nvPr/>
            </p:nvSpPr>
            <p:spPr bwMode="auto">
              <a:xfrm>
                <a:off x="4762500" y="5086350"/>
                <a:ext cx="1473480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de-DE" b="1" dirty="0" smtClean="0"/>
                  <a:t>hobbies.html</a:t>
                </a:r>
                <a:endParaRPr lang="de-DE" b="1" dirty="0"/>
              </a:p>
            </p:txBody>
          </p:sp>
          <p:pic>
            <p:nvPicPr>
              <p:cNvPr id="18446" name="Picture 16" descr="bild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6600825" y="4466249"/>
                <a:ext cx="754063" cy="479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447" name="Text Box 17"/>
              <p:cNvSpPr txBox="1">
                <a:spLocks noChangeArrowheads="1"/>
              </p:cNvSpPr>
              <p:nvPr/>
            </p:nvSpPr>
            <p:spPr bwMode="auto">
              <a:xfrm>
                <a:off x="6469062" y="5083786"/>
                <a:ext cx="1043876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de-DE" b="1" dirty="0" smtClean="0"/>
                  <a:t>foto.jpg</a:t>
                </a:r>
                <a:endParaRPr lang="de-DE" b="1" dirty="0"/>
              </a:p>
            </p:txBody>
          </p:sp>
        </p:grpSp>
        <p:sp>
          <p:nvSpPr>
            <p:cNvPr id="18440" name="Text Box 10"/>
            <p:cNvSpPr txBox="1">
              <a:spLocks noChangeArrowheads="1"/>
            </p:cNvSpPr>
            <p:nvPr/>
          </p:nvSpPr>
          <p:spPr bwMode="auto">
            <a:xfrm>
              <a:off x="3048000" y="3429000"/>
              <a:ext cx="1903085" cy="584775"/>
            </a:xfrm>
            <a:prstGeom prst="rect">
              <a:avLst/>
            </a:prstGeom>
            <a:solidFill>
              <a:srgbClr val="FFFF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b="1" dirty="0" smtClean="0"/>
                <a:t>Verzeichnisname:</a:t>
              </a:r>
              <a:endParaRPr lang="de-DE" b="1" dirty="0"/>
            </a:p>
            <a:p>
              <a:r>
                <a:rPr lang="de-DE" sz="1800" b="1" dirty="0" err="1" smtClean="0"/>
                <a:t>ueber_mich</a:t>
              </a:r>
              <a:endParaRPr lang="de-DE" sz="1800" b="1" dirty="0"/>
            </a:p>
          </p:txBody>
        </p:sp>
        <p:pic>
          <p:nvPicPr>
            <p:cNvPr id="18441" name="Bild 25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276600" y="2209800"/>
              <a:ext cx="736600" cy="73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2" name="Bild 26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505200" y="4343400"/>
              <a:ext cx="736600" cy="73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3" name="Bild 27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029200" y="4343400"/>
              <a:ext cx="736600" cy="73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Textfeld 18"/>
          <p:cNvSpPr txBox="1"/>
          <p:nvPr/>
        </p:nvSpPr>
        <p:spPr>
          <a:xfrm>
            <a:off x="0" y="-23591"/>
            <a:ext cx="5899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i="1" dirty="0" smtClean="0">
                <a:solidFill>
                  <a:srgbClr val="FFC000"/>
                </a:solidFill>
              </a:rPr>
              <a:t>Mögliche Struktur einer Website</a:t>
            </a:r>
            <a:endParaRPr lang="de-DE" sz="2400" b="1" i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uppierung 30"/>
          <p:cNvGrpSpPr>
            <a:grpSpLocks/>
          </p:cNvGrpSpPr>
          <p:nvPr/>
        </p:nvGrpSpPr>
        <p:grpSpPr bwMode="auto">
          <a:xfrm>
            <a:off x="2362200" y="152400"/>
            <a:ext cx="6248400" cy="6858000"/>
            <a:chOff x="2362200" y="228600"/>
            <a:chExt cx="6248400" cy="6858000"/>
          </a:xfrm>
        </p:grpSpPr>
        <p:pic>
          <p:nvPicPr>
            <p:cNvPr id="18435" name="Bild 22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62200" y="228600"/>
              <a:ext cx="62484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36" name="Bild 2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95600" y="2895600"/>
              <a:ext cx="5181600" cy="355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37" name="Text Box 4"/>
            <p:cNvSpPr txBox="1">
              <a:spLocks noChangeArrowheads="1"/>
            </p:cNvSpPr>
            <p:nvPr/>
          </p:nvSpPr>
          <p:spPr bwMode="auto">
            <a:xfrm>
              <a:off x="2971800" y="1016000"/>
              <a:ext cx="1903085" cy="584775"/>
            </a:xfrm>
            <a:prstGeom prst="rect">
              <a:avLst/>
            </a:prstGeom>
            <a:solidFill>
              <a:srgbClr val="FFFF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b="1" dirty="0" smtClean="0"/>
                <a:t>Verzeichnisname:</a:t>
              </a:r>
              <a:endParaRPr lang="de-DE" b="1" dirty="0"/>
            </a:p>
            <a:p>
              <a:r>
                <a:rPr lang="de-DE" sz="1800" b="1" dirty="0" err="1" smtClean="0"/>
                <a:t>website</a:t>
              </a:r>
              <a:endParaRPr lang="de-DE" sz="1800" b="1" dirty="0"/>
            </a:p>
          </p:txBody>
        </p:sp>
        <p:grpSp>
          <p:nvGrpSpPr>
            <p:cNvPr id="18438" name="Gruppierung 28"/>
            <p:cNvGrpSpPr>
              <a:grpSpLocks/>
            </p:cNvGrpSpPr>
            <p:nvPr/>
          </p:nvGrpSpPr>
          <p:grpSpPr bwMode="auto">
            <a:xfrm>
              <a:off x="3124200" y="2209800"/>
              <a:ext cx="3939476" cy="1004689"/>
              <a:chOff x="3124200" y="2209800"/>
              <a:chExt cx="3939476" cy="1004689"/>
            </a:xfrm>
          </p:grpSpPr>
          <p:sp>
            <p:nvSpPr>
              <p:cNvPr id="18448" name="Text Box 7"/>
              <p:cNvSpPr txBox="1">
                <a:spLocks noChangeArrowheads="1"/>
              </p:cNvSpPr>
              <p:nvPr/>
            </p:nvSpPr>
            <p:spPr bwMode="auto">
              <a:xfrm>
                <a:off x="3124200" y="2895600"/>
                <a:ext cx="1262059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de-DE" b="1"/>
                  <a:t>index.html</a:t>
                </a:r>
              </a:p>
            </p:txBody>
          </p:sp>
          <p:pic>
            <p:nvPicPr>
              <p:cNvPr id="18449" name="Picture 8" descr="bild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6172200" y="2209800"/>
                <a:ext cx="754063" cy="479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450" name="Text Box 9"/>
              <p:cNvSpPr txBox="1">
                <a:spLocks noChangeArrowheads="1"/>
              </p:cNvSpPr>
              <p:nvPr/>
            </p:nvSpPr>
            <p:spPr bwMode="auto">
              <a:xfrm>
                <a:off x="6019800" y="2906712"/>
                <a:ext cx="1043876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de-DE" b="1" dirty="0" smtClean="0"/>
                  <a:t>bild.jpg</a:t>
                </a:r>
                <a:endParaRPr lang="de-DE" b="1" dirty="0"/>
              </a:p>
            </p:txBody>
          </p:sp>
        </p:grpSp>
        <p:grpSp>
          <p:nvGrpSpPr>
            <p:cNvPr id="18439" name="Gruppierung 29"/>
            <p:cNvGrpSpPr>
              <a:grpSpLocks/>
            </p:cNvGrpSpPr>
            <p:nvPr/>
          </p:nvGrpSpPr>
          <p:grpSpPr bwMode="auto">
            <a:xfrm>
              <a:off x="3276600" y="4466249"/>
              <a:ext cx="4236338" cy="937403"/>
              <a:chOff x="3276600" y="4466249"/>
              <a:chExt cx="4236338" cy="937403"/>
            </a:xfrm>
          </p:grpSpPr>
          <p:sp>
            <p:nvSpPr>
              <p:cNvPr id="18444" name="Text Box 13"/>
              <p:cNvSpPr txBox="1">
                <a:spLocks noChangeArrowheads="1"/>
              </p:cNvSpPr>
              <p:nvPr/>
            </p:nvSpPr>
            <p:spPr bwMode="auto">
              <a:xfrm>
                <a:off x="3276600" y="5095875"/>
                <a:ext cx="1043876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de-DE" b="1" dirty="0" smtClean="0"/>
                  <a:t>ich.html</a:t>
                </a:r>
                <a:endParaRPr lang="de-DE" b="1" dirty="0"/>
              </a:p>
            </p:txBody>
          </p:sp>
          <p:sp>
            <p:nvSpPr>
              <p:cNvPr id="18445" name="Text Box 15"/>
              <p:cNvSpPr txBox="1">
                <a:spLocks noChangeArrowheads="1"/>
              </p:cNvSpPr>
              <p:nvPr/>
            </p:nvSpPr>
            <p:spPr bwMode="auto">
              <a:xfrm>
                <a:off x="4762500" y="5086350"/>
                <a:ext cx="1473480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de-DE" b="1" dirty="0" smtClean="0"/>
                  <a:t>hobbies.html</a:t>
                </a:r>
                <a:endParaRPr lang="de-DE" b="1" dirty="0"/>
              </a:p>
            </p:txBody>
          </p:sp>
          <p:pic>
            <p:nvPicPr>
              <p:cNvPr id="18446" name="Picture 16" descr="bild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6600825" y="4466249"/>
                <a:ext cx="754063" cy="479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447" name="Text Box 17"/>
              <p:cNvSpPr txBox="1">
                <a:spLocks noChangeArrowheads="1"/>
              </p:cNvSpPr>
              <p:nvPr/>
            </p:nvSpPr>
            <p:spPr bwMode="auto">
              <a:xfrm>
                <a:off x="6469062" y="5083786"/>
                <a:ext cx="1043876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de-DE" b="1" dirty="0" smtClean="0"/>
                  <a:t>foto.jpg</a:t>
                </a:r>
                <a:endParaRPr lang="de-DE" b="1" dirty="0"/>
              </a:p>
            </p:txBody>
          </p:sp>
        </p:grpSp>
        <p:sp>
          <p:nvSpPr>
            <p:cNvPr id="18440" name="Text Box 10"/>
            <p:cNvSpPr txBox="1">
              <a:spLocks noChangeArrowheads="1"/>
            </p:cNvSpPr>
            <p:nvPr/>
          </p:nvSpPr>
          <p:spPr bwMode="auto">
            <a:xfrm>
              <a:off x="3048000" y="3429000"/>
              <a:ext cx="1903085" cy="584775"/>
            </a:xfrm>
            <a:prstGeom prst="rect">
              <a:avLst/>
            </a:prstGeom>
            <a:solidFill>
              <a:srgbClr val="FFFF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b="1" dirty="0" smtClean="0"/>
                <a:t>Verzeichnisname:</a:t>
              </a:r>
              <a:endParaRPr lang="de-DE" b="1" dirty="0"/>
            </a:p>
            <a:p>
              <a:r>
                <a:rPr lang="de-DE" sz="1800" b="1" dirty="0" err="1" smtClean="0"/>
                <a:t>ueber_mich</a:t>
              </a:r>
              <a:endParaRPr lang="de-DE" sz="1800" b="1" dirty="0"/>
            </a:p>
          </p:txBody>
        </p:sp>
        <p:pic>
          <p:nvPicPr>
            <p:cNvPr id="18441" name="Bild 25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276600" y="2209800"/>
              <a:ext cx="736600" cy="73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2" name="Bild 26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505200" y="4343400"/>
              <a:ext cx="736600" cy="73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3" name="Bild 27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029200" y="4343400"/>
              <a:ext cx="736600" cy="73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Freeform 19"/>
          <p:cNvSpPr>
            <a:spLocks/>
          </p:cNvSpPr>
          <p:nvPr/>
        </p:nvSpPr>
        <p:spPr bwMode="auto">
          <a:xfrm>
            <a:off x="1219200" y="2590800"/>
            <a:ext cx="2209800" cy="2209800"/>
          </a:xfrm>
          <a:custGeom>
            <a:avLst/>
            <a:gdLst>
              <a:gd name="T0" fmla="*/ 2147483647 w 1320"/>
              <a:gd name="T1" fmla="*/ 0 h 1344"/>
              <a:gd name="T2" fmla="*/ 2147483647 w 1320"/>
              <a:gd name="T3" fmla="*/ 2147483647 h 1344"/>
              <a:gd name="T4" fmla="*/ 2147483647 w 1320"/>
              <a:gd name="T5" fmla="*/ 2147483647 h 1344"/>
              <a:gd name="T6" fmla="*/ 2147483647 w 1320"/>
              <a:gd name="T7" fmla="*/ 2147483647 h 1344"/>
              <a:gd name="T8" fmla="*/ 0 60000 65536"/>
              <a:gd name="T9" fmla="*/ 0 60000 65536"/>
              <a:gd name="T10" fmla="*/ 0 60000 65536"/>
              <a:gd name="T11" fmla="*/ 0 60000 65536"/>
              <a:gd name="T12" fmla="*/ 0 w 1320"/>
              <a:gd name="T13" fmla="*/ 0 h 1344"/>
              <a:gd name="T14" fmla="*/ 1320 w 1320"/>
              <a:gd name="T15" fmla="*/ 1344 h 13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20" h="1344">
                <a:moveTo>
                  <a:pt x="1176" y="0"/>
                </a:moveTo>
                <a:cubicBezTo>
                  <a:pt x="828" y="48"/>
                  <a:pt x="480" y="96"/>
                  <a:pt x="312" y="288"/>
                </a:cubicBezTo>
                <a:cubicBezTo>
                  <a:pt x="144" y="480"/>
                  <a:pt x="0" y="976"/>
                  <a:pt x="168" y="1152"/>
                </a:cubicBezTo>
                <a:cubicBezTo>
                  <a:pt x="336" y="1328"/>
                  <a:pt x="1128" y="1312"/>
                  <a:pt x="1320" y="1344"/>
                </a:cubicBezTo>
              </a:path>
            </a:pathLst>
          </a:cu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0" name="Text Box 20"/>
          <p:cNvSpPr txBox="1">
            <a:spLocks noChangeArrowheads="1"/>
          </p:cNvSpPr>
          <p:nvPr/>
        </p:nvSpPr>
        <p:spPr bwMode="auto">
          <a:xfrm>
            <a:off x="76200" y="3429000"/>
            <a:ext cx="2440092" cy="523220"/>
          </a:xfrm>
          <a:prstGeom prst="rect">
            <a:avLst/>
          </a:prstGeom>
          <a:solidFill>
            <a:srgbClr val="FFCC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 dirty="0"/>
              <a:t>Link:</a:t>
            </a:r>
          </a:p>
          <a:p>
            <a:r>
              <a:rPr lang="de-DE" b="1" dirty="0" smtClean="0"/>
              <a:t>„</a:t>
            </a:r>
            <a:r>
              <a:rPr lang="de-DE" b="1" dirty="0" err="1" smtClean="0"/>
              <a:t>ueber_mich</a:t>
            </a:r>
            <a:r>
              <a:rPr lang="de-DE" b="1" dirty="0" smtClean="0"/>
              <a:t>/ich.html“</a:t>
            </a:r>
            <a:endParaRPr lang="de-DE" b="1" dirty="0"/>
          </a:p>
        </p:txBody>
      </p:sp>
      <p:grpSp>
        <p:nvGrpSpPr>
          <p:cNvPr id="22" name="Group 17"/>
          <p:cNvGrpSpPr>
            <a:grpSpLocks/>
          </p:cNvGrpSpPr>
          <p:nvPr/>
        </p:nvGrpSpPr>
        <p:grpSpPr bwMode="auto">
          <a:xfrm>
            <a:off x="4267200" y="2209800"/>
            <a:ext cx="1752600" cy="609600"/>
            <a:chOff x="2688" y="1392"/>
            <a:chExt cx="1104" cy="384"/>
          </a:xfrm>
        </p:grpSpPr>
        <p:sp>
          <p:nvSpPr>
            <p:cNvPr id="23" name="Line 18"/>
            <p:cNvSpPr>
              <a:spLocks noChangeShapeType="1"/>
            </p:cNvSpPr>
            <p:nvPr/>
          </p:nvSpPr>
          <p:spPr bwMode="auto">
            <a:xfrm>
              <a:off x="2688" y="1776"/>
              <a:ext cx="110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Text Box 19"/>
            <p:cNvSpPr txBox="1">
              <a:spLocks noChangeArrowheads="1"/>
            </p:cNvSpPr>
            <p:nvPr/>
          </p:nvSpPr>
          <p:spPr bwMode="auto">
            <a:xfrm>
              <a:off x="2814" y="1392"/>
              <a:ext cx="793" cy="330"/>
            </a:xfrm>
            <a:prstGeom prst="rect">
              <a:avLst/>
            </a:prstGeom>
            <a:solidFill>
              <a:srgbClr val="FFCC00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b="1" dirty="0"/>
                <a:t>Link:</a:t>
              </a:r>
            </a:p>
            <a:p>
              <a:r>
                <a:rPr lang="de-DE" b="1" dirty="0" smtClean="0"/>
                <a:t>„bild.jpg“</a:t>
              </a:r>
              <a:endParaRPr lang="de-DE" b="1" dirty="0"/>
            </a:p>
          </p:txBody>
        </p:sp>
      </p:grpSp>
      <p:cxnSp>
        <p:nvCxnSpPr>
          <p:cNvPr id="3" name="Gerade Verbindung mit Pfeil 2"/>
          <p:cNvCxnSpPr/>
          <p:nvPr/>
        </p:nvCxnSpPr>
        <p:spPr>
          <a:xfrm flipV="1">
            <a:off x="539552" y="3937575"/>
            <a:ext cx="72008" cy="15796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feld 26"/>
          <p:cNvSpPr txBox="1"/>
          <p:nvPr/>
        </p:nvSpPr>
        <p:spPr>
          <a:xfrm>
            <a:off x="0" y="-23591"/>
            <a:ext cx="6636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i="1" dirty="0" smtClean="0">
                <a:solidFill>
                  <a:srgbClr val="FFC000"/>
                </a:solidFill>
              </a:rPr>
              <a:t>Pfade zu Dateien und Verzeichnissen</a:t>
            </a:r>
            <a:endParaRPr lang="de-DE" sz="2400" b="1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490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uppierung 30"/>
          <p:cNvGrpSpPr>
            <a:grpSpLocks/>
          </p:cNvGrpSpPr>
          <p:nvPr/>
        </p:nvGrpSpPr>
        <p:grpSpPr bwMode="auto">
          <a:xfrm>
            <a:off x="2362200" y="152400"/>
            <a:ext cx="6248400" cy="6858000"/>
            <a:chOff x="2362200" y="228600"/>
            <a:chExt cx="6248400" cy="6858000"/>
          </a:xfrm>
        </p:grpSpPr>
        <p:pic>
          <p:nvPicPr>
            <p:cNvPr id="18435" name="Bild 22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62200" y="228600"/>
              <a:ext cx="62484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36" name="Bild 2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95600" y="2895600"/>
              <a:ext cx="5181600" cy="355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37" name="Text Box 4"/>
            <p:cNvSpPr txBox="1">
              <a:spLocks noChangeArrowheads="1"/>
            </p:cNvSpPr>
            <p:nvPr/>
          </p:nvSpPr>
          <p:spPr bwMode="auto">
            <a:xfrm>
              <a:off x="2971800" y="1016000"/>
              <a:ext cx="1903085" cy="584775"/>
            </a:xfrm>
            <a:prstGeom prst="rect">
              <a:avLst/>
            </a:prstGeom>
            <a:solidFill>
              <a:srgbClr val="FFFF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b="1" dirty="0" smtClean="0"/>
                <a:t>Verzeichnisname:</a:t>
              </a:r>
              <a:endParaRPr lang="de-DE" b="1" dirty="0"/>
            </a:p>
            <a:p>
              <a:r>
                <a:rPr lang="de-DE" sz="1800" b="1" dirty="0" err="1" smtClean="0"/>
                <a:t>website</a:t>
              </a:r>
              <a:endParaRPr lang="de-DE" sz="1800" b="1" dirty="0"/>
            </a:p>
          </p:txBody>
        </p:sp>
        <p:grpSp>
          <p:nvGrpSpPr>
            <p:cNvPr id="18438" name="Gruppierung 28"/>
            <p:cNvGrpSpPr>
              <a:grpSpLocks/>
            </p:cNvGrpSpPr>
            <p:nvPr/>
          </p:nvGrpSpPr>
          <p:grpSpPr bwMode="auto">
            <a:xfrm>
              <a:off x="3124200" y="2209800"/>
              <a:ext cx="3939476" cy="1004689"/>
              <a:chOff x="3124200" y="2209800"/>
              <a:chExt cx="3939476" cy="1004689"/>
            </a:xfrm>
          </p:grpSpPr>
          <p:sp>
            <p:nvSpPr>
              <p:cNvPr id="18448" name="Text Box 7"/>
              <p:cNvSpPr txBox="1">
                <a:spLocks noChangeArrowheads="1"/>
              </p:cNvSpPr>
              <p:nvPr/>
            </p:nvSpPr>
            <p:spPr bwMode="auto">
              <a:xfrm>
                <a:off x="3124200" y="2895600"/>
                <a:ext cx="1262059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de-DE" b="1"/>
                  <a:t>index.html</a:t>
                </a:r>
              </a:p>
            </p:txBody>
          </p:sp>
          <p:pic>
            <p:nvPicPr>
              <p:cNvPr id="18449" name="Picture 8" descr="bild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6172200" y="2209800"/>
                <a:ext cx="754063" cy="479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450" name="Text Box 9"/>
              <p:cNvSpPr txBox="1">
                <a:spLocks noChangeArrowheads="1"/>
              </p:cNvSpPr>
              <p:nvPr/>
            </p:nvSpPr>
            <p:spPr bwMode="auto">
              <a:xfrm>
                <a:off x="6019800" y="2906712"/>
                <a:ext cx="1043876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de-DE" b="1" dirty="0" smtClean="0"/>
                  <a:t>bild.jpg</a:t>
                </a:r>
                <a:endParaRPr lang="de-DE" b="1" dirty="0"/>
              </a:p>
            </p:txBody>
          </p:sp>
        </p:grpSp>
        <p:grpSp>
          <p:nvGrpSpPr>
            <p:cNvPr id="18439" name="Gruppierung 29"/>
            <p:cNvGrpSpPr>
              <a:grpSpLocks/>
            </p:cNvGrpSpPr>
            <p:nvPr/>
          </p:nvGrpSpPr>
          <p:grpSpPr bwMode="auto">
            <a:xfrm>
              <a:off x="3276600" y="4466249"/>
              <a:ext cx="4236338" cy="937403"/>
              <a:chOff x="3276600" y="4466249"/>
              <a:chExt cx="4236338" cy="937403"/>
            </a:xfrm>
          </p:grpSpPr>
          <p:sp>
            <p:nvSpPr>
              <p:cNvPr id="18444" name="Text Box 13"/>
              <p:cNvSpPr txBox="1">
                <a:spLocks noChangeArrowheads="1"/>
              </p:cNvSpPr>
              <p:nvPr/>
            </p:nvSpPr>
            <p:spPr bwMode="auto">
              <a:xfrm>
                <a:off x="3276600" y="5095875"/>
                <a:ext cx="1043876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de-DE" b="1" dirty="0" smtClean="0"/>
                  <a:t>ich.html</a:t>
                </a:r>
                <a:endParaRPr lang="de-DE" b="1" dirty="0"/>
              </a:p>
            </p:txBody>
          </p:sp>
          <p:sp>
            <p:nvSpPr>
              <p:cNvPr id="18445" name="Text Box 15"/>
              <p:cNvSpPr txBox="1">
                <a:spLocks noChangeArrowheads="1"/>
              </p:cNvSpPr>
              <p:nvPr/>
            </p:nvSpPr>
            <p:spPr bwMode="auto">
              <a:xfrm>
                <a:off x="4762500" y="5086350"/>
                <a:ext cx="1473480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de-DE" b="1" dirty="0" smtClean="0"/>
                  <a:t>hobbies.html</a:t>
                </a:r>
                <a:endParaRPr lang="de-DE" b="1" dirty="0"/>
              </a:p>
            </p:txBody>
          </p:sp>
          <p:pic>
            <p:nvPicPr>
              <p:cNvPr id="18446" name="Picture 16" descr="bild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6600825" y="4466249"/>
                <a:ext cx="754063" cy="479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447" name="Text Box 17"/>
              <p:cNvSpPr txBox="1">
                <a:spLocks noChangeArrowheads="1"/>
              </p:cNvSpPr>
              <p:nvPr/>
            </p:nvSpPr>
            <p:spPr bwMode="auto">
              <a:xfrm>
                <a:off x="6469062" y="5083786"/>
                <a:ext cx="1043876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de-DE" b="1" dirty="0" smtClean="0"/>
                  <a:t>foto.jpg</a:t>
                </a:r>
                <a:endParaRPr lang="de-DE" b="1" dirty="0"/>
              </a:p>
            </p:txBody>
          </p:sp>
        </p:grpSp>
        <p:sp>
          <p:nvSpPr>
            <p:cNvPr id="18440" name="Text Box 10"/>
            <p:cNvSpPr txBox="1">
              <a:spLocks noChangeArrowheads="1"/>
            </p:cNvSpPr>
            <p:nvPr/>
          </p:nvSpPr>
          <p:spPr bwMode="auto">
            <a:xfrm>
              <a:off x="3048000" y="3429000"/>
              <a:ext cx="1903085" cy="584775"/>
            </a:xfrm>
            <a:prstGeom prst="rect">
              <a:avLst/>
            </a:prstGeom>
            <a:solidFill>
              <a:srgbClr val="FFFF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b="1" dirty="0" smtClean="0"/>
                <a:t>Verzeichnisname:</a:t>
              </a:r>
              <a:endParaRPr lang="de-DE" b="1" dirty="0"/>
            </a:p>
            <a:p>
              <a:r>
                <a:rPr lang="de-DE" sz="1800" b="1" dirty="0" err="1" smtClean="0"/>
                <a:t>ueber_mich</a:t>
              </a:r>
              <a:endParaRPr lang="de-DE" sz="1800" b="1" dirty="0"/>
            </a:p>
          </p:txBody>
        </p:sp>
        <p:pic>
          <p:nvPicPr>
            <p:cNvPr id="18441" name="Bild 25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276600" y="2209800"/>
              <a:ext cx="736600" cy="73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2" name="Bild 26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505200" y="4343400"/>
              <a:ext cx="736600" cy="73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3" name="Bild 27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029200" y="4343400"/>
              <a:ext cx="736600" cy="73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Freeform 19"/>
          <p:cNvSpPr>
            <a:spLocks/>
          </p:cNvSpPr>
          <p:nvPr/>
        </p:nvSpPr>
        <p:spPr bwMode="auto">
          <a:xfrm>
            <a:off x="1219200" y="2590800"/>
            <a:ext cx="2209800" cy="2209800"/>
          </a:xfrm>
          <a:custGeom>
            <a:avLst/>
            <a:gdLst>
              <a:gd name="T0" fmla="*/ 2147483647 w 1320"/>
              <a:gd name="T1" fmla="*/ 0 h 1344"/>
              <a:gd name="T2" fmla="*/ 2147483647 w 1320"/>
              <a:gd name="T3" fmla="*/ 2147483647 h 1344"/>
              <a:gd name="T4" fmla="*/ 2147483647 w 1320"/>
              <a:gd name="T5" fmla="*/ 2147483647 h 1344"/>
              <a:gd name="T6" fmla="*/ 2147483647 w 1320"/>
              <a:gd name="T7" fmla="*/ 2147483647 h 1344"/>
              <a:gd name="T8" fmla="*/ 0 60000 65536"/>
              <a:gd name="T9" fmla="*/ 0 60000 65536"/>
              <a:gd name="T10" fmla="*/ 0 60000 65536"/>
              <a:gd name="T11" fmla="*/ 0 60000 65536"/>
              <a:gd name="T12" fmla="*/ 0 w 1320"/>
              <a:gd name="T13" fmla="*/ 0 h 1344"/>
              <a:gd name="T14" fmla="*/ 1320 w 1320"/>
              <a:gd name="T15" fmla="*/ 1344 h 13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20" h="1344">
                <a:moveTo>
                  <a:pt x="1176" y="0"/>
                </a:moveTo>
                <a:cubicBezTo>
                  <a:pt x="828" y="48"/>
                  <a:pt x="480" y="96"/>
                  <a:pt x="312" y="288"/>
                </a:cubicBezTo>
                <a:cubicBezTo>
                  <a:pt x="144" y="480"/>
                  <a:pt x="0" y="976"/>
                  <a:pt x="168" y="1152"/>
                </a:cubicBezTo>
                <a:cubicBezTo>
                  <a:pt x="336" y="1328"/>
                  <a:pt x="1128" y="1312"/>
                  <a:pt x="1320" y="1344"/>
                </a:cubicBezTo>
              </a:path>
            </a:pathLst>
          </a:cu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0" name="Text Box 20"/>
          <p:cNvSpPr txBox="1">
            <a:spLocks noChangeArrowheads="1"/>
          </p:cNvSpPr>
          <p:nvPr/>
        </p:nvSpPr>
        <p:spPr bwMode="auto">
          <a:xfrm>
            <a:off x="76200" y="3429000"/>
            <a:ext cx="2440092" cy="523220"/>
          </a:xfrm>
          <a:prstGeom prst="rect">
            <a:avLst/>
          </a:prstGeom>
          <a:solidFill>
            <a:srgbClr val="FFCC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 dirty="0"/>
              <a:t>Link:</a:t>
            </a:r>
          </a:p>
          <a:p>
            <a:r>
              <a:rPr lang="de-DE" b="1" dirty="0" smtClean="0"/>
              <a:t>„</a:t>
            </a:r>
            <a:r>
              <a:rPr lang="de-DE" b="1" dirty="0" err="1" smtClean="0"/>
              <a:t>ueber_mich</a:t>
            </a:r>
            <a:r>
              <a:rPr lang="de-DE" b="1" dirty="0" smtClean="0"/>
              <a:t>/ich.html“</a:t>
            </a:r>
            <a:endParaRPr lang="de-DE" b="1" dirty="0"/>
          </a:p>
        </p:txBody>
      </p:sp>
      <p:grpSp>
        <p:nvGrpSpPr>
          <p:cNvPr id="22" name="Group 17"/>
          <p:cNvGrpSpPr>
            <a:grpSpLocks/>
          </p:cNvGrpSpPr>
          <p:nvPr/>
        </p:nvGrpSpPr>
        <p:grpSpPr bwMode="auto">
          <a:xfrm>
            <a:off x="4267200" y="2209800"/>
            <a:ext cx="1752600" cy="609600"/>
            <a:chOff x="2688" y="1392"/>
            <a:chExt cx="1104" cy="384"/>
          </a:xfrm>
        </p:grpSpPr>
        <p:sp>
          <p:nvSpPr>
            <p:cNvPr id="23" name="Line 18"/>
            <p:cNvSpPr>
              <a:spLocks noChangeShapeType="1"/>
            </p:cNvSpPr>
            <p:nvPr/>
          </p:nvSpPr>
          <p:spPr bwMode="auto">
            <a:xfrm>
              <a:off x="2688" y="1776"/>
              <a:ext cx="110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Text Box 19"/>
            <p:cNvSpPr txBox="1">
              <a:spLocks noChangeArrowheads="1"/>
            </p:cNvSpPr>
            <p:nvPr/>
          </p:nvSpPr>
          <p:spPr bwMode="auto">
            <a:xfrm>
              <a:off x="2814" y="1392"/>
              <a:ext cx="793" cy="330"/>
            </a:xfrm>
            <a:prstGeom prst="rect">
              <a:avLst/>
            </a:prstGeom>
            <a:solidFill>
              <a:srgbClr val="FFCC00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b="1" dirty="0"/>
                <a:t>Link:</a:t>
              </a:r>
            </a:p>
            <a:p>
              <a:r>
                <a:rPr lang="de-DE" b="1" dirty="0" smtClean="0"/>
                <a:t>„bild.jpg“</a:t>
              </a:r>
              <a:endParaRPr lang="de-DE" b="1" dirty="0"/>
            </a:p>
          </p:txBody>
        </p:sp>
      </p:grpSp>
      <p:sp>
        <p:nvSpPr>
          <p:cNvPr id="25" name="Line 23"/>
          <p:cNvSpPr>
            <a:spLocks noChangeShapeType="1"/>
          </p:cNvSpPr>
          <p:nvPr/>
        </p:nvSpPr>
        <p:spPr bwMode="auto">
          <a:xfrm flipH="1">
            <a:off x="4572000" y="914400"/>
            <a:ext cx="990600" cy="3810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6" name="Text Box 24"/>
          <p:cNvSpPr txBox="1">
            <a:spLocks noChangeArrowheads="1"/>
          </p:cNvSpPr>
          <p:nvPr/>
        </p:nvSpPr>
        <p:spPr bwMode="auto">
          <a:xfrm>
            <a:off x="3733800" y="508000"/>
            <a:ext cx="3764172" cy="338554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1600" dirty="0"/>
              <a:t>http://</a:t>
            </a:r>
            <a:r>
              <a:rPr lang="de-DE" sz="1600" dirty="0" smtClean="0"/>
              <a:t>www.xy.de/test/website</a:t>
            </a:r>
            <a:endParaRPr lang="de-DE" sz="1600" dirty="0"/>
          </a:p>
        </p:txBody>
      </p:sp>
      <p:sp>
        <p:nvSpPr>
          <p:cNvPr id="27" name="Textfeld 26"/>
          <p:cNvSpPr txBox="1"/>
          <p:nvPr/>
        </p:nvSpPr>
        <p:spPr>
          <a:xfrm>
            <a:off x="0" y="-23591"/>
            <a:ext cx="44246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i="1" dirty="0" smtClean="0">
                <a:solidFill>
                  <a:srgbClr val="FFC000"/>
                </a:solidFill>
              </a:rPr>
              <a:t>Aufrufen der Startseite</a:t>
            </a:r>
            <a:endParaRPr lang="de-DE" sz="2400" b="1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613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uppierung 30"/>
          <p:cNvGrpSpPr>
            <a:grpSpLocks/>
          </p:cNvGrpSpPr>
          <p:nvPr/>
        </p:nvGrpSpPr>
        <p:grpSpPr bwMode="auto">
          <a:xfrm>
            <a:off x="2362200" y="147361"/>
            <a:ext cx="6248400" cy="6858000"/>
            <a:chOff x="2362200" y="223561"/>
            <a:chExt cx="6248400" cy="6858000"/>
          </a:xfrm>
        </p:grpSpPr>
        <p:pic>
          <p:nvPicPr>
            <p:cNvPr id="18435" name="Bild 22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62200" y="223561"/>
              <a:ext cx="62484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37" name="Text Box 4"/>
            <p:cNvSpPr txBox="1">
              <a:spLocks noChangeArrowheads="1"/>
            </p:cNvSpPr>
            <p:nvPr/>
          </p:nvSpPr>
          <p:spPr bwMode="auto">
            <a:xfrm>
              <a:off x="2971800" y="1016000"/>
              <a:ext cx="1903085" cy="584775"/>
            </a:xfrm>
            <a:prstGeom prst="rect">
              <a:avLst/>
            </a:prstGeom>
            <a:solidFill>
              <a:srgbClr val="FFFF00"/>
            </a:solidFill>
            <a:ln w="222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b="1" dirty="0" smtClean="0"/>
                <a:t>Verzeichnisname:</a:t>
              </a:r>
              <a:endParaRPr lang="de-DE" b="1" dirty="0"/>
            </a:p>
            <a:p>
              <a:r>
                <a:rPr lang="de-DE" sz="1800" b="1" dirty="0" err="1" smtClean="0"/>
                <a:t>neue_seite</a:t>
              </a:r>
              <a:endParaRPr lang="de-DE" sz="1800" b="1" dirty="0"/>
            </a:p>
          </p:txBody>
        </p:sp>
        <p:sp>
          <p:nvSpPr>
            <p:cNvPr id="18448" name="Text Box 7"/>
            <p:cNvSpPr txBox="1">
              <a:spLocks noChangeArrowheads="1"/>
            </p:cNvSpPr>
            <p:nvPr/>
          </p:nvSpPr>
          <p:spPr bwMode="auto">
            <a:xfrm>
              <a:off x="3124200" y="2895600"/>
              <a:ext cx="1262059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b="1"/>
                <a:t>index.html</a:t>
              </a:r>
            </a:p>
          </p:txBody>
        </p:sp>
        <p:pic>
          <p:nvPicPr>
            <p:cNvPr id="18441" name="Bild 2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276600" y="2209800"/>
              <a:ext cx="736600" cy="73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" name="Group 17"/>
          <p:cNvGrpSpPr>
            <a:grpSpLocks/>
          </p:cNvGrpSpPr>
          <p:nvPr/>
        </p:nvGrpSpPr>
        <p:grpSpPr bwMode="auto">
          <a:xfrm>
            <a:off x="4267200" y="2209800"/>
            <a:ext cx="1752600" cy="609600"/>
            <a:chOff x="2688" y="1392"/>
            <a:chExt cx="1104" cy="384"/>
          </a:xfrm>
        </p:grpSpPr>
        <p:sp>
          <p:nvSpPr>
            <p:cNvPr id="23" name="Line 18"/>
            <p:cNvSpPr>
              <a:spLocks noChangeShapeType="1"/>
            </p:cNvSpPr>
            <p:nvPr/>
          </p:nvSpPr>
          <p:spPr bwMode="auto">
            <a:xfrm>
              <a:off x="2688" y="1776"/>
              <a:ext cx="110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Text Box 19"/>
            <p:cNvSpPr txBox="1">
              <a:spLocks noChangeArrowheads="1"/>
            </p:cNvSpPr>
            <p:nvPr/>
          </p:nvSpPr>
          <p:spPr bwMode="auto">
            <a:xfrm>
              <a:off x="2814" y="1392"/>
              <a:ext cx="793" cy="330"/>
            </a:xfrm>
            <a:prstGeom prst="rect">
              <a:avLst/>
            </a:prstGeom>
            <a:solidFill>
              <a:srgbClr val="FFCC00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b="1" dirty="0"/>
                <a:t>Link:</a:t>
              </a:r>
            </a:p>
            <a:p>
              <a:r>
                <a:rPr lang="de-DE" b="1" dirty="0" smtClean="0"/>
                <a:t>„bild.jpg“</a:t>
              </a:r>
              <a:endParaRPr lang="de-DE" b="1" dirty="0"/>
            </a:p>
          </p:txBody>
        </p:sp>
      </p:grpSp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467544" y="476672"/>
            <a:ext cx="8496944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b="1" dirty="0"/>
              <a:t>Verschieben der Datei </a:t>
            </a:r>
            <a:r>
              <a:rPr lang="de-DE" b="1" dirty="0" smtClean="0"/>
              <a:t>index.html </a:t>
            </a:r>
            <a:r>
              <a:rPr lang="de-DE" b="1" dirty="0"/>
              <a:t>in einen anderen Ordner, z.B. </a:t>
            </a:r>
            <a:r>
              <a:rPr lang="de-DE" sz="1800" b="1" dirty="0" err="1"/>
              <a:t>neue_seite</a:t>
            </a:r>
            <a:endParaRPr lang="de-DE" sz="1800" b="1" dirty="0"/>
          </a:p>
        </p:txBody>
      </p:sp>
      <p:sp>
        <p:nvSpPr>
          <p:cNvPr id="28" name="WordArt 20"/>
          <p:cNvSpPr>
            <a:spLocks noChangeArrowheads="1" noChangeShapeType="1" noTextEdit="1"/>
          </p:cNvSpPr>
          <p:nvPr/>
        </p:nvSpPr>
        <p:spPr bwMode="auto">
          <a:xfrm>
            <a:off x="6496050" y="1905000"/>
            <a:ext cx="971550" cy="167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1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de-DE" sz="6600" kern="10">
                <a:ln w="9525">
                  <a:round/>
                  <a:headEnd/>
                  <a:tailEnd/>
                </a:ln>
                <a:solidFill>
                  <a:srgbClr val="FFFF99"/>
                </a:solidFill>
                <a:latin typeface="Arial Black"/>
                <a:ea typeface="Arial Black"/>
                <a:cs typeface="Arial Black"/>
              </a:rPr>
              <a:t>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50" t="22964" r="7475" b="18220"/>
          <a:stretch/>
        </p:blipFill>
        <p:spPr bwMode="auto">
          <a:xfrm>
            <a:off x="6496050" y="4293096"/>
            <a:ext cx="2642483" cy="2282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feld 28"/>
          <p:cNvSpPr txBox="1"/>
          <p:nvPr/>
        </p:nvSpPr>
        <p:spPr>
          <a:xfrm>
            <a:off x="0" y="-23591"/>
            <a:ext cx="60837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i="1" dirty="0" smtClean="0">
                <a:solidFill>
                  <a:srgbClr val="FFC000"/>
                </a:solidFill>
              </a:rPr>
              <a:t>Problem: Verschieben einer Datei</a:t>
            </a:r>
            <a:endParaRPr lang="de-DE" sz="2400" b="1" i="1" dirty="0">
              <a:solidFill>
                <a:srgbClr val="FFC000"/>
              </a:solidFill>
            </a:endParaRPr>
          </a:p>
        </p:txBody>
      </p:sp>
      <p:sp>
        <p:nvSpPr>
          <p:cNvPr id="30" name="Freeform 19"/>
          <p:cNvSpPr>
            <a:spLocks/>
          </p:cNvSpPr>
          <p:nvPr/>
        </p:nvSpPr>
        <p:spPr bwMode="auto">
          <a:xfrm>
            <a:off x="1219200" y="2590800"/>
            <a:ext cx="2209800" cy="2209800"/>
          </a:xfrm>
          <a:custGeom>
            <a:avLst/>
            <a:gdLst>
              <a:gd name="T0" fmla="*/ 2147483647 w 1320"/>
              <a:gd name="T1" fmla="*/ 0 h 1344"/>
              <a:gd name="T2" fmla="*/ 2147483647 w 1320"/>
              <a:gd name="T3" fmla="*/ 2147483647 h 1344"/>
              <a:gd name="T4" fmla="*/ 2147483647 w 1320"/>
              <a:gd name="T5" fmla="*/ 2147483647 h 1344"/>
              <a:gd name="T6" fmla="*/ 2147483647 w 1320"/>
              <a:gd name="T7" fmla="*/ 2147483647 h 1344"/>
              <a:gd name="T8" fmla="*/ 0 60000 65536"/>
              <a:gd name="T9" fmla="*/ 0 60000 65536"/>
              <a:gd name="T10" fmla="*/ 0 60000 65536"/>
              <a:gd name="T11" fmla="*/ 0 60000 65536"/>
              <a:gd name="T12" fmla="*/ 0 w 1320"/>
              <a:gd name="T13" fmla="*/ 0 h 1344"/>
              <a:gd name="T14" fmla="*/ 1320 w 1320"/>
              <a:gd name="T15" fmla="*/ 1344 h 13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20" h="1344">
                <a:moveTo>
                  <a:pt x="1176" y="0"/>
                </a:moveTo>
                <a:cubicBezTo>
                  <a:pt x="828" y="48"/>
                  <a:pt x="480" y="96"/>
                  <a:pt x="312" y="288"/>
                </a:cubicBezTo>
                <a:cubicBezTo>
                  <a:pt x="144" y="480"/>
                  <a:pt x="0" y="976"/>
                  <a:pt x="168" y="1152"/>
                </a:cubicBezTo>
                <a:cubicBezTo>
                  <a:pt x="336" y="1328"/>
                  <a:pt x="1128" y="1312"/>
                  <a:pt x="1320" y="1344"/>
                </a:cubicBezTo>
              </a:path>
            </a:pathLst>
          </a:cu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1" name="Text Box 20"/>
          <p:cNvSpPr txBox="1">
            <a:spLocks noChangeArrowheads="1"/>
          </p:cNvSpPr>
          <p:nvPr/>
        </p:nvSpPr>
        <p:spPr bwMode="auto">
          <a:xfrm>
            <a:off x="76200" y="3429000"/>
            <a:ext cx="2440092" cy="523220"/>
          </a:xfrm>
          <a:prstGeom prst="rect">
            <a:avLst/>
          </a:prstGeom>
          <a:solidFill>
            <a:srgbClr val="FFCC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 dirty="0"/>
              <a:t>Link:</a:t>
            </a:r>
          </a:p>
          <a:p>
            <a:r>
              <a:rPr lang="de-DE" b="1" dirty="0" smtClean="0"/>
              <a:t>„</a:t>
            </a:r>
            <a:r>
              <a:rPr lang="de-DE" b="1" dirty="0" err="1" smtClean="0"/>
              <a:t>ueber_mich</a:t>
            </a:r>
            <a:r>
              <a:rPr lang="de-DE" b="1" dirty="0" smtClean="0"/>
              <a:t>/ich.html“</a:t>
            </a:r>
            <a:endParaRPr lang="de-DE" b="1" dirty="0"/>
          </a:p>
        </p:txBody>
      </p:sp>
      <p:sp>
        <p:nvSpPr>
          <p:cNvPr id="32" name="WordArt 24"/>
          <p:cNvSpPr>
            <a:spLocks noChangeArrowheads="1" noChangeShapeType="1" noTextEdit="1"/>
          </p:cNvSpPr>
          <p:nvPr/>
        </p:nvSpPr>
        <p:spPr bwMode="auto">
          <a:xfrm>
            <a:off x="3505200" y="3810000"/>
            <a:ext cx="971550" cy="167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1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de-DE" sz="6600" kern="10" dirty="0">
                <a:ln w="9525">
                  <a:round/>
                  <a:headEnd/>
                  <a:tailEnd/>
                </a:ln>
                <a:solidFill>
                  <a:srgbClr val="FFFF99"/>
                </a:solidFill>
                <a:latin typeface="Arial Black"/>
                <a:ea typeface="Arial Black"/>
                <a:cs typeface="Arial Black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118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Bild 2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-609600"/>
            <a:ext cx="6248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Bild 2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2057400"/>
            <a:ext cx="2819400" cy="35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Bild 2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2057400"/>
            <a:ext cx="2819400" cy="35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1524000" y="177800"/>
            <a:ext cx="1903085" cy="584775"/>
          </a:xfrm>
          <a:prstGeom prst="rect">
            <a:avLst/>
          </a:prstGeom>
          <a:solidFill>
            <a:srgbClr val="FFFF00"/>
          </a:solidFill>
          <a:ln w="222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 dirty="0" smtClean="0"/>
              <a:t>Verzeichnisname:</a:t>
            </a:r>
            <a:endParaRPr lang="de-DE" b="1" dirty="0"/>
          </a:p>
          <a:p>
            <a:r>
              <a:rPr lang="de-DE" sz="1800" b="1" dirty="0" err="1" smtClean="0"/>
              <a:t>website</a:t>
            </a:r>
            <a:endParaRPr lang="de-DE" sz="1800" b="1" dirty="0"/>
          </a:p>
        </p:txBody>
      </p:sp>
      <p:grpSp>
        <p:nvGrpSpPr>
          <p:cNvPr id="28677" name="Gruppierung 28"/>
          <p:cNvGrpSpPr>
            <a:grpSpLocks/>
          </p:cNvGrpSpPr>
          <p:nvPr/>
        </p:nvGrpSpPr>
        <p:grpSpPr bwMode="auto">
          <a:xfrm>
            <a:off x="1676400" y="1371600"/>
            <a:ext cx="3939476" cy="1004690"/>
            <a:chOff x="3124200" y="2209800"/>
            <a:chExt cx="3939476" cy="1004689"/>
          </a:xfrm>
        </p:grpSpPr>
        <p:sp>
          <p:nvSpPr>
            <p:cNvPr id="28689" name="Text Box 7"/>
            <p:cNvSpPr txBox="1">
              <a:spLocks noChangeArrowheads="1"/>
            </p:cNvSpPr>
            <p:nvPr/>
          </p:nvSpPr>
          <p:spPr bwMode="auto">
            <a:xfrm>
              <a:off x="3124200" y="2895600"/>
              <a:ext cx="1262059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b="1"/>
                <a:t>index.html</a:t>
              </a:r>
            </a:p>
          </p:txBody>
        </p:sp>
        <p:pic>
          <p:nvPicPr>
            <p:cNvPr id="28690" name="Picture 8" descr="bild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172200" y="2209800"/>
              <a:ext cx="754063" cy="479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691" name="Text Box 9"/>
            <p:cNvSpPr txBox="1">
              <a:spLocks noChangeArrowheads="1"/>
            </p:cNvSpPr>
            <p:nvPr/>
          </p:nvSpPr>
          <p:spPr bwMode="auto">
            <a:xfrm>
              <a:off x="6019800" y="2906712"/>
              <a:ext cx="104387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b="1" dirty="0" smtClean="0"/>
                <a:t>bild.jpg</a:t>
              </a:r>
              <a:endParaRPr lang="de-DE" b="1" dirty="0"/>
            </a:p>
          </p:txBody>
        </p:sp>
      </p:grpSp>
      <p:sp>
        <p:nvSpPr>
          <p:cNvPr id="28679" name="Text Box 13"/>
          <p:cNvSpPr txBox="1">
            <a:spLocks noChangeArrowheads="1"/>
          </p:cNvSpPr>
          <p:nvPr/>
        </p:nvSpPr>
        <p:spPr bwMode="auto">
          <a:xfrm>
            <a:off x="1447800" y="4267200"/>
            <a:ext cx="179568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 dirty="0" smtClean="0"/>
              <a:t>ueber_mich.html</a:t>
            </a:r>
            <a:endParaRPr lang="de-DE" b="1" dirty="0"/>
          </a:p>
        </p:txBody>
      </p:sp>
      <p:pic>
        <p:nvPicPr>
          <p:cNvPr id="28680" name="Picture 16" descr="bil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53025" y="3627438"/>
            <a:ext cx="754063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1" name="Text Box 17"/>
          <p:cNvSpPr txBox="1">
            <a:spLocks noChangeArrowheads="1"/>
          </p:cNvSpPr>
          <p:nvPr/>
        </p:nvSpPr>
        <p:spPr bwMode="auto">
          <a:xfrm>
            <a:off x="5021263" y="4244975"/>
            <a:ext cx="104387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 dirty="0" smtClean="0"/>
              <a:t>foto.jpg</a:t>
            </a:r>
            <a:endParaRPr lang="de-DE" b="1" dirty="0"/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1600200" y="2590800"/>
            <a:ext cx="1903085" cy="584775"/>
          </a:xfrm>
          <a:prstGeom prst="rect">
            <a:avLst/>
          </a:prstGeom>
          <a:solidFill>
            <a:srgbClr val="FFFF00"/>
          </a:solidFill>
          <a:ln w="222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 dirty="0" smtClean="0"/>
              <a:t>Verzeichnisname:</a:t>
            </a:r>
            <a:endParaRPr lang="de-DE" b="1" dirty="0"/>
          </a:p>
          <a:p>
            <a:r>
              <a:rPr lang="de-DE" sz="1800" b="1" dirty="0" err="1" smtClean="0"/>
              <a:t>html_seiten</a:t>
            </a:r>
            <a:endParaRPr lang="de-DE" sz="1800" b="1" dirty="0"/>
          </a:p>
        </p:txBody>
      </p:sp>
      <p:pic>
        <p:nvPicPr>
          <p:cNvPr id="28683" name="Bild 2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28800" y="1371600"/>
            <a:ext cx="73660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4" name="Bild 2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57400" y="3505200"/>
            <a:ext cx="73660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5" name="Text Box 10"/>
          <p:cNvSpPr txBox="1">
            <a:spLocks noChangeArrowheads="1"/>
          </p:cNvSpPr>
          <p:nvPr/>
        </p:nvSpPr>
        <p:spPr bwMode="auto">
          <a:xfrm>
            <a:off x="4267200" y="2590800"/>
            <a:ext cx="1903085" cy="584775"/>
          </a:xfrm>
          <a:prstGeom prst="rect">
            <a:avLst/>
          </a:prstGeom>
          <a:solidFill>
            <a:srgbClr val="FFFF00"/>
          </a:solidFill>
          <a:ln w="222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 dirty="0" smtClean="0"/>
              <a:t>Verzeichnisname:</a:t>
            </a:r>
            <a:endParaRPr lang="de-DE" b="1" dirty="0"/>
          </a:p>
          <a:p>
            <a:r>
              <a:rPr lang="de-DE" sz="1800" b="1" dirty="0" err="1"/>
              <a:t>bilder</a:t>
            </a:r>
            <a:endParaRPr lang="de-DE" sz="1800" b="1" dirty="0"/>
          </a:p>
        </p:txBody>
      </p:sp>
      <p:cxnSp>
        <p:nvCxnSpPr>
          <p:cNvPr id="22" name="Gekrümmte Verbindung 21"/>
          <p:cNvCxnSpPr/>
          <p:nvPr/>
        </p:nvCxnSpPr>
        <p:spPr>
          <a:xfrm flipV="1">
            <a:off x="1752600" y="1676400"/>
            <a:ext cx="2819400" cy="2209800"/>
          </a:xfrm>
          <a:prstGeom prst="curvedConnector3">
            <a:avLst>
              <a:gd name="adj1" fmla="val -33937"/>
            </a:avLst>
          </a:prstGeom>
          <a:ln w="1047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687" name="Textfeld 24"/>
          <p:cNvSpPr txBox="1">
            <a:spLocks noChangeArrowheads="1"/>
          </p:cNvSpPr>
          <p:nvPr/>
        </p:nvSpPr>
        <p:spPr bwMode="auto">
          <a:xfrm>
            <a:off x="1524000" y="5486400"/>
            <a:ext cx="5840060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3500" b="1" dirty="0" err="1"/>
              <a:t>img</a:t>
            </a:r>
            <a:r>
              <a:rPr lang="de-DE" sz="3500" b="1" dirty="0"/>
              <a:t> </a:t>
            </a:r>
            <a:r>
              <a:rPr lang="de-DE" sz="3500" b="1" dirty="0" err="1"/>
              <a:t>src</a:t>
            </a:r>
            <a:r>
              <a:rPr lang="de-DE" sz="3500" b="1" dirty="0" smtClean="0"/>
              <a:t>="</a:t>
            </a:r>
            <a:r>
              <a:rPr lang="de-DE" sz="3500" b="1" dirty="0" smtClean="0">
                <a:solidFill>
                  <a:srgbClr val="FF0000"/>
                </a:solidFill>
              </a:rPr>
              <a:t>..</a:t>
            </a:r>
            <a:r>
              <a:rPr lang="de-DE" sz="3500" b="1" dirty="0" smtClean="0"/>
              <a:t>/bild.jpg"</a:t>
            </a:r>
            <a:endParaRPr lang="de-DE" sz="3500" b="1" dirty="0"/>
          </a:p>
        </p:txBody>
      </p:sp>
      <p:sp>
        <p:nvSpPr>
          <p:cNvPr id="28688" name="Textfeld 25"/>
          <p:cNvSpPr txBox="1">
            <a:spLocks noChangeArrowheads="1"/>
          </p:cNvSpPr>
          <p:nvPr/>
        </p:nvSpPr>
        <p:spPr bwMode="auto">
          <a:xfrm>
            <a:off x="2667000" y="6248400"/>
            <a:ext cx="38115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1600" i="1">
                <a:latin typeface="Arial" pitchFamily="-1" charset="0"/>
                <a:ea typeface="Arial" pitchFamily="-1" charset="0"/>
                <a:cs typeface="Arial" pitchFamily="-1" charset="0"/>
              </a:rPr>
              <a:t>.. = "eine Verzeichnisebene nach oben"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4350700" y="26036"/>
            <a:ext cx="47933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i="1" dirty="0" smtClean="0">
                <a:solidFill>
                  <a:srgbClr val="FFC000"/>
                </a:solidFill>
              </a:rPr>
              <a:t>Verzeichnisebene wechseln</a:t>
            </a:r>
            <a:endParaRPr lang="de-DE" sz="2400" b="1" i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Bild 2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-609600"/>
            <a:ext cx="6248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Bild 2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2057400"/>
            <a:ext cx="2819400" cy="35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Bild 2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2057400"/>
            <a:ext cx="2819400" cy="35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1524000" y="177800"/>
            <a:ext cx="1903085" cy="584775"/>
          </a:xfrm>
          <a:prstGeom prst="rect">
            <a:avLst/>
          </a:prstGeom>
          <a:solidFill>
            <a:srgbClr val="FFFF00"/>
          </a:solidFill>
          <a:ln w="222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 dirty="0" smtClean="0"/>
              <a:t>Verzeichnisname:</a:t>
            </a:r>
            <a:endParaRPr lang="de-DE" b="1" dirty="0"/>
          </a:p>
          <a:p>
            <a:r>
              <a:rPr lang="de-DE" sz="1800" b="1" dirty="0" err="1" smtClean="0"/>
              <a:t>website</a:t>
            </a:r>
            <a:endParaRPr lang="de-DE" sz="1800" b="1" dirty="0"/>
          </a:p>
        </p:txBody>
      </p:sp>
      <p:grpSp>
        <p:nvGrpSpPr>
          <p:cNvPr id="28677" name="Gruppierung 28"/>
          <p:cNvGrpSpPr>
            <a:grpSpLocks/>
          </p:cNvGrpSpPr>
          <p:nvPr/>
        </p:nvGrpSpPr>
        <p:grpSpPr bwMode="auto">
          <a:xfrm>
            <a:off x="1676400" y="1371600"/>
            <a:ext cx="3939476" cy="1004690"/>
            <a:chOff x="3124200" y="2209800"/>
            <a:chExt cx="3939476" cy="1004689"/>
          </a:xfrm>
        </p:grpSpPr>
        <p:sp>
          <p:nvSpPr>
            <p:cNvPr id="28689" name="Text Box 7"/>
            <p:cNvSpPr txBox="1">
              <a:spLocks noChangeArrowheads="1"/>
            </p:cNvSpPr>
            <p:nvPr/>
          </p:nvSpPr>
          <p:spPr bwMode="auto">
            <a:xfrm>
              <a:off x="3124200" y="2895600"/>
              <a:ext cx="1262059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b="1"/>
                <a:t>index.html</a:t>
              </a:r>
            </a:p>
          </p:txBody>
        </p:sp>
        <p:pic>
          <p:nvPicPr>
            <p:cNvPr id="28690" name="Picture 8" descr="bild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172200" y="2209800"/>
              <a:ext cx="754063" cy="479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691" name="Text Box 9"/>
            <p:cNvSpPr txBox="1">
              <a:spLocks noChangeArrowheads="1"/>
            </p:cNvSpPr>
            <p:nvPr/>
          </p:nvSpPr>
          <p:spPr bwMode="auto">
            <a:xfrm>
              <a:off x="6019800" y="2906712"/>
              <a:ext cx="104387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b="1" dirty="0" smtClean="0"/>
                <a:t>bild.jpg</a:t>
              </a:r>
              <a:endParaRPr lang="de-DE" b="1" dirty="0"/>
            </a:p>
          </p:txBody>
        </p:sp>
      </p:grpSp>
      <p:sp>
        <p:nvSpPr>
          <p:cNvPr id="28679" name="Text Box 13"/>
          <p:cNvSpPr txBox="1">
            <a:spLocks noChangeArrowheads="1"/>
          </p:cNvSpPr>
          <p:nvPr/>
        </p:nvSpPr>
        <p:spPr bwMode="auto">
          <a:xfrm>
            <a:off x="1447800" y="4267200"/>
            <a:ext cx="179568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 dirty="0" smtClean="0"/>
              <a:t>ueber_mich.html</a:t>
            </a:r>
            <a:endParaRPr lang="de-DE" b="1" dirty="0"/>
          </a:p>
        </p:txBody>
      </p:sp>
      <p:pic>
        <p:nvPicPr>
          <p:cNvPr id="28680" name="Picture 16" descr="bil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53025" y="3627438"/>
            <a:ext cx="754063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1" name="Text Box 17"/>
          <p:cNvSpPr txBox="1">
            <a:spLocks noChangeArrowheads="1"/>
          </p:cNvSpPr>
          <p:nvPr/>
        </p:nvSpPr>
        <p:spPr bwMode="auto">
          <a:xfrm>
            <a:off x="5021263" y="4244975"/>
            <a:ext cx="104387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 dirty="0" smtClean="0"/>
              <a:t>foto.jpg</a:t>
            </a:r>
            <a:endParaRPr lang="de-DE" b="1" dirty="0"/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1600200" y="2590800"/>
            <a:ext cx="1903085" cy="584775"/>
          </a:xfrm>
          <a:prstGeom prst="rect">
            <a:avLst/>
          </a:prstGeom>
          <a:solidFill>
            <a:srgbClr val="FFFF00"/>
          </a:solidFill>
          <a:ln w="222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 dirty="0" smtClean="0"/>
              <a:t>Verzeichnisname:</a:t>
            </a:r>
            <a:endParaRPr lang="de-DE" b="1" dirty="0"/>
          </a:p>
          <a:p>
            <a:r>
              <a:rPr lang="de-DE" sz="1800" b="1" dirty="0" err="1" smtClean="0"/>
              <a:t>html_seiten</a:t>
            </a:r>
            <a:endParaRPr lang="de-DE" sz="1800" b="1" dirty="0"/>
          </a:p>
        </p:txBody>
      </p:sp>
      <p:pic>
        <p:nvPicPr>
          <p:cNvPr id="28683" name="Bild 2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28800" y="1371600"/>
            <a:ext cx="73660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4" name="Bild 2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57400" y="3505200"/>
            <a:ext cx="73660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5" name="Text Box 10"/>
          <p:cNvSpPr txBox="1">
            <a:spLocks noChangeArrowheads="1"/>
          </p:cNvSpPr>
          <p:nvPr/>
        </p:nvSpPr>
        <p:spPr bwMode="auto">
          <a:xfrm>
            <a:off x="4267200" y="2590800"/>
            <a:ext cx="1903085" cy="584775"/>
          </a:xfrm>
          <a:prstGeom prst="rect">
            <a:avLst/>
          </a:prstGeom>
          <a:solidFill>
            <a:srgbClr val="FFFF00"/>
          </a:solidFill>
          <a:ln w="222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 dirty="0" smtClean="0"/>
              <a:t>Verzeichnisname:</a:t>
            </a:r>
            <a:endParaRPr lang="de-DE" b="1" dirty="0"/>
          </a:p>
          <a:p>
            <a:r>
              <a:rPr lang="de-DE" sz="1800" b="1" dirty="0" err="1"/>
              <a:t>bilder</a:t>
            </a:r>
            <a:endParaRPr lang="de-DE" sz="1800" b="1" dirty="0"/>
          </a:p>
        </p:txBody>
      </p:sp>
      <p:sp>
        <p:nvSpPr>
          <p:cNvPr id="28687" name="Textfeld 24"/>
          <p:cNvSpPr txBox="1">
            <a:spLocks noChangeArrowheads="1"/>
          </p:cNvSpPr>
          <p:nvPr/>
        </p:nvSpPr>
        <p:spPr bwMode="auto">
          <a:xfrm>
            <a:off x="269952" y="5498506"/>
            <a:ext cx="7725192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3500" b="1" dirty="0" err="1"/>
              <a:t>img</a:t>
            </a:r>
            <a:r>
              <a:rPr lang="de-DE" sz="3500" b="1" dirty="0"/>
              <a:t> </a:t>
            </a:r>
            <a:r>
              <a:rPr lang="de-DE" sz="3500" b="1" dirty="0" err="1"/>
              <a:t>src</a:t>
            </a:r>
            <a:r>
              <a:rPr lang="de-DE" sz="3500" b="1" dirty="0"/>
              <a:t>="</a:t>
            </a:r>
            <a:r>
              <a:rPr lang="de-DE" sz="3500" b="1" dirty="0">
                <a:solidFill>
                  <a:srgbClr val="FF0000"/>
                </a:solidFill>
              </a:rPr>
              <a:t>..</a:t>
            </a:r>
            <a:r>
              <a:rPr lang="de-DE" sz="3500" b="1" dirty="0"/>
              <a:t>/</a:t>
            </a:r>
            <a:r>
              <a:rPr lang="de-DE" sz="3500" b="1" dirty="0" err="1" smtClean="0"/>
              <a:t>bilder</a:t>
            </a:r>
            <a:r>
              <a:rPr lang="de-DE" sz="3500" b="1" dirty="0" smtClean="0"/>
              <a:t>/foto.jpg"</a:t>
            </a:r>
            <a:endParaRPr lang="de-DE" sz="3500" b="1" dirty="0"/>
          </a:p>
        </p:txBody>
      </p:sp>
      <p:sp>
        <p:nvSpPr>
          <p:cNvPr id="28688" name="Textfeld 25"/>
          <p:cNvSpPr txBox="1">
            <a:spLocks noChangeArrowheads="1"/>
          </p:cNvSpPr>
          <p:nvPr/>
        </p:nvSpPr>
        <p:spPr bwMode="auto">
          <a:xfrm>
            <a:off x="2667000" y="6248400"/>
            <a:ext cx="38115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1600" i="1">
                <a:latin typeface="Arial" pitchFamily="-1" charset="0"/>
                <a:ea typeface="Arial" pitchFamily="-1" charset="0"/>
                <a:cs typeface="Arial" pitchFamily="-1" charset="0"/>
              </a:rPr>
              <a:t>.. = "eine Verzeichnisebene nach oben"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4350700" y="26036"/>
            <a:ext cx="47933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i="1" dirty="0" smtClean="0">
                <a:solidFill>
                  <a:srgbClr val="FFC000"/>
                </a:solidFill>
              </a:rPr>
              <a:t>Verzeichnisebene wechseln</a:t>
            </a:r>
            <a:endParaRPr lang="de-DE" sz="2400" b="1" i="1" dirty="0">
              <a:solidFill>
                <a:srgbClr val="FFC000"/>
              </a:solidFill>
            </a:endParaRPr>
          </a:p>
        </p:txBody>
      </p:sp>
      <p:sp>
        <p:nvSpPr>
          <p:cNvPr id="21" name="Freihandform 20"/>
          <p:cNvSpPr/>
          <p:nvPr/>
        </p:nvSpPr>
        <p:spPr>
          <a:xfrm>
            <a:off x="2732088" y="1092200"/>
            <a:ext cx="2544762" cy="2581275"/>
          </a:xfrm>
          <a:custGeom>
            <a:avLst/>
            <a:gdLst>
              <a:gd name="connsiteX0" fmla="*/ 0 w 2544695"/>
              <a:gd name="connsiteY0" fmla="*/ 2581029 h 2581029"/>
              <a:gd name="connsiteX1" fmla="*/ 365486 w 2544695"/>
              <a:gd name="connsiteY1" fmla="*/ 543615 h 2581029"/>
              <a:gd name="connsiteX2" fmla="*/ 2183778 w 2544695"/>
              <a:gd name="connsiteY2" fmla="*/ 324342 h 2581029"/>
              <a:gd name="connsiteX3" fmla="*/ 2530990 w 2544695"/>
              <a:gd name="connsiteY3" fmla="*/ 2489665 h 2581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4695" h="2581029">
                <a:moveTo>
                  <a:pt x="0" y="2581029"/>
                </a:moveTo>
                <a:cubicBezTo>
                  <a:pt x="761" y="1750379"/>
                  <a:pt x="1523" y="919729"/>
                  <a:pt x="365486" y="543615"/>
                </a:cubicBezTo>
                <a:cubicBezTo>
                  <a:pt x="729449" y="167501"/>
                  <a:pt x="1822861" y="0"/>
                  <a:pt x="2183778" y="324342"/>
                </a:cubicBezTo>
                <a:cubicBezTo>
                  <a:pt x="2544695" y="648684"/>
                  <a:pt x="2530990" y="2489665"/>
                  <a:pt x="2530990" y="2489665"/>
                </a:cubicBezTo>
              </a:path>
            </a:pathLst>
          </a:custGeom>
          <a:ln w="104775">
            <a:solidFill>
              <a:srgbClr val="FF0000"/>
            </a:solidFill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17858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5" t="12585" r="73313" b="79847"/>
          <a:stretch/>
        </p:blipFill>
        <p:spPr bwMode="auto">
          <a:xfrm>
            <a:off x="611560" y="1268760"/>
            <a:ext cx="6811736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7" t="12159" r="73005" b="79357"/>
          <a:stretch/>
        </p:blipFill>
        <p:spPr bwMode="auto">
          <a:xfrm>
            <a:off x="429020" y="3501008"/>
            <a:ext cx="7427292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/>
          <p:cNvSpPr/>
          <p:nvPr/>
        </p:nvSpPr>
        <p:spPr>
          <a:xfrm>
            <a:off x="827584" y="4077072"/>
            <a:ext cx="2304256" cy="576064"/>
          </a:xfrm>
          <a:prstGeom prst="rect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429020" y="1196752"/>
            <a:ext cx="2304256" cy="576064"/>
          </a:xfrm>
          <a:prstGeom prst="rect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371</Words>
  <Application>Microsoft Macintosh PowerPoint</Application>
  <PresentationFormat>Bildschirmpräsentation (4:3)</PresentationFormat>
  <Paragraphs>96</Paragraphs>
  <Slides>10</Slides>
  <Notes>8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1" baseType="lpstr">
      <vt:lpstr>Standarddesign</vt:lpstr>
      <vt:lpstr>Websites  Verzeichnisstrukturen und Ordnerhierarchien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ph freiburg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metz</dc:creator>
  <cp:lastModifiedBy>B. M.</cp:lastModifiedBy>
  <cp:revision>65</cp:revision>
  <dcterms:created xsi:type="dcterms:W3CDTF">2012-01-29T22:42:53Z</dcterms:created>
  <dcterms:modified xsi:type="dcterms:W3CDTF">2015-10-18T13:18:14Z</dcterms:modified>
</cp:coreProperties>
</file>