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9" r:id="rId12"/>
    <p:sldId id="270" r:id="rId13"/>
    <p:sldId id="266" r:id="rId14"/>
    <p:sldId id="265" r:id="rId15"/>
    <p:sldId id="267" r:id="rId16"/>
    <p:sldId id="271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46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5257800" y="6477000"/>
            <a:ext cx="2895600" cy="38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8C9E88C0-D6A8-114E-9141-32F86510DB6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5257800" y="6477000"/>
            <a:ext cx="2895600" cy="38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75FA7401-E423-5543-AC6B-481F6B41C2A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6DD65D5-7A6B-7240-B94B-3BFBBF8F65D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5257800" y="6477000"/>
            <a:ext cx="2895600" cy="38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87A1AFBD-7B2A-4C45-8861-DBFD49B3E06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5257800" y="6477000"/>
            <a:ext cx="2895600" cy="38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D80C9FF0-7146-E54A-9649-4424ECBB97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5257800" y="6477000"/>
            <a:ext cx="2895600" cy="38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76C29638-A0F6-4744-AA3B-3B323795A13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57800" y="6477000"/>
            <a:ext cx="2895600" cy="38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589DCE6C-40DC-D848-A531-5C9EC6BAA4E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57800" y="6477000"/>
            <a:ext cx="2895600" cy="38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C07A165-F156-D941-953E-32D14AACF8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5257800" y="6477000"/>
            <a:ext cx="2895600" cy="38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143088F-DCFE-2A4D-8D64-713645E1FB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5257800" y="6477000"/>
            <a:ext cx="2895600" cy="381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D3B59D1-7B2C-714D-96B4-3776A9AB28A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Textfeld 5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1371600" y="2081213"/>
            <a:ext cx="6553200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de-DE" sz="4400" b="1"/>
              <a:t>Datenbanken:</a:t>
            </a:r>
          </a:p>
          <a:p>
            <a:pPr algn="ctr"/>
            <a:r>
              <a:rPr lang="de-DE" sz="4400" b="1"/>
              <a:t>Normalisieren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Bild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371600"/>
            <a:ext cx="7416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Bild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038600"/>
            <a:ext cx="4902200" cy="1257300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150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2. Normalform</a:t>
            </a:r>
            <a:b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Attribute einem Schlüssel zuordnen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 rot="5400000">
            <a:off x="3505994" y="3352006"/>
            <a:ext cx="2133600" cy="1588"/>
          </a:xfrm>
          <a:prstGeom prst="straightConnector1">
            <a:avLst/>
          </a:prstGeom>
          <a:ln w="793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510" name="Textfeld 9"/>
          <p:cNvSpPr txBox="1">
            <a:spLocks noChangeArrowheads="1"/>
          </p:cNvSpPr>
          <p:nvPr/>
        </p:nvSpPr>
        <p:spPr bwMode="auto">
          <a:xfrm>
            <a:off x="1676400" y="6096000"/>
            <a:ext cx="6346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>
                <a:solidFill>
                  <a:srgbClr val="FF6600"/>
                </a:solidFill>
              </a:rPr>
              <a:t>Jedes Attribut hängt vom gesamten Primärschlüssel ab.</a:t>
            </a:r>
          </a:p>
        </p:txBody>
      </p:sp>
      <p:sp>
        <p:nvSpPr>
          <p:cNvPr id="21511" name="Textfeld 6"/>
          <p:cNvSpPr txBox="1">
            <a:spLocks noChangeArrowheads="1"/>
          </p:cNvSpPr>
          <p:nvPr/>
        </p:nvSpPr>
        <p:spPr bwMode="auto">
          <a:xfrm>
            <a:off x="1143000" y="3048000"/>
            <a:ext cx="76358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Kundendaten (Nachname usw.) hängen nur von einem Teil</a:t>
            </a:r>
          </a:p>
          <a:p>
            <a:r>
              <a:rPr lang="de-DE"/>
              <a:t>des Primärschlüssels ab (nämlich von Kundennummer); Bestelldatum</a:t>
            </a:r>
          </a:p>
          <a:p>
            <a:r>
              <a:rPr lang="de-DE"/>
              <a:t>hat keinen Einfluss auf Nachnamen </a:t>
            </a:r>
            <a:r>
              <a:rPr lang="de-DE">
                <a:sym typeface="Wingdings" pitchFamily="-1" charset="2"/>
              </a:rPr>
              <a:t> Zerlegung der Relation notwendig</a:t>
            </a:r>
            <a:endParaRPr lang="de-DE"/>
          </a:p>
        </p:txBody>
      </p:sp>
      <p:pic>
        <p:nvPicPr>
          <p:cNvPr id="21512" name="Bild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4724400"/>
            <a:ext cx="3676650" cy="1120775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1513" name="Textfeld 13"/>
          <p:cNvSpPr txBox="1">
            <a:spLocks noChangeArrowheads="1"/>
          </p:cNvSpPr>
          <p:nvPr/>
        </p:nvSpPr>
        <p:spPr bwMode="auto">
          <a:xfrm>
            <a:off x="685800" y="5334000"/>
            <a:ext cx="2741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i="1"/>
              <a:t>Relation 1: Bestellungen</a:t>
            </a:r>
          </a:p>
        </p:txBody>
      </p:sp>
      <p:sp>
        <p:nvSpPr>
          <p:cNvPr id="21514" name="Textfeld 14"/>
          <p:cNvSpPr txBox="1">
            <a:spLocks noChangeArrowheads="1"/>
          </p:cNvSpPr>
          <p:nvPr/>
        </p:nvSpPr>
        <p:spPr bwMode="auto">
          <a:xfrm>
            <a:off x="5715000" y="4343400"/>
            <a:ext cx="2201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i="1"/>
              <a:t>Relation 2: Kunden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2. Normalform</a:t>
            </a:r>
            <a:b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Attribute einem Schlüssel zuordnen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>
            <a:off x="4572000" y="2492896"/>
            <a:ext cx="0" cy="1926704"/>
          </a:xfrm>
          <a:prstGeom prst="straightConnector1">
            <a:avLst/>
          </a:prstGeom>
          <a:ln w="793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510" name="Textfeld 9"/>
          <p:cNvSpPr txBox="1">
            <a:spLocks noChangeArrowheads="1"/>
          </p:cNvSpPr>
          <p:nvPr/>
        </p:nvSpPr>
        <p:spPr bwMode="auto">
          <a:xfrm>
            <a:off x="1676400" y="6096000"/>
            <a:ext cx="6346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>
                <a:solidFill>
                  <a:srgbClr val="FF6600"/>
                </a:solidFill>
              </a:rPr>
              <a:t>Jedes Attribut hängt vom gesamten Primärschlüssel ab.</a:t>
            </a:r>
          </a:p>
        </p:txBody>
      </p:sp>
      <p:sp>
        <p:nvSpPr>
          <p:cNvPr id="21511" name="Textfeld 6"/>
          <p:cNvSpPr txBox="1">
            <a:spLocks noChangeArrowheads="1"/>
          </p:cNvSpPr>
          <p:nvPr/>
        </p:nvSpPr>
        <p:spPr bwMode="auto">
          <a:xfrm>
            <a:off x="107504" y="1772816"/>
            <a:ext cx="813891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bestellungen(</a:t>
            </a:r>
            <a:r>
              <a:rPr lang="de-DE" u="sng"/>
              <a:t>best_datum</a:t>
            </a:r>
            <a:r>
              <a:rPr lang="de-DE"/>
              <a:t>, nachname, vorname, </a:t>
            </a:r>
          </a:p>
          <a:p>
            <a:r>
              <a:rPr lang="de-DE"/>
              <a:t>                                                    wohnort, </a:t>
            </a:r>
            <a:r>
              <a:rPr lang="de-DE" u="sng"/>
              <a:t>kundennr</a:t>
            </a:r>
            <a:r>
              <a:rPr lang="de-DE"/>
              <a:t>, re-betrag, zahlungsweise)</a:t>
            </a:r>
          </a:p>
        </p:txBody>
      </p:sp>
      <p:sp>
        <p:nvSpPr>
          <p:cNvPr id="11" name="Textfeld 6"/>
          <p:cNvSpPr txBox="1">
            <a:spLocks noChangeArrowheads="1"/>
          </p:cNvSpPr>
          <p:nvPr/>
        </p:nvSpPr>
        <p:spPr bwMode="auto">
          <a:xfrm>
            <a:off x="1115616" y="4509120"/>
            <a:ext cx="682628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bestellungen(</a:t>
            </a:r>
            <a:r>
              <a:rPr lang="de-DE" u="sng"/>
              <a:t>best_datum</a:t>
            </a:r>
            <a:r>
              <a:rPr lang="de-DE"/>
              <a:t>, </a:t>
            </a:r>
            <a:r>
              <a:rPr lang="de-DE">
                <a:latin typeface="Wingdings"/>
                <a:ea typeface="Wingdings"/>
                <a:cs typeface="Wingdings"/>
                <a:sym typeface="Wingdings"/>
              </a:rPr>
              <a:t></a:t>
            </a:r>
            <a:r>
              <a:rPr lang="de-DE" u="sng"/>
              <a:t>kundennr</a:t>
            </a:r>
            <a:r>
              <a:rPr lang="de-DE"/>
              <a:t>, re-betrag, zahlungsweise)</a:t>
            </a:r>
          </a:p>
          <a:p>
            <a:endParaRPr lang="de-DE"/>
          </a:p>
          <a:p>
            <a:r>
              <a:rPr lang="de-DE"/>
              <a:t>kunden(</a:t>
            </a:r>
            <a:r>
              <a:rPr lang="de-DE" u="sng"/>
              <a:t>kundennr</a:t>
            </a:r>
            <a:r>
              <a:rPr lang="de-DE"/>
              <a:t>, nachname, vorname, wohnort)</a:t>
            </a:r>
          </a:p>
        </p:txBody>
      </p:sp>
    </p:spTree>
    <p:extLst>
      <p:ext uri="{BB962C8B-B14F-4D97-AF65-F5344CB8AC3E}">
        <p14:creationId xmlns:p14="http://schemas.microsoft.com/office/powerpoint/2010/main" val="24075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3. Normalform</a:t>
            </a:r>
            <a:b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Transitive Abhängigkeiten beseitigen</a:t>
            </a:r>
          </a:p>
        </p:txBody>
      </p:sp>
      <p:sp>
        <p:nvSpPr>
          <p:cNvPr id="10" name="Textfeld 9"/>
          <p:cNvSpPr txBox="1">
            <a:spLocks noChangeArrowheads="1"/>
          </p:cNvSpPr>
          <p:nvPr/>
        </p:nvSpPr>
        <p:spPr bwMode="auto">
          <a:xfrm>
            <a:off x="827584" y="1772816"/>
            <a:ext cx="84352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i="1" u="sng" dirty="0" err="1" smtClean="0">
                <a:solidFill>
                  <a:srgbClr val="CC00CC"/>
                </a:solidFill>
              </a:rPr>
              <a:t>BestNr</a:t>
            </a:r>
            <a:r>
              <a:rPr lang="de-DE" sz="2400" i="1" u="sng" dirty="0" smtClean="0">
                <a:solidFill>
                  <a:srgbClr val="CC00CC"/>
                </a:solidFill>
              </a:rPr>
              <a:t> 1</a:t>
            </a:r>
            <a:r>
              <a:rPr lang="de-DE" sz="2400" i="1" dirty="0" smtClean="0">
                <a:solidFill>
                  <a:srgbClr val="CC00CC"/>
                </a:solidFill>
              </a:rPr>
              <a:t> </a:t>
            </a:r>
            <a:r>
              <a:rPr lang="de-DE" sz="2400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de-DE" sz="2400" i="1" dirty="0" smtClean="0">
                <a:sym typeface="Wingdings" panose="05000000000000000000" pitchFamily="2" charset="2"/>
              </a:rPr>
              <a:t> Kunde 17 </a:t>
            </a:r>
            <a:r>
              <a:rPr lang="de-DE" sz="2400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</a:t>
            </a:r>
            <a:r>
              <a:rPr lang="de-DE" sz="2400" i="1" dirty="0" smtClean="0">
                <a:sym typeface="Wingdings" panose="05000000000000000000" pitchFamily="2" charset="2"/>
              </a:rPr>
              <a:t> </a:t>
            </a:r>
            <a:r>
              <a:rPr lang="de-DE" sz="2400" i="1" dirty="0" smtClean="0">
                <a:solidFill>
                  <a:srgbClr val="CC00CC"/>
                </a:solidFill>
                <a:sym typeface="Wingdings" panose="05000000000000000000" pitchFamily="2" charset="2"/>
              </a:rPr>
              <a:t>Josef Schmitt, Emmendingen</a:t>
            </a:r>
          </a:p>
          <a:p>
            <a:r>
              <a:rPr lang="de-DE" sz="2400" i="1" u="sng" dirty="0" err="1" smtClean="0">
                <a:solidFill>
                  <a:srgbClr val="CC00CC"/>
                </a:solidFill>
                <a:sym typeface="Wingdings" panose="05000000000000000000" pitchFamily="2" charset="2"/>
              </a:rPr>
              <a:t>BestNr</a:t>
            </a:r>
            <a:r>
              <a:rPr lang="de-DE" sz="2400" i="1" u="sng" dirty="0" smtClean="0">
                <a:solidFill>
                  <a:srgbClr val="CC00CC"/>
                </a:solidFill>
                <a:sym typeface="Wingdings" panose="05000000000000000000" pitchFamily="2" charset="2"/>
              </a:rPr>
              <a:t> 2</a:t>
            </a:r>
            <a:r>
              <a:rPr lang="de-DE" sz="2400" i="1" dirty="0" smtClean="0">
                <a:solidFill>
                  <a:srgbClr val="CC00CC"/>
                </a:solidFill>
                <a:sym typeface="Wingdings" panose="05000000000000000000" pitchFamily="2" charset="2"/>
              </a:rPr>
              <a:t> </a:t>
            </a:r>
            <a:r>
              <a:rPr lang="de-DE" sz="2400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de-DE" sz="2400" i="1" dirty="0" smtClean="0">
                <a:sym typeface="Wingdings" panose="05000000000000000000" pitchFamily="2" charset="2"/>
              </a:rPr>
              <a:t> Kunde 13 </a:t>
            </a:r>
            <a:r>
              <a:rPr lang="de-DE" sz="2400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</a:t>
            </a:r>
            <a:r>
              <a:rPr lang="de-DE" sz="2400" i="1" dirty="0" smtClean="0">
                <a:sym typeface="Wingdings" panose="05000000000000000000" pitchFamily="2" charset="2"/>
              </a:rPr>
              <a:t> </a:t>
            </a:r>
            <a:r>
              <a:rPr lang="de-DE" sz="2400" i="1" dirty="0" smtClean="0">
                <a:solidFill>
                  <a:srgbClr val="CC00CC"/>
                </a:solidFill>
                <a:sym typeface="Wingdings" panose="05000000000000000000" pitchFamily="2" charset="2"/>
              </a:rPr>
              <a:t>Heini Müller, Freiburg</a:t>
            </a:r>
          </a:p>
          <a:p>
            <a:r>
              <a:rPr lang="de-DE" sz="2400" i="1" u="sng" dirty="0" err="1" smtClean="0">
                <a:solidFill>
                  <a:srgbClr val="CC00CC"/>
                </a:solidFill>
                <a:sym typeface="Wingdings" panose="05000000000000000000" pitchFamily="2" charset="2"/>
              </a:rPr>
              <a:t>BestNr</a:t>
            </a:r>
            <a:r>
              <a:rPr lang="de-DE" sz="2400" i="1" u="sng" dirty="0" smtClean="0">
                <a:solidFill>
                  <a:srgbClr val="CC00CC"/>
                </a:solidFill>
                <a:sym typeface="Wingdings" panose="05000000000000000000" pitchFamily="2" charset="2"/>
              </a:rPr>
              <a:t> 3</a:t>
            </a:r>
            <a:r>
              <a:rPr lang="de-DE" sz="2400" i="1" dirty="0" smtClean="0">
                <a:solidFill>
                  <a:srgbClr val="CC00CC"/>
                </a:solidFill>
                <a:sym typeface="Wingdings" panose="05000000000000000000" pitchFamily="2" charset="2"/>
              </a:rPr>
              <a:t> </a:t>
            </a:r>
            <a:r>
              <a:rPr lang="de-DE" sz="2400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de-DE" sz="2400" i="1" dirty="0" smtClean="0">
                <a:sym typeface="Wingdings" panose="05000000000000000000" pitchFamily="2" charset="2"/>
              </a:rPr>
              <a:t> Kunde 17 </a:t>
            </a:r>
            <a:r>
              <a:rPr lang="de-DE" sz="2400" i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</a:t>
            </a:r>
            <a:r>
              <a:rPr lang="de-DE" sz="2400" i="1" dirty="0" smtClean="0">
                <a:sym typeface="Wingdings" panose="05000000000000000000" pitchFamily="2" charset="2"/>
              </a:rPr>
              <a:t> </a:t>
            </a:r>
            <a:r>
              <a:rPr lang="de-DE" sz="2400" i="1" dirty="0" smtClean="0">
                <a:solidFill>
                  <a:srgbClr val="CC00CC"/>
                </a:solidFill>
                <a:sym typeface="Wingdings" panose="05000000000000000000" pitchFamily="2" charset="2"/>
              </a:rPr>
              <a:t>Josef Schmitt, Emmendingen</a:t>
            </a:r>
          </a:p>
          <a:p>
            <a:r>
              <a:rPr lang="de-DE" sz="2400" i="1" u="sng" dirty="0" err="1">
                <a:solidFill>
                  <a:srgbClr val="CC00CC"/>
                </a:solidFill>
                <a:sym typeface="Wingdings" panose="05000000000000000000" pitchFamily="2" charset="2"/>
              </a:rPr>
              <a:t>BestNr</a:t>
            </a:r>
            <a:r>
              <a:rPr lang="de-DE" sz="2400" i="1" u="sng" dirty="0">
                <a:solidFill>
                  <a:srgbClr val="CC00CC"/>
                </a:solidFill>
                <a:sym typeface="Wingdings" panose="05000000000000000000" pitchFamily="2" charset="2"/>
              </a:rPr>
              <a:t> 9</a:t>
            </a:r>
            <a:r>
              <a:rPr lang="de-DE" sz="2400" i="1" dirty="0" smtClean="0">
                <a:solidFill>
                  <a:srgbClr val="CC00CC"/>
                </a:solidFill>
                <a:sym typeface="Wingdings" panose="05000000000000000000" pitchFamily="2" charset="2"/>
              </a:rPr>
              <a:t> </a:t>
            </a:r>
            <a:r>
              <a:rPr lang="de-DE" sz="2400" i="1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de-DE" sz="2400" i="1" dirty="0">
                <a:sym typeface="Wingdings" panose="05000000000000000000" pitchFamily="2" charset="2"/>
              </a:rPr>
              <a:t> Kunde 17 </a:t>
            </a:r>
            <a:r>
              <a:rPr lang="de-DE" sz="2400" i="1" dirty="0">
                <a:solidFill>
                  <a:srgbClr val="00B050"/>
                </a:solidFill>
                <a:sym typeface="Wingdings" panose="05000000000000000000" pitchFamily="2" charset="2"/>
              </a:rPr>
              <a:t></a:t>
            </a:r>
            <a:r>
              <a:rPr lang="de-DE" sz="2400" i="1" dirty="0">
                <a:sym typeface="Wingdings" panose="05000000000000000000" pitchFamily="2" charset="2"/>
              </a:rPr>
              <a:t> </a:t>
            </a:r>
            <a:r>
              <a:rPr lang="de-DE" sz="2400" i="1" dirty="0">
                <a:solidFill>
                  <a:srgbClr val="CC00CC"/>
                </a:solidFill>
                <a:sym typeface="Wingdings" panose="05000000000000000000" pitchFamily="2" charset="2"/>
              </a:rPr>
              <a:t>Josef Schmitt, </a:t>
            </a:r>
            <a:r>
              <a:rPr lang="de-DE" sz="2400" i="1" dirty="0" smtClean="0">
                <a:solidFill>
                  <a:srgbClr val="CC00CC"/>
                </a:solidFill>
                <a:sym typeface="Wingdings" panose="05000000000000000000" pitchFamily="2" charset="2"/>
              </a:rPr>
              <a:t>Emmendingen</a:t>
            </a:r>
            <a:endParaRPr lang="de-DE" sz="2400" i="1" dirty="0">
              <a:solidFill>
                <a:srgbClr val="CC00CC"/>
              </a:solidFill>
              <a:sym typeface="Wingdings" panose="05000000000000000000" pitchFamily="2" charset="2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2062064" y="3302775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Direkt</a:t>
            </a:r>
          </a:p>
          <a:p>
            <a:r>
              <a:rPr lang="de-DE" b="1" dirty="0" smtClean="0">
                <a:solidFill>
                  <a:srgbClr val="FF0000"/>
                </a:solidFill>
              </a:rPr>
              <a:t>abhängig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628749" y="3302775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00B050"/>
                </a:solidFill>
              </a:rPr>
              <a:t>Direkt</a:t>
            </a:r>
          </a:p>
          <a:p>
            <a:r>
              <a:rPr lang="de-DE" b="1" dirty="0" smtClean="0">
                <a:solidFill>
                  <a:srgbClr val="00B050"/>
                </a:solidFill>
              </a:rPr>
              <a:t>abhängig</a:t>
            </a:r>
            <a:endParaRPr lang="de-DE" b="1" dirty="0">
              <a:solidFill>
                <a:srgbClr val="00B050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2422104" y="1283277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CC00CC"/>
                </a:solidFill>
              </a:rPr>
              <a:t>t</a:t>
            </a:r>
            <a:r>
              <a:rPr lang="de-DE" b="1" dirty="0" smtClean="0">
                <a:solidFill>
                  <a:srgbClr val="CC00CC"/>
                </a:solidFill>
              </a:rPr>
              <a:t>ransitiv abhängig</a:t>
            </a:r>
            <a:endParaRPr lang="de-DE" b="1" dirty="0">
              <a:solidFill>
                <a:srgbClr val="CC00CC"/>
              </a:solidFill>
            </a:endParaRPr>
          </a:p>
        </p:txBody>
      </p:sp>
      <p:cxnSp>
        <p:nvCxnSpPr>
          <p:cNvPr id="5" name="Gerade Verbindung mit Pfeil 4"/>
          <p:cNvCxnSpPr/>
          <p:nvPr/>
        </p:nvCxnSpPr>
        <p:spPr>
          <a:xfrm>
            <a:off x="1796488" y="1652609"/>
            <a:ext cx="2952328" cy="0"/>
          </a:xfrm>
          <a:prstGeom prst="straightConnector1">
            <a:avLst/>
          </a:prstGeom>
          <a:ln w="28575">
            <a:solidFill>
              <a:srgbClr val="CC00CC"/>
            </a:solidFill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>
            <a:spLocks noChangeArrowheads="1"/>
          </p:cNvSpPr>
          <p:nvPr/>
        </p:nvSpPr>
        <p:spPr bwMode="auto">
          <a:xfrm>
            <a:off x="-20093" y="4697445"/>
            <a:ext cx="3528392" cy="156966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BestNr</a:t>
            </a:r>
            <a:r>
              <a:rPr lang="de-DE" sz="2400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1 </a:t>
            </a:r>
            <a:r>
              <a:rPr lang="de-DE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 ↑Kunde 17</a:t>
            </a:r>
          </a:p>
          <a:p>
            <a:r>
              <a:rPr lang="de-DE" sz="2400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BestNr</a:t>
            </a:r>
            <a:r>
              <a:rPr lang="de-DE" sz="24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 2</a:t>
            </a:r>
            <a:r>
              <a:rPr lang="de-DE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  ↑Kunde 13</a:t>
            </a:r>
          </a:p>
          <a:p>
            <a:r>
              <a:rPr lang="de-DE" sz="2400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BestNr</a:t>
            </a:r>
            <a:r>
              <a:rPr lang="de-DE" sz="24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 3</a:t>
            </a:r>
            <a:r>
              <a:rPr lang="de-DE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  ↑Kunde 17</a:t>
            </a:r>
          </a:p>
          <a:p>
            <a:r>
              <a:rPr lang="de-DE" sz="2400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BestNr</a:t>
            </a:r>
            <a:r>
              <a:rPr lang="de-DE" sz="24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2400" i="1" u="sng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9</a:t>
            </a:r>
            <a:r>
              <a:rPr lang="de-DE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2400" i="1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de-DE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↑Kunde 17</a:t>
            </a:r>
            <a:endParaRPr lang="de-DE" sz="2400" i="1" dirty="0">
              <a:solidFill>
                <a:schemeClr val="tx1">
                  <a:lumMod val="95000"/>
                  <a:lumOff val="5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18" name="Textfeld 17"/>
          <p:cNvSpPr txBox="1">
            <a:spLocks noChangeArrowheads="1"/>
          </p:cNvSpPr>
          <p:nvPr/>
        </p:nvSpPr>
        <p:spPr bwMode="auto">
          <a:xfrm>
            <a:off x="3272652" y="5288340"/>
            <a:ext cx="6048672" cy="15696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Kunde 17 </a:t>
            </a:r>
            <a:r>
              <a:rPr lang="de-DE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 Josef Schmitt, Emmendingen</a:t>
            </a:r>
          </a:p>
          <a:p>
            <a:r>
              <a:rPr lang="de-DE" sz="24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Kunde 13 </a:t>
            </a:r>
            <a:r>
              <a:rPr lang="de-DE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 Heini Müller, Freiburg</a:t>
            </a:r>
          </a:p>
          <a:p>
            <a:r>
              <a:rPr lang="de-DE" sz="2400" i="1" u="sng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Kunde 17 </a:t>
            </a:r>
            <a:r>
              <a:rPr lang="de-DE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 Josef Schmitt, Emmendingen</a:t>
            </a:r>
          </a:p>
          <a:p>
            <a:r>
              <a:rPr lang="de-DE" sz="2400" i="1" u="sng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Kunde </a:t>
            </a:r>
            <a:r>
              <a:rPr lang="de-DE" sz="2400" i="1" u="sng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17 </a:t>
            </a:r>
            <a:r>
              <a:rPr lang="de-DE" sz="2400" i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 Josef Schmitt, </a:t>
            </a:r>
            <a:r>
              <a:rPr lang="de-DE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Emmendingen</a:t>
            </a:r>
            <a:endParaRPr lang="de-DE" sz="2400" i="1" dirty="0">
              <a:solidFill>
                <a:schemeClr val="tx1">
                  <a:lumMod val="50000"/>
                  <a:lumOff val="50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19" name="Textfeld 6"/>
          <p:cNvSpPr txBox="1">
            <a:spLocks noChangeArrowheads="1"/>
          </p:cNvSpPr>
          <p:nvPr/>
        </p:nvSpPr>
        <p:spPr bwMode="auto">
          <a:xfrm>
            <a:off x="3280711" y="4139593"/>
            <a:ext cx="5768975" cy="3698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>
                <a:solidFill>
                  <a:srgbClr val="FF6600"/>
                </a:solidFill>
              </a:rPr>
              <a:t>Keine transitiven Abhängigkeiten mehr vorhanden.</a:t>
            </a:r>
          </a:p>
        </p:txBody>
      </p:sp>
    </p:spTree>
    <p:extLst>
      <p:ext uri="{BB962C8B-B14F-4D97-AF65-F5344CB8AC3E}">
        <p14:creationId xmlns:p14="http://schemas.microsoft.com/office/powerpoint/2010/main" val="104303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12" grpId="0"/>
      <p:bldP spid="14" grpId="0"/>
      <p:bldP spid="17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3. Normalform</a:t>
            </a:r>
            <a:b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Transitive Abhängigkeiten beseitigen</a:t>
            </a:r>
          </a:p>
        </p:txBody>
      </p:sp>
      <p:pic>
        <p:nvPicPr>
          <p:cNvPr id="23555" name="Bild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76581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Bild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267200"/>
            <a:ext cx="4902200" cy="1257300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</p:pic>
      <p:cxnSp>
        <p:nvCxnSpPr>
          <p:cNvPr id="6" name="Gerade Verbindung mit Pfeil 5"/>
          <p:cNvCxnSpPr/>
          <p:nvPr/>
        </p:nvCxnSpPr>
        <p:spPr>
          <a:xfrm rot="5400000">
            <a:off x="3505994" y="3580606"/>
            <a:ext cx="2133600" cy="1588"/>
          </a:xfrm>
          <a:prstGeom prst="straightConnector1">
            <a:avLst/>
          </a:prstGeom>
          <a:ln w="793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558" name="Textfeld 6"/>
          <p:cNvSpPr txBox="1">
            <a:spLocks noChangeArrowheads="1"/>
          </p:cNvSpPr>
          <p:nvPr/>
        </p:nvSpPr>
        <p:spPr bwMode="auto">
          <a:xfrm>
            <a:off x="1676400" y="6324600"/>
            <a:ext cx="57689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>
                <a:solidFill>
                  <a:srgbClr val="FF6600"/>
                </a:solidFill>
              </a:rPr>
              <a:t>Keine transitiven Abhängigkeiten mehr vorhanden.</a:t>
            </a:r>
          </a:p>
        </p:txBody>
      </p:sp>
      <p:pic>
        <p:nvPicPr>
          <p:cNvPr id="23559" name="Bild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4953000"/>
            <a:ext cx="3676650" cy="1120775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3560" name="Textfeld 8"/>
          <p:cNvSpPr txBox="1">
            <a:spLocks noChangeArrowheads="1"/>
          </p:cNvSpPr>
          <p:nvPr/>
        </p:nvSpPr>
        <p:spPr bwMode="auto">
          <a:xfrm>
            <a:off x="685800" y="5562600"/>
            <a:ext cx="2741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i="1"/>
              <a:t>Relation 1: Bestellungen</a:t>
            </a:r>
          </a:p>
        </p:txBody>
      </p:sp>
      <p:sp>
        <p:nvSpPr>
          <p:cNvPr id="23561" name="Textfeld 9"/>
          <p:cNvSpPr txBox="1">
            <a:spLocks noChangeArrowheads="1"/>
          </p:cNvSpPr>
          <p:nvPr/>
        </p:nvSpPr>
        <p:spPr bwMode="auto">
          <a:xfrm>
            <a:off x="5715000" y="4572000"/>
            <a:ext cx="2201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i="1" dirty="0"/>
              <a:t>Relation 2: Kunden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/>
      <p:bldP spid="23560" grpId="0"/>
      <p:bldP spid="2356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3. Normalform</a:t>
            </a:r>
            <a:b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Transitive Abhängigkeiten beseitigen</a:t>
            </a:r>
          </a:p>
        </p:txBody>
      </p:sp>
      <p:sp>
        <p:nvSpPr>
          <p:cNvPr id="22532" name="Textfeld 11"/>
          <p:cNvSpPr txBox="1">
            <a:spLocks noChangeArrowheads="1"/>
          </p:cNvSpPr>
          <p:nvPr/>
        </p:nvSpPr>
        <p:spPr bwMode="auto">
          <a:xfrm>
            <a:off x="323528" y="5445224"/>
            <a:ext cx="86090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Nachname</a:t>
            </a:r>
            <a:r>
              <a:rPr lang="de-DE" dirty="0"/>
              <a:t> "direkt" abhängig von </a:t>
            </a:r>
            <a:r>
              <a:rPr lang="de-DE" dirty="0">
                <a:solidFill>
                  <a:srgbClr val="00B050"/>
                </a:solidFill>
              </a:rPr>
              <a:t>Kundennummer</a:t>
            </a:r>
            <a:r>
              <a:rPr lang="de-DE" dirty="0"/>
              <a:t>.</a:t>
            </a:r>
          </a:p>
          <a:p>
            <a:r>
              <a:rPr lang="de-DE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Kundennummer</a:t>
            </a:r>
            <a:r>
              <a:rPr lang="de-DE" dirty="0"/>
              <a:t> "direkt" abhängig von </a:t>
            </a:r>
            <a:r>
              <a:rPr lang="de-DE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bestellID</a:t>
            </a:r>
            <a:r>
              <a:rPr lang="de-DE" dirty="0" smtClean="0"/>
              <a:t>.</a:t>
            </a:r>
            <a:endParaRPr lang="de-DE" dirty="0"/>
          </a:p>
          <a:p>
            <a:r>
              <a:rPr lang="de-DE" dirty="0"/>
              <a:t>Damit: </a:t>
            </a:r>
            <a:r>
              <a:rPr lang="de-DE" dirty="0">
                <a:solidFill>
                  <a:srgbClr val="00B050"/>
                </a:solidFill>
              </a:rPr>
              <a:t>Nachname</a:t>
            </a:r>
            <a:r>
              <a:rPr lang="de-DE" dirty="0"/>
              <a:t> "indirekt" (= transitiv) abhängig von </a:t>
            </a:r>
            <a:r>
              <a:rPr lang="de-DE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bestellID</a:t>
            </a:r>
            <a:r>
              <a:rPr lang="de-DE" dirty="0" smtClean="0"/>
              <a:t>.</a:t>
            </a:r>
            <a:endParaRPr lang="de-DE" dirty="0"/>
          </a:p>
          <a:p>
            <a:r>
              <a:rPr lang="de-DE" dirty="0"/>
              <a:t>	(</a:t>
            </a:r>
            <a:r>
              <a:rPr lang="de-DE" dirty="0">
                <a:sym typeface="Wingdings" pitchFamily="-1" charset="2"/>
              </a:rPr>
              <a:t> Daten, die direkt von Kunden-Nr. abhängig sind, sind evtl. redundant!)</a:t>
            </a:r>
            <a:endParaRPr lang="de-DE" dirty="0"/>
          </a:p>
        </p:txBody>
      </p:sp>
      <p:sp>
        <p:nvSpPr>
          <p:cNvPr id="5" name="Textfeld 6"/>
          <p:cNvSpPr txBox="1">
            <a:spLocks noChangeArrowheads="1"/>
          </p:cNvSpPr>
          <p:nvPr/>
        </p:nvSpPr>
        <p:spPr bwMode="auto">
          <a:xfrm>
            <a:off x="107504" y="1772816"/>
            <a:ext cx="813891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bestellungen(</a:t>
            </a:r>
            <a:r>
              <a:rPr lang="de-DE" u="sng"/>
              <a:t>bestellID</a:t>
            </a:r>
            <a:r>
              <a:rPr lang="de-DE"/>
              <a:t>, bestDatum, nachname, vorname, </a:t>
            </a:r>
          </a:p>
          <a:p>
            <a:r>
              <a:rPr lang="de-DE"/>
              <a:t>                                                    wohnort, kundennr, re-betrag, zahlungsweise)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>
            <a:off x="4573588" y="2514600"/>
            <a:ext cx="0" cy="1418456"/>
          </a:xfrm>
          <a:prstGeom prst="straightConnector1">
            <a:avLst/>
          </a:prstGeom>
          <a:ln w="793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feld 6"/>
          <p:cNvSpPr txBox="1">
            <a:spLocks noChangeArrowheads="1"/>
          </p:cNvSpPr>
          <p:nvPr/>
        </p:nvSpPr>
        <p:spPr bwMode="auto">
          <a:xfrm>
            <a:off x="179512" y="3861048"/>
            <a:ext cx="77753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 err="1"/>
              <a:t>bestellungen</a:t>
            </a:r>
            <a:r>
              <a:rPr lang="de-DE" dirty="0"/>
              <a:t>(</a:t>
            </a:r>
            <a:r>
              <a:rPr lang="de-DE" u="sng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bestellID</a:t>
            </a:r>
            <a:r>
              <a:rPr lang="de-DE" dirty="0"/>
              <a:t>, </a:t>
            </a:r>
            <a:r>
              <a:rPr lang="de-DE" dirty="0" err="1"/>
              <a:t>bestDatum</a:t>
            </a:r>
            <a:r>
              <a:rPr lang="de-DE" dirty="0"/>
              <a:t>, </a:t>
            </a:r>
            <a:r>
              <a:rPr lang="de-DE" dirty="0" err="1"/>
              <a:t>re</a:t>
            </a:r>
            <a:r>
              <a:rPr lang="de-DE" dirty="0"/>
              <a:t>-betrag, </a:t>
            </a:r>
            <a:r>
              <a:rPr lang="de-DE" dirty="0" err="1"/>
              <a:t>zahlungsweise</a:t>
            </a:r>
            <a:r>
              <a:rPr lang="de-DE" dirty="0"/>
              <a:t>, </a:t>
            </a:r>
            <a:r>
              <a:rPr lang="de-DE" dirty="0">
                <a:solidFill>
                  <a:schemeClr val="accent6">
                    <a:lumMod val="60000"/>
                    <a:lumOff val="4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</a:t>
            </a:r>
            <a:r>
              <a:rPr lang="de-DE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kundennr</a:t>
            </a:r>
            <a:r>
              <a:rPr lang="de-DE" dirty="0"/>
              <a:t>)</a:t>
            </a:r>
          </a:p>
          <a:p>
            <a:r>
              <a:rPr lang="de-DE" dirty="0" err="1"/>
              <a:t>kunden</a:t>
            </a:r>
            <a:r>
              <a:rPr lang="de-DE" dirty="0"/>
              <a:t>(</a:t>
            </a:r>
            <a:r>
              <a:rPr lang="de-DE" u="sng" dirty="0" err="1">
                <a:solidFill>
                  <a:srgbClr val="00B050"/>
                </a:solidFill>
              </a:rPr>
              <a:t>kundennr</a:t>
            </a:r>
            <a:r>
              <a:rPr lang="de-DE" dirty="0"/>
              <a:t>, </a:t>
            </a:r>
            <a:r>
              <a:rPr lang="de-DE" dirty="0" err="1">
                <a:solidFill>
                  <a:srgbClr val="00B050"/>
                </a:solidFill>
              </a:rPr>
              <a:t>nachname</a:t>
            </a:r>
            <a:r>
              <a:rPr lang="de-DE" dirty="0"/>
              <a:t>, </a:t>
            </a:r>
            <a:r>
              <a:rPr lang="de-DE" dirty="0" err="1"/>
              <a:t>vorname</a:t>
            </a:r>
            <a:r>
              <a:rPr lang="de-DE" dirty="0"/>
              <a:t>, </a:t>
            </a:r>
            <a:r>
              <a:rPr lang="de-DE" dirty="0" err="1"/>
              <a:t>wohnort</a:t>
            </a:r>
            <a:r>
              <a:rPr lang="de-DE" dirty="0"/>
              <a:t>)</a:t>
            </a:r>
            <a:endParaRPr lang="de-DE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de-DE" sz="3200" b="1">
                <a:ea typeface="ＭＳ Ｐゴシック" pitchFamily="-1" charset="-128"/>
                <a:cs typeface="ＭＳ Ｐゴシック" pitchFamily="-1" charset="-128"/>
              </a:rPr>
              <a:t>Zusammenfassung:</a:t>
            </a:r>
            <a:br>
              <a:rPr lang="de-DE" sz="3200" b="1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b="1">
                <a:ea typeface="ＭＳ Ｐゴシック" pitchFamily="-1" charset="-128"/>
                <a:cs typeface="ＭＳ Ｐゴシック" pitchFamily="-1" charset="-128"/>
              </a:rPr>
              <a:t>Normalisierung bis 3NF</a:t>
            </a:r>
          </a:p>
        </p:txBody>
      </p:sp>
      <p:pic>
        <p:nvPicPr>
          <p:cNvPr id="24579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7744" y="1116967"/>
            <a:ext cx="5446308" cy="5552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de-DE" sz="3200" b="1" dirty="0" smtClean="0">
                <a:ea typeface="ＭＳ Ｐゴシック" pitchFamily="-1" charset="-128"/>
                <a:cs typeface="ＭＳ Ｐゴシック" pitchFamily="-1" charset="-128"/>
              </a:rPr>
              <a:t>Übung: Dritte Normalform</a:t>
            </a:r>
            <a:endParaRPr lang="de-DE" sz="3200" b="1" dirty="0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08720"/>
            <a:ext cx="8805181" cy="2736304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79512" y="3766318"/>
            <a:ext cx="370716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Intuitiver Ansatz: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Welche Entitäten gibt es?</a:t>
            </a:r>
          </a:p>
          <a:p>
            <a:endParaRPr lang="de-DE" dirty="0">
              <a:solidFill>
                <a:srgbClr val="FF0000"/>
              </a:solidFill>
            </a:endParaRPr>
          </a:p>
          <a:p>
            <a:endParaRPr lang="de-DE" dirty="0" smtClean="0">
              <a:solidFill>
                <a:srgbClr val="FF0000"/>
              </a:solidFill>
            </a:endParaRPr>
          </a:p>
          <a:p>
            <a:r>
              <a:rPr lang="de-DE" dirty="0" smtClean="0">
                <a:solidFill>
                  <a:srgbClr val="FF6699"/>
                </a:solidFill>
              </a:rPr>
              <a:t>(</a:t>
            </a:r>
            <a:r>
              <a:rPr lang="de-DE" dirty="0" err="1" smtClean="0">
                <a:solidFill>
                  <a:srgbClr val="FF6699"/>
                </a:solidFill>
              </a:rPr>
              <a:t>rsp</a:t>
            </a:r>
            <a:r>
              <a:rPr lang="de-DE" dirty="0" smtClean="0">
                <a:solidFill>
                  <a:srgbClr val="FF6699"/>
                </a:solidFill>
              </a:rPr>
              <a:t>.:</a:t>
            </a:r>
          </a:p>
          <a:p>
            <a:r>
              <a:rPr lang="de-DE" dirty="0" smtClean="0">
                <a:solidFill>
                  <a:srgbClr val="FF6699"/>
                </a:solidFill>
              </a:rPr>
              <a:t>Welche transitiven Abhängigkeiten</a:t>
            </a:r>
          </a:p>
          <a:p>
            <a:r>
              <a:rPr lang="de-DE" dirty="0" smtClean="0">
                <a:solidFill>
                  <a:srgbClr val="FF6699"/>
                </a:solidFill>
              </a:rPr>
              <a:t>gibt es?)</a:t>
            </a:r>
            <a:endParaRPr lang="de-DE" dirty="0">
              <a:solidFill>
                <a:srgbClr val="FF6699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923928" y="3513782"/>
            <a:ext cx="496161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Helfer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		(ist Primärschlüssel)</a:t>
            </a:r>
          </a:p>
          <a:p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Hilfsdienst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	(direkt abhängig von Helfer:</a:t>
            </a:r>
          </a:p>
          <a:p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	ein Helfer = ein Hilfsdienst</a:t>
            </a:r>
          </a:p>
          <a:p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	ein Hilfsdienst = viele Helfer)</a:t>
            </a:r>
          </a:p>
          <a:p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Block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		(direkt abhängig von Helfer:</a:t>
            </a:r>
          </a:p>
          <a:p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	ein Block = viele Helfer</a:t>
            </a:r>
          </a:p>
          <a:p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	ein Helfer = viele Blocks)</a:t>
            </a:r>
            <a:endParaRPr lang="de-DE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36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14" y="2863712"/>
            <a:ext cx="8928992" cy="3195920"/>
          </a:xfrm>
          <a:prstGeom prst="rect">
            <a:avLst/>
          </a:prstGeom>
        </p:spPr>
      </p:pic>
      <p:sp>
        <p:nvSpPr>
          <p:cNvPr id="24578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de-DE" sz="3200" b="1" dirty="0" smtClean="0">
                <a:ea typeface="ＭＳ Ｐゴシック" pitchFamily="-1" charset="-128"/>
                <a:cs typeface="ＭＳ Ｐゴシック" pitchFamily="-1" charset="-128"/>
              </a:rPr>
              <a:t>Übung: Dritte Normalform</a:t>
            </a:r>
            <a:endParaRPr lang="de-DE" sz="3200" b="1" dirty="0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/>
          <a:srcRect t="5263" r="7589" b="28947"/>
          <a:stretch/>
        </p:blipFill>
        <p:spPr>
          <a:xfrm>
            <a:off x="158714" y="908720"/>
            <a:ext cx="8136904" cy="18002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3707904" y="4077072"/>
            <a:ext cx="3934667" cy="107721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 sz="3200" dirty="0" smtClean="0"/>
              <a:t>Letzte Frage:</a:t>
            </a:r>
          </a:p>
          <a:p>
            <a:r>
              <a:rPr lang="de-DE" sz="3200" dirty="0" smtClean="0"/>
              <a:t>Wohin mit „von-bis“?</a:t>
            </a:r>
            <a:endParaRPr lang="de-DE" sz="3200" dirty="0"/>
          </a:p>
        </p:txBody>
      </p:sp>
      <p:sp>
        <p:nvSpPr>
          <p:cNvPr id="10" name="Textfeld 9"/>
          <p:cNvSpPr txBox="1"/>
          <p:nvPr/>
        </p:nvSpPr>
        <p:spPr>
          <a:xfrm>
            <a:off x="3707903" y="5535681"/>
            <a:ext cx="4258923" cy="1077218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de-DE" sz="3200" dirty="0" smtClean="0"/>
              <a:t>Lösung:</a:t>
            </a:r>
          </a:p>
          <a:p>
            <a:r>
              <a:rPr lang="de-DE" sz="3200" dirty="0" smtClean="0"/>
              <a:t>n:m-Tabelle aufbohren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101360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de-DE" sz="3200" b="1" dirty="0" smtClean="0">
                <a:ea typeface="ＭＳ Ｐゴシック" pitchFamily="-1" charset="-128"/>
                <a:cs typeface="ＭＳ Ｐゴシック" pitchFamily="-1" charset="-128"/>
              </a:rPr>
              <a:t>Übung: Dritte Normalform</a:t>
            </a:r>
            <a:endParaRPr lang="de-DE" sz="3200" b="1" dirty="0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t="5263" r="7589" b="28947"/>
          <a:stretch/>
        </p:blipFill>
        <p:spPr>
          <a:xfrm>
            <a:off x="158714" y="908720"/>
            <a:ext cx="8136904" cy="18002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2852936"/>
            <a:ext cx="8136904" cy="325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de-DE" sz="3200" b="1" dirty="0" smtClean="0">
                <a:ea typeface="ＭＳ Ｐゴシック" pitchFamily="-1" charset="-128"/>
                <a:cs typeface="ＭＳ Ｐゴシック" pitchFamily="-1" charset="-128"/>
              </a:rPr>
              <a:t>Übung: Dritte Normalform</a:t>
            </a:r>
            <a:endParaRPr lang="de-DE" sz="3200" b="1" dirty="0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t="5263" r="7589" b="28947"/>
          <a:stretch/>
        </p:blipFill>
        <p:spPr>
          <a:xfrm>
            <a:off x="158714" y="908720"/>
            <a:ext cx="8136904" cy="18002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23528" y="3356992"/>
            <a:ext cx="826348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/>
              <a:t>helfer</a:t>
            </a:r>
            <a:r>
              <a:rPr lang="de-DE" sz="2400" dirty="0" smtClean="0"/>
              <a:t>(</a:t>
            </a:r>
            <a:r>
              <a:rPr lang="de-DE" sz="2400" u="sng" dirty="0" err="1" smtClean="0"/>
              <a:t>HelferNr</a:t>
            </a:r>
            <a:r>
              <a:rPr lang="de-DE" sz="2400" dirty="0" smtClean="0"/>
              <a:t>, Name, ↑</a:t>
            </a:r>
            <a:r>
              <a:rPr lang="de-DE" sz="2400" dirty="0" err="1" smtClean="0"/>
              <a:t>HilfsdienstNr</a:t>
            </a:r>
            <a:r>
              <a:rPr lang="de-DE" sz="2400" dirty="0" smtClean="0"/>
              <a:t>)</a:t>
            </a:r>
          </a:p>
          <a:p>
            <a:endParaRPr lang="de-DE" sz="2400" dirty="0" smtClean="0"/>
          </a:p>
          <a:p>
            <a:r>
              <a:rPr lang="de-DE" sz="2400" dirty="0" err="1" smtClean="0"/>
              <a:t>hilfsdienst</a:t>
            </a:r>
            <a:r>
              <a:rPr lang="de-DE" sz="2400" dirty="0" smtClean="0"/>
              <a:t>(</a:t>
            </a:r>
            <a:r>
              <a:rPr lang="de-DE" sz="2400" u="sng" dirty="0" err="1" smtClean="0"/>
              <a:t>HilfsdienstNr</a:t>
            </a:r>
            <a:r>
              <a:rPr lang="de-DE" sz="2400" dirty="0" smtClean="0"/>
              <a:t>, Hilfsdienst)</a:t>
            </a:r>
          </a:p>
          <a:p>
            <a:endParaRPr lang="de-DE" sz="2400" dirty="0" smtClean="0"/>
          </a:p>
          <a:p>
            <a:r>
              <a:rPr lang="de-DE" sz="2400" dirty="0" smtClean="0"/>
              <a:t>block(</a:t>
            </a:r>
            <a:r>
              <a:rPr lang="de-DE" sz="2400" u="sng" dirty="0" err="1" smtClean="0"/>
              <a:t>BlockNr</a:t>
            </a:r>
            <a:r>
              <a:rPr lang="de-DE" sz="2400" dirty="0" smtClean="0"/>
              <a:t>, Block-Bezeichnung)</a:t>
            </a:r>
          </a:p>
          <a:p>
            <a:endParaRPr lang="de-DE" sz="2400" dirty="0" smtClean="0"/>
          </a:p>
          <a:p>
            <a:r>
              <a:rPr lang="de-DE" sz="2400" dirty="0" err="1" smtClean="0"/>
              <a:t>helfer_betreut_block</a:t>
            </a:r>
            <a:r>
              <a:rPr lang="de-DE" sz="2400" dirty="0" smtClean="0"/>
              <a:t>(↑</a:t>
            </a:r>
            <a:r>
              <a:rPr lang="de-DE" sz="2400" u="sng" dirty="0" err="1" smtClean="0"/>
              <a:t>BlockNr</a:t>
            </a:r>
            <a:r>
              <a:rPr lang="de-DE" sz="2400" dirty="0" smtClean="0"/>
              <a:t>, ↑</a:t>
            </a:r>
            <a:r>
              <a:rPr lang="de-DE" sz="2400" u="sng" dirty="0" err="1" smtClean="0"/>
              <a:t>HelferNr</a:t>
            </a:r>
            <a:r>
              <a:rPr lang="de-DE" sz="2400" dirty="0" smtClean="0"/>
              <a:t>, </a:t>
            </a:r>
            <a:r>
              <a:rPr lang="de-DE" sz="2400" dirty="0" err="1" smtClean="0"/>
              <a:t>startzeit</a:t>
            </a:r>
            <a:r>
              <a:rPr lang="de-DE" sz="2400" dirty="0" smtClean="0"/>
              <a:t>, </a:t>
            </a:r>
            <a:r>
              <a:rPr lang="de-DE" sz="2400" dirty="0" err="1" smtClean="0"/>
              <a:t>endzeit</a:t>
            </a:r>
            <a:r>
              <a:rPr lang="de-DE" sz="2400" dirty="0" smtClean="0"/>
              <a:t>)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82895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Definition "Normalisieren"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43000"/>
          </a:xfrm>
        </p:spPr>
        <p:txBody>
          <a:bodyPr/>
          <a:lstStyle/>
          <a:p>
            <a:pPr>
              <a:buFontTx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= Daten einer DB werden so geordnet, dass redundanzfreie, klare Struktur entsteht.</a:t>
            </a: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609600" y="2819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de-DE" sz="4400" kern="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rPr>
              <a:t>Definition "Relation"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 bwMode="auto">
          <a:xfrm>
            <a:off x="609600" y="4114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de-DE" sz="3200" kern="0">
                <a:latin typeface="+mn-lt"/>
                <a:ea typeface="ＭＳ Ｐゴシック" charset="-128"/>
                <a:cs typeface="ＭＳ Ｐゴシック" charset="-128"/>
              </a:rPr>
              <a:t>= Struktur einer Datenbank (in unserer Vorstellung: = "Tabelle")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>
                <a:ea typeface="ＭＳ Ｐゴシック" pitchFamily="-1" charset="-128"/>
                <a:cs typeface="ＭＳ Ｐゴシック" pitchFamily="-1" charset="-128"/>
              </a:rPr>
              <a:t>Vorüberlegung:</a:t>
            </a:r>
            <a:br>
              <a:rPr lang="de-DE" sz="320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>
                <a:ea typeface="ＭＳ Ｐゴシック" pitchFamily="-1" charset="-128"/>
                <a:cs typeface="ＭＳ Ｐゴシック" pitchFamily="-1" charset="-128"/>
              </a:rPr>
              <a:t>Wann ist eine Relation eine gute Relation?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2736"/>
          </a:xfrm>
        </p:spPr>
        <p:txBody>
          <a:bodyPr/>
          <a:lstStyle/>
          <a:p>
            <a:pPr>
              <a:buFontTx/>
              <a:buNone/>
            </a:pPr>
            <a:r>
              <a:rPr lang="de-DE" b="1">
                <a:ea typeface="ＭＳ Ｐゴシック" pitchFamily="-1" charset="-128"/>
                <a:cs typeface="ＭＳ Ｐゴシック" pitchFamily="-1" charset="-128"/>
              </a:rPr>
              <a:t>Ist diese Relation eine gute Relation?</a:t>
            </a:r>
          </a:p>
          <a:p>
            <a:pPr>
              <a:buFontTx/>
              <a:buNone/>
            </a:pPr>
            <a:r>
              <a:rPr lang="de-DE" b="1">
                <a:ea typeface="ＭＳ Ｐゴシック" pitchFamily="-1" charset="-128"/>
                <a:cs typeface="ＭＳ Ｐゴシック" pitchFamily="-1" charset="-128"/>
              </a:rPr>
              <a:t>Notieren Sie: Nachteile</a:t>
            </a:r>
          </a:p>
        </p:txBody>
      </p:sp>
      <p:pic>
        <p:nvPicPr>
          <p:cNvPr id="15364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2996952"/>
            <a:ext cx="76200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Inhaltsplatzhalter 2"/>
          <p:cNvSpPr txBox="1">
            <a:spLocks/>
          </p:cNvSpPr>
          <p:nvPr/>
        </p:nvSpPr>
        <p:spPr bwMode="auto">
          <a:xfrm>
            <a:off x="395536" y="5229200"/>
            <a:ext cx="82296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buFontTx/>
              <a:buNone/>
            </a:pPr>
            <a:r>
              <a:rPr lang="de-DE" b="1">
                <a:ea typeface="ＭＳ Ｐゴシック" pitchFamily="-1" charset="-128"/>
                <a:cs typeface="ＭＳ Ｐゴシック" pitchFamily="-1" charset="-128"/>
              </a:rPr>
              <a:t>Bestellungen(</a:t>
            </a:r>
            <a:r>
              <a:rPr lang="de-DE" b="1" u="sng">
                <a:ea typeface="ＭＳ Ｐゴシック" pitchFamily="-1" charset="-128"/>
                <a:cs typeface="ＭＳ Ｐゴシック" pitchFamily="-1" charset="-128"/>
              </a:rPr>
              <a:t>Bestellung</a:t>
            </a:r>
            <a:r>
              <a:rPr lang="de-DE" b="1">
                <a:ea typeface="ＭＳ Ｐゴシック" pitchFamily="-1" charset="-128"/>
                <a:cs typeface="ＭＳ Ｐゴシック" pitchFamily="-1" charset="-128"/>
              </a:rPr>
              <a:t>, Kunde)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>
                <a:ea typeface="ＭＳ Ｐゴシック" pitchFamily="-1" charset="-128"/>
                <a:cs typeface="ＭＳ Ｐゴシック" pitchFamily="-1" charset="-128"/>
              </a:rPr>
              <a:t>Vorüberlegung:</a:t>
            </a:r>
            <a:br>
              <a:rPr lang="de-DE" sz="320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>
                <a:ea typeface="ＭＳ Ｐゴシック" pitchFamily="-1" charset="-128"/>
                <a:cs typeface="ＭＳ Ｐゴシック" pitchFamily="-1" charset="-128"/>
              </a:rPr>
              <a:t>Wann ist eine Relation eine gute Relation?</a:t>
            </a:r>
          </a:p>
        </p:txBody>
      </p:sp>
      <p:pic>
        <p:nvPicPr>
          <p:cNvPr id="16387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24000"/>
            <a:ext cx="76200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838200" y="4343400"/>
            <a:ext cx="73279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Tx/>
              <a:buChar char="-"/>
            </a:pPr>
            <a:r>
              <a:rPr lang="de-DE"/>
              <a:t>Sortieren nach Kundennummer</a:t>
            </a:r>
          </a:p>
          <a:p>
            <a:pPr>
              <a:buFontTx/>
              <a:buChar char="-"/>
            </a:pPr>
            <a:r>
              <a:rPr lang="de-DE"/>
              <a:t>Dateneingabe durch verschiedene Personen</a:t>
            </a:r>
          </a:p>
          <a:p>
            <a:pPr>
              <a:buFontTx/>
              <a:buChar char="-"/>
            </a:pPr>
            <a:r>
              <a:rPr lang="de-DE"/>
              <a:t>Ändern einer Kundenanschrift</a:t>
            </a:r>
          </a:p>
          <a:p>
            <a:pPr>
              <a:buFontTx/>
              <a:buChar char="-"/>
            </a:pPr>
            <a:r>
              <a:rPr lang="de-DE"/>
              <a:t>Berechnung der Gesamtsumme der Bestellungen im September 2010</a:t>
            </a:r>
          </a:p>
        </p:txBody>
      </p:sp>
      <p:sp>
        <p:nvSpPr>
          <p:cNvPr id="16389" name="Textfeld 6"/>
          <p:cNvSpPr txBox="1">
            <a:spLocks noChangeArrowheads="1"/>
          </p:cNvSpPr>
          <p:nvPr/>
        </p:nvSpPr>
        <p:spPr bwMode="auto">
          <a:xfrm>
            <a:off x="914400" y="3810000"/>
            <a:ext cx="4222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>
                <a:solidFill>
                  <a:srgbClr val="FF6600"/>
                </a:solidFill>
              </a:rPr>
              <a:t>Wie verhält sich diese Relation bei ...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323528" y="3212976"/>
            <a:ext cx="82296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buFontTx/>
              <a:buNone/>
            </a:pPr>
            <a:r>
              <a:rPr lang="de-DE" b="1">
                <a:ea typeface="ＭＳ Ｐゴシック" pitchFamily="-1" charset="-128"/>
                <a:cs typeface="ＭＳ Ｐゴシック" pitchFamily="-1" charset="-128"/>
              </a:rPr>
              <a:t>Bestellungen(</a:t>
            </a:r>
            <a:r>
              <a:rPr lang="de-DE" b="1" u="sng">
                <a:ea typeface="ＭＳ Ｐゴシック" pitchFamily="-1" charset="-128"/>
                <a:cs typeface="ＭＳ Ｐゴシック" pitchFamily="-1" charset="-128"/>
              </a:rPr>
              <a:t>Bestellung</a:t>
            </a:r>
            <a:r>
              <a:rPr lang="de-DE" b="1">
                <a:ea typeface="ＭＳ Ｐゴシック" pitchFamily="-1" charset="-128"/>
                <a:cs typeface="ＭＳ Ｐゴシック" pitchFamily="-1" charset="-128"/>
              </a:rPr>
              <a:t>, Kunde)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>
                <a:ea typeface="ＭＳ Ｐゴシック" pitchFamily="-1" charset="-128"/>
                <a:cs typeface="ＭＳ Ｐゴシック" pitchFamily="-1" charset="-128"/>
              </a:rPr>
              <a:t>Ein zentrales Problem:</a:t>
            </a:r>
            <a:br>
              <a:rPr lang="de-DE" sz="320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>
                <a:ea typeface="ＭＳ Ｐゴシック" pitchFamily="-1" charset="-128"/>
                <a:cs typeface="ＭＳ Ｐゴシック" pitchFamily="-1" charset="-128"/>
              </a:rPr>
              <a:t>Redundanz</a:t>
            </a:r>
          </a:p>
        </p:txBody>
      </p:sp>
      <p:pic>
        <p:nvPicPr>
          <p:cNvPr id="17411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300" y="1600200"/>
            <a:ext cx="8775700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feld 8"/>
          <p:cNvSpPr txBox="1">
            <a:spLocks noChangeArrowheads="1"/>
          </p:cNvSpPr>
          <p:nvPr/>
        </p:nvSpPr>
        <p:spPr bwMode="auto">
          <a:xfrm>
            <a:off x="971600" y="5380037"/>
            <a:ext cx="66611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Kundendaten für Josef Schmitt sind mehrfach vorhanden</a:t>
            </a:r>
          </a:p>
          <a:p>
            <a:endParaRPr lang="de-DE"/>
          </a:p>
          <a:p>
            <a:pPr>
              <a:buFontTx/>
              <a:buChar char="-"/>
            </a:pPr>
            <a:r>
              <a:rPr lang="de-DE"/>
              <a:t>müssen mehrmals eingegeben werden</a:t>
            </a:r>
          </a:p>
          <a:p>
            <a:pPr>
              <a:buFontTx/>
              <a:buChar char="-"/>
            </a:pPr>
            <a:r>
              <a:rPr lang="de-DE"/>
              <a:t>müssen bei Änderung der Anschrift mehrfach geändert werden</a:t>
            </a:r>
          </a:p>
          <a:p>
            <a:pPr>
              <a:buFontTx/>
              <a:buChar char="-"/>
            </a:pPr>
            <a:r>
              <a:rPr lang="de-DE"/>
              <a:t>verstopfen beim Sortieren die Ausgabetabelle</a:t>
            </a:r>
          </a:p>
        </p:txBody>
      </p:sp>
      <p:sp>
        <p:nvSpPr>
          <p:cNvPr id="5" name="Textfeld 8"/>
          <p:cNvSpPr txBox="1">
            <a:spLocks noChangeArrowheads="1"/>
          </p:cNvSpPr>
          <p:nvPr/>
        </p:nvSpPr>
        <p:spPr bwMode="auto">
          <a:xfrm>
            <a:off x="395536" y="4077072"/>
            <a:ext cx="789264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/>
              <a:t>bestellungen(</a:t>
            </a:r>
            <a:r>
              <a:rPr lang="de-DE" b="1" u="sng"/>
              <a:t>bestelldatum</a:t>
            </a:r>
            <a:r>
              <a:rPr lang="de-DE" b="1"/>
              <a:t>, nachname, vorname,</a:t>
            </a:r>
          </a:p>
          <a:p>
            <a:r>
              <a:rPr lang="de-DE" b="1"/>
              <a:t>                                                     wohnort, </a:t>
            </a:r>
            <a:r>
              <a:rPr lang="de-DE" b="1" u="sng"/>
              <a:t>kunden-nr.</a:t>
            </a:r>
            <a:r>
              <a:rPr lang="de-DE" b="1"/>
              <a:t>, rechnungsbetrag)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>
                <a:ea typeface="ＭＳ Ｐゴシック" pitchFamily="-1" charset="-128"/>
                <a:cs typeface="ＭＳ Ｐゴシック" pitchFamily="-1" charset="-128"/>
              </a:rPr>
              <a:t>Ausgangszustand: </a:t>
            </a:r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Chaos</a:t>
            </a:r>
          </a:p>
        </p:txBody>
      </p:sp>
      <p:sp>
        <p:nvSpPr>
          <p:cNvPr id="18435" name="Textfeld 8"/>
          <p:cNvSpPr txBox="1">
            <a:spLocks noChangeArrowheads="1"/>
          </p:cNvSpPr>
          <p:nvPr/>
        </p:nvSpPr>
        <p:spPr bwMode="auto">
          <a:xfrm>
            <a:off x="1752600" y="4800600"/>
            <a:ext cx="59626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de-DE" b="1">
                <a:solidFill>
                  <a:srgbClr val="FF0000"/>
                </a:solidFill>
              </a:rPr>
              <a:t>ungeordnete, schlecht arrangierte Datenstrukturen</a:t>
            </a:r>
            <a:endParaRPr lang="de-DE"/>
          </a:p>
          <a:p>
            <a:pPr algn="ctr"/>
            <a:r>
              <a:rPr lang="de-DE" b="1">
                <a:solidFill>
                  <a:srgbClr val="FF0000"/>
                </a:solidFill>
              </a:rPr>
              <a:t>=</a:t>
            </a:r>
          </a:p>
          <a:p>
            <a:pPr algn="ctr"/>
            <a:r>
              <a:rPr lang="de-DE" b="1">
                <a:solidFill>
                  <a:srgbClr val="FF0000"/>
                </a:solidFill>
              </a:rPr>
              <a:t>fehleranfällig</a:t>
            </a:r>
          </a:p>
        </p:txBody>
      </p:sp>
      <p:pic>
        <p:nvPicPr>
          <p:cNvPr id="18436" name="Bild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143000"/>
            <a:ext cx="5562600" cy="363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>
                <a:ea typeface="ＭＳ Ｐゴシック" pitchFamily="-1" charset="-128"/>
                <a:cs typeface="ＭＳ Ｐゴシック" pitchFamily="-1" charset="-128"/>
              </a:rPr>
              <a:t>Ausgangszustand: </a:t>
            </a:r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Chaos</a:t>
            </a:r>
          </a:p>
        </p:txBody>
      </p:sp>
      <p:sp>
        <p:nvSpPr>
          <p:cNvPr id="19459" name="Textfeld 8"/>
          <p:cNvSpPr txBox="1">
            <a:spLocks noChangeArrowheads="1"/>
          </p:cNvSpPr>
          <p:nvPr/>
        </p:nvSpPr>
        <p:spPr bwMode="auto">
          <a:xfrm>
            <a:off x="152400" y="4724400"/>
            <a:ext cx="88392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="1"/>
              <a:t>Fehlermöglichkeiten:</a:t>
            </a:r>
          </a:p>
          <a:p>
            <a:pPr>
              <a:buFontTx/>
              <a:buChar char="-"/>
            </a:pPr>
            <a:r>
              <a:rPr lang="de-DE" b="1"/>
              <a:t>Einfügeanomalie</a:t>
            </a:r>
            <a:r>
              <a:rPr lang="de-DE"/>
              <a:t> (Anlegen eines neuen Kunden führt zu unvollständigem Datensatz)</a:t>
            </a:r>
          </a:p>
          <a:p>
            <a:pPr>
              <a:buFontTx/>
              <a:buChar char="-"/>
            </a:pPr>
            <a:r>
              <a:rPr lang="de-DE" b="1"/>
              <a:t>Änderungsanomalie </a:t>
            </a:r>
            <a:r>
              <a:rPr lang="de-DE"/>
              <a:t>(Wird Anschriftänderung nicht mehrfach vorgenommen, stimmen Daten nicht überein = Dateninkonsistenz)</a:t>
            </a:r>
          </a:p>
          <a:p>
            <a:pPr>
              <a:buFontTx/>
              <a:buChar char="-"/>
            </a:pPr>
            <a:r>
              <a:rPr lang="de-DE" b="1"/>
              <a:t>Löschanomalie</a:t>
            </a:r>
            <a:r>
              <a:rPr lang="de-DE"/>
              <a:t> (Wird die Bestellung </a:t>
            </a:r>
            <a:r>
              <a:rPr lang="de-DE" smtClean="0"/>
              <a:t>vom 1.9</a:t>
            </a:r>
            <a:r>
              <a:rPr lang="de-DE"/>
              <a:t>. storniert, gehen auch die Daten von </a:t>
            </a:r>
            <a:r>
              <a:rPr lang="de-DE" smtClean="0"/>
              <a:t>Marina Maier verloren</a:t>
            </a:r>
            <a:r>
              <a:rPr lang="de-DE"/>
              <a:t>)</a:t>
            </a:r>
            <a:endParaRPr lang="de-DE" b="1"/>
          </a:p>
        </p:txBody>
      </p:sp>
      <p:pic>
        <p:nvPicPr>
          <p:cNvPr id="19460" name="Bild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143000"/>
            <a:ext cx="5562600" cy="363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1. Normalform</a:t>
            </a:r>
            <a:b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Attribute atomisieren</a:t>
            </a:r>
          </a:p>
        </p:txBody>
      </p:sp>
      <p:pic>
        <p:nvPicPr>
          <p:cNvPr id="20483" name="Bild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1447800"/>
            <a:ext cx="38862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Bild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4191000"/>
            <a:ext cx="7391400" cy="1573213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</p:pic>
      <p:cxnSp>
        <p:nvCxnSpPr>
          <p:cNvPr id="8" name="Gerade Verbindung mit Pfeil 7"/>
          <p:cNvCxnSpPr/>
          <p:nvPr/>
        </p:nvCxnSpPr>
        <p:spPr>
          <a:xfrm rot="5400000">
            <a:off x="3848101" y="4305300"/>
            <a:ext cx="1447800" cy="3175"/>
          </a:xfrm>
          <a:prstGeom prst="straightConnector1">
            <a:avLst/>
          </a:prstGeom>
          <a:ln w="793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486" name="Textfeld 9"/>
          <p:cNvSpPr txBox="1">
            <a:spLocks noChangeArrowheads="1"/>
          </p:cNvSpPr>
          <p:nvPr/>
        </p:nvSpPr>
        <p:spPr bwMode="auto">
          <a:xfrm>
            <a:off x="1447800" y="5867400"/>
            <a:ext cx="5881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6600"/>
                </a:solidFill>
              </a:rPr>
              <a:t>Keine weitere sinnvolle Zerlegung der Attribute möglich.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1. Normalform</a:t>
            </a:r>
            <a:b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b="1">
                <a:solidFill>
                  <a:srgbClr val="660066"/>
                </a:solidFill>
                <a:ea typeface="ＭＳ Ｐゴシック" pitchFamily="-1" charset="-128"/>
                <a:cs typeface="ＭＳ Ｐゴシック" pitchFamily="-1" charset="-128"/>
              </a:rPr>
              <a:t>Attribute atomisieren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 rot="5400000">
            <a:off x="3633663" y="3143201"/>
            <a:ext cx="1447800" cy="3175"/>
          </a:xfrm>
          <a:prstGeom prst="straightConnector1">
            <a:avLst/>
          </a:prstGeom>
          <a:ln w="793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486" name="Textfeld 9"/>
          <p:cNvSpPr txBox="1">
            <a:spLocks noChangeArrowheads="1"/>
          </p:cNvSpPr>
          <p:nvPr/>
        </p:nvSpPr>
        <p:spPr bwMode="auto">
          <a:xfrm>
            <a:off x="1447800" y="5867400"/>
            <a:ext cx="5881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6600"/>
                </a:solidFill>
              </a:rPr>
              <a:t>Keine weitere sinnvolle Zerlegung der Attribute möglich.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339752" y="1988840"/>
            <a:ext cx="454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bestellungen(</a:t>
            </a:r>
            <a:r>
              <a:rPr lang="de-DE" u="sng"/>
              <a:t>bestellung</a:t>
            </a:r>
            <a:r>
              <a:rPr lang="de-DE"/>
              <a:t>, kunde, rechnung)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39552" y="3933056"/>
            <a:ext cx="7160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bestellungen</a:t>
            </a:r>
            <a:r>
              <a:rPr lang="de-DE" dirty="0"/>
              <a:t>(</a:t>
            </a:r>
            <a:r>
              <a:rPr lang="de-DE" u="sng" dirty="0" err="1"/>
              <a:t>best_datum</a:t>
            </a:r>
            <a:r>
              <a:rPr lang="de-DE" dirty="0"/>
              <a:t>, </a:t>
            </a:r>
            <a:r>
              <a:rPr lang="de-DE" dirty="0" err="1"/>
              <a:t>vorname</a:t>
            </a:r>
            <a:r>
              <a:rPr lang="de-DE" dirty="0"/>
              <a:t>, </a:t>
            </a:r>
            <a:r>
              <a:rPr lang="de-DE" dirty="0" err="1"/>
              <a:t>nachname</a:t>
            </a:r>
            <a:r>
              <a:rPr lang="de-DE" dirty="0"/>
              <a:t>, </a:t>
            </a:r>
            <a:r>
              <a:rPr lang="de-DE" dirty="0" err="1"/>
              <a:t>wohnort</a:t>
            </a:r>
            <a:r>
              <a:rPr lang="de-DE" dirty="0"/>
              <a:t>, </a:t>
            </a:r>
            <a:r>
              <a:rPr lang="de-DE" u="sng" dirty="0" err="1"/>
              <a:t>kundennr</a:t>
            </a:r>
            <a:r>
              <a:rPr lang="de-DE" dirty="0"/>
              <a:t>, </a:t>
            </a:r>
            <a:endParaRPr lang="de-DE" dirty="0" smtClean="0"/>
          </a:p>
          <a:p>
            <a:r>
              <a:rPr lang="de-DE" dirty="0"/>
              <a:t>	</a:t>
            </a:r>
            <a:r>
              <a:rPr lang="de-DE" dirty="0" smtClean="0"/>
              <a:t>			</a:t>
            </a:r>
            <a:r>
              <a:rPr lang="de-DE" dirty="0" err="1" smtClean="0"/>
              <a:t>re</a:t>
            </a:r>
            <a:r>
              <a:rPr lang="de-DE" dirty="0" smtClean="0"/>
              <a:t>-betrag, </a:t>
            </a:r>
            <a:r>
              <a:rPr lang="de-DE" dirty="0" err="1" smtClean="0"/>
              <a:t>zahlungsweise</a:t>
            </a:r>
            <a:r>
              <a:rPr lang="de-DE" dirty="0" smtClean="0"/>
              <a:t>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106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584</Words>
  <Application>Microsoft Office PowerPoint</Application>
  <PresentationFormat>Bildschirmpräsentation (4:3)</PresentationFormat>
  <Paragraphs>117</Paragraphs>
  <Slides>19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3" baseType="lpstr">
      <vt:lpstr>ＭＳ Ｐゴシック</vt:lpstr>
      <vt:lpstr>Arial</vt:lpstr>
      <vt:lpstr>Wingdings</vt:lpstr>
      <vt:lpstr>Standarddesign</vt:lpstr>
      <vt:lpstr>PowerPoint-Präsentation</vt:lpstr>
      <vt:lpstr>Definition "Normalisieren"</vt:lpstr>
      <vt:lpstr>Vorüberlegung: Wann ist eine Relation eine gute Relation?</vt:lpstr>
      <vt:lpstr>Vorüberlegung: Wann ist eine Relation eine gute Relation?</vt:lpstr>
      <vt:lpstr>Ein zentrales Problem: Redundanz</vt:lpstr>
      <vt:lpstr>Ausgangszustand: Chaos</vt:lpstr>
      <vt:lpstr>Ausgangszustand: Chaos</vt:lpstr>
      <vt:lpstr>1. Normalform Attribute atomisieren</vt:lpstr>
      <vt:lpstr>1. Normalform Attribute atomisieren</vt:lpstr>
      <vt:lpstr>2. Normalform Attribute einem Schlüssel zuordnen</vt:lpstr>
      <vt:lpstr>2. Normalform Attribute einem Schlüssel zuordnen</vt:lpstr>
      <vt:lpstr>3. Normalform Transitive Abhängigkeiten beseitigen</vt:lpstr>
      <vt:lpstr>3. Normalform Transitive Abhängigkeiten beseitigen</vt:lpstr>
      <vt:lpstr>3. Normalform Transitive Abhängigkeiten beseitigen</vt:lpstr>
      <vt:lpstr>Zusammenfassung: Normalisierung bis 3NF</vt:lpstr>
      <vt:lpstr>Übung: Dritte Normalform</vt:lpstr>
      <vt:lpstr>Übung: Dritte Normalform</vt:lpstr>
      <vt:lpstr>Übung: Dritte Normalform</vt:lpstr>
      <vt:lpstr>Übung: Dritte Normalform</vt:lpstr>
    </vt:vector>
  </TitlesOfParts>
  <Company>KSE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ME</dc:creator>
  <cp:lastModifiedBy>Metz, Berthold</cp:lastModifiedBy>
  <cp:revision>70</cp:revision>
  <dcterms:created xsi:type="dcterms:W3CDTF">2012-01-29T22:39:17Z</dcterms:created>
  <dcterms:modified xsi:type="dcterms:W3CDTF">2023-03-10T09:50:31Z</dcterms:modified>
</cp:coreProperties>
</file>