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8" r:id="rId4"/>
    <p:sldId id="258" r:id="rId5"/>
    <p:sldId id="267" r:id="rId6"/>
    <p:sldId id="269" r:id="rId7"/>
    <p:sldId id="259" r:id="rId8"/>
    <p:sldId id="270" r:id="rId9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999AE-7103-7F43-BD45-5B6C9F8A8AEC}" type="datetime1">
              <a:rPr lang="de-DE"/>
              <a:pPr>
                <a:defRPr/>
              </a:pPr>
              <a:t>30.11.20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CD1C0-3646-CB4C-815A-2F1C6240FF5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E6832-EF21-1544-B31A-47E02FE655DB}" type="datetime1">
              <a:rPr lang="de-DE"/>
              <a:pPr>
                <a:defRPr/>
              </a:pPr>
              <a:t>30.11.20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878DD-7D60-4043-8A4F-4E848B43435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B7890-98B1-E94C-8417-76D2187426BD}" type="datetime1">
              <a:rPr lang="de-DE"/>
              <a:pPr>
                <a:defRPr/>
              </a:pPr>
              <a:t>30.11.20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8B76C-1EDC-774C-9527-5BAA67A0276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E0790-229B-9E48-958B-633AD467AEB3}" type="datetime1">
              <a:rPr lang="de-DE"/>
              <a:pPr>
                <a:defRPr/>
              </a:pPr>
              <a:t>30.11.20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B73EA-1104-C148-AE1A-6DDAAF3081B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0BDF7-BBCC-264E-9F5F-88EF0AFDEBAC}" type="datetime1">
              <a:rPr lang="de-DE"/>
              <a:pPr>
                <a:defRPr/>
              </a:pPr>
              <a:t>30.11.20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3613D-269B-FE4A-BB9C-8F971682BD0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5ADAB-9711-2748-B8E9-CEBB8A251328}" type="datetime1">
              <a:rPr lang="de-DE"/>
              <a:pPr>
                <a:defRPr/>
              </a:pPr>
              <a:t>30.11.20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0E9DE-FBD0-224C-A1F5-D604E57E83C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AD6CC-9B68-F047-A780-E22E07803207}" type="datetime1">
              <a:rPr lang="de-DE"/>
              <a:pPr>
                <a:defRPr/>
              </a:pPr>
              <a:t>30.11.20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DB7EF-C572-914C-8046-D43054FADFB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74799-5228-964A-81D1-3B06B0B66D48}" type="datetime1">
              <a:rPr lang="de-DE"/>
              <a:pPr>
                <a:defRPr/>
              </a:pPr>
              <a:t>30.11.20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3FBD3-5AE3-ED43-871A-721C7397A39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622A6-4E38-3145-84EA-2108C936CCF9}" type="datetime1">
              <a:rPr lang="de-DE"/>
              <a:pPr>
                <a:defRPr/>
              </a:pPr>
              <a:t>30.11.20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9CE58-EFFE-E94A-85CE-DB0C3D087AF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B837A-D24A-1C4B-9D92-4FB188A91A70}" type="datetime1">
              <a:rPr lang="de-DE"/>
              <a:pPr>
                <a:defRPr/>
              </a:pPr>
              <a:t>30.11.20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F6CAC-D1EC-6643-BF43-C3C552E7688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80E25-F9A9-8247-8958-F5C23C1A357E}" type="datetime1">
              <a:rPr lang="de-DE"/>
              <a:pPr>
                <a:defRPr/>
              </a:pPr>
              <a:t>30.11.20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6863A-F2B3-2C46-BDED-88242E404B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C24622D-4E2C-9B4E-B4CE-BF3C7A072323}" type="datetime1">
              <a:rPr lang="de-DE"/>
              <a:pPr>
                <a:defRPr/>
              </a:pPr>
              <a:t>30.11.20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15EC59F-3C93-5F48-ACE6-207D59397A1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8" name="Textfeld 7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>
                <a:ea typeface="+mj-ea"/>
                <a:cs typeface="+mj-cs"/>
              </a:rPr>
              <a:t>PHP und MySQL </a:t>
            </a:r>
            <a:r>
              <a:rPr lang="de-DE" sz="3100" dirty="0">
                <a:ea typeface="+mj-ea"/>
                <a:cs typeface="+mj-cs"/>
              </a:rPr>
              <a:t>(oder </a:t>
            </a:r>
            <a:r>
              <a:rPr lang="de-DE" sz="3100" dirty="0" err="1">
                <a:ea typeface="+mj-ea"/>
                <a:cs typeface="+mj-cs"/>
              </a:rPr>
              <a:t>MariaDB</a:t>
            </a:r>
            <a:r>
              <a:rPr lang="de-DE" sz="3100" dirty="0">
                <a:ea typeface="+mj-ea"/>
                <a:cs typeface="+mj-cs"/>
              </a:rPr>
              <a:t>)</a:t>
            </a:r>
            <a:br>
              <a:rPr lang="de-DE" sz="3100" dirty="0">
                <a:ea typeface="+mj-ea"/>
                <a:cs typeface="+mj-cs"/>
              </a:rPr>
            </a:br>
            <a:r>
              <a:rPr lang="de-DE" sz="3556" dirty="0">
                <a:ea typeface="+mj-ea"/>
                <a:cs typeface="+mj-cs"/>
              </a:rPr>
              <a:t>Verbindung zur Datenbank herstellen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Vorgehen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/>
              <a:buAutoNum type="arabicPeriod"/>
              <a:defRPr/>
            </a:pPr>
            <a:r>
              <a:rPr lang="de-DE" dirty="0">
                <a:ea typeface="+mn-ea"/>
                <a:cs typeface="+mn-cs"/>
              </a:rPr>
              <a:t>Zugangsdaten definieren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AutoNum type="arabicPeriod"/>
              <a:defRPr/>
            </a:pPr>
            <a:r>
              <a:rPr lang="de-DE" dirty="0">
                <a:ea typeface="+mn-ea"/>
                <a:cs typeface="+mn-cs"/>
              </a:rPr>
              <a:t>Verbindung herstellen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AutoNum type="arabicPeriod"/>
              <a:defRPr/>
            </a:pPr>
            <a:r>
              <a:rPr lang="de-DE" dirty="0">
                <a:ea typeface="+mn-ea"/>
                <a:cs typeface="+mn-cs"/>
              </a:rPr>
              <a:t>Mögliche Fehler abfangen</a:t>
            </a:r>
          </a:p>
        </p:txBody>
      </p:sp>
    </p:spTree>
    <p:extLst>
      <p:ext uri="{BB962C8B-B14F-4D97-AF65-F5344CB8AC3E}">
        <p14:creationId xmlns:p14="http://schemas.microsoft.com/office/powerpoint/2010/main" val="3418113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Vorbemerkung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37890"/>
            <a:ext cx="8229600" cy="1073989"/>
          </a:xfrm>
        </p:spPr>
        <p:txBody>
          <a:bodyPr rtlCol="0">
            <a:normAutofit fontScale="925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de-DE" dirty="0">
                <a:ea typeface="+mn-ea"/>
                <a:cs typeface="+mn-cs"/>
              </a:rPr>
              <a:t>Den PHP-Code schreiben wir erst mal in die Seite, auf der das Formular eingebunden ist, z.B.:</a:t>
            </a:r>
          </a:p>
        </p:txBody>
      </p:sp>
      <p:sp>
        <p:nvSpPr>
          <p:cNvPr id="2" name="Rechteck 1"/>
          <p:cNvSpPr/>
          <p:nvPr/>
        </p:nvSpPr>
        <p:spPr>
          <a:xfrm>
            <a:off x="353683" y="2330932"/>
            <a:ext cx="833311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&lt;!DOCTYPE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html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html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lang="de"&gt;</a:t>
            </a:r>
          </a:p>
          <a:p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  <a:p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body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	&lt;h1&gt;Schülerwettbüro&lt;/h1&gt;</a:t>
            </a:r>
          </a:p>
          <a:p>
            <a:r>
              <a:rPr lang="de-DE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&lt;?</a:t>
            </a:r>
            <a:r>
              <a:rPr lang="de-DE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php</a:t>
            </a:r>
            <a:endParaRPr lang="de-DE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$</a:t>
            </a:r>
            <a:r>
              <a:rPr lang="de-DE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username</a:t>
            </a:r>
            <a:r>
              <a:rPr lang="de-DE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'</a:t>
            </a:r>
            <a:r>
              <a:rPr lang="de-DE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root</a:t>
            </a:r>
            <a:r>
              <a:rPr lang="de-DE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';</a:t>
            </a:r>
          </a:p>
          <a:p>
            <a:r>
              <a:rPr lang="de-DE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…</a:t>
            </a:r>
          </a:p>
          <a:p>
            <a:r>
              <a:rPr lang="de-DE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?&gt;</a:t>
            </a:r>
          </a:p>
          <a:p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	&lt;form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action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index.php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method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post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		…</a:t>
            </a:r>
          </a:p>
          <a:p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		…</a:t>
            </a:r>
          </a:p>
          <a:p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body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html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endParaRPr lang="de-D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965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 eaLnBrk="1" hangingPunct="1"/>
            <a:r>
              <a:rPr lang="de-DE" sz="3200" dirty="0">
                <a:ea typeface="ＭＳ Ｐゴシック" pitchFamily="-1" charset="-128"/>
                <a:cs typeface="ＭＳ Ｐゴシック" pitchFamily="-1" charset="-128"/>
              </a:rPr>
              <a:t>Schritt 1:</a:t>
            </a:r>
            <a:br>
              <a:rPr lang="de-DE" sz="3200" dirty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 dirty="0">
                <a:ea typeface="ＭＳ Ｐゴシック" pitchFamily="-1" charset="-128"/>
                <a:cs typeface="ＭＳ Ｐゴシック" pitchFamily="-1" charset="-128"/>
              </a:rPr>
              <a:t>Zugangsdaten definieren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946" i="1" dirty="0">
                <a:ea typeface="+mn-ea"/>
                <a:cs typeface="+mn-cs"/>
              </a:rPr>
              <a:t>benötigt: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946" i="1" dirty="0">
                <a:ea typeface="+mn-ea"/>
                <a:cs typeface="+mn-cs"/>
              </a:rPr>
              <a:t>	Hostname  (Servername)	(meistens: </a:t>
            </a:r>
            <a:r>
              <a:rPr lang="de-DE" sz="1946" i="1" dirty="0" err="1">
                <a:ea typeface="+mn-ea"/>
                <a:cs typeface="+mn-cs"/>
              </a:rPr>
              <a:t>localhost</a:t>
            </a:r>
            <a:r>
              <a:rPr lang="de-DE" sz="1946" i="1" dirty="0">
                <a:ea typeface="+mn-ea"/>
                <a:cs typeface="+mn-cs"/>
              </a:rPr>
              <a:t>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946" i="1" dirty="0">
                <a:ea typeface="+mn-ea"/>
                <a:cs typeface="+mn-cs"/>
              </a:rPr>
              <a:t>	Datenbankname			(Beispiel: </a:t>
            </a:r>
            <a:r>
              <a:rPr lang="de-DE" sz="1946" i="1" dirty="0" err="1">
                <a:ea typeface="+mn-ea"/>
                <a:cs typeface="+mn-cs"/>
              </a:rPr>
              <a:t>freiburgerVerkehrsDB</a:t>
            </a:r>
            <a:r>
              <a:rPr lang="de-DE" sz="1946" i="1" dirty="0">
                <a:ea typeface="+mn-ea"/>
                <a:cs typeface="+mn-cs"/>
              </a:rPr>
              <a:t>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946" i="1" dirty="0">
                <a:ea typeface="+mn-ea"/>
                <a:cs typeface="+mn-cs"/>
              </a:rPr>
              <a:t>	Benutzername			(Beispiel: </a:t>
            </a:r>
            <a:r>
              <a:rPr lang="de-DE" sz="1946" i="1" dirty="0" err="1">
                <a:ea typeface="+mn-ea"/>
                <a:cs typeface="+mn-cs"/>
              </a:rPr>
              <a:t>root</a:t>
            </a:r>
            <a:r>
              <a:rPr lang="de-DE" sz="1946" i="1" dirty="0">
                <a:ea typeface="+mn-ea"/>
                <a:cs typeface="+mn-cs"/>
              </a:rPr>
              <a:t>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946" i="1" dirty="0">
                <a:ea typeface="+mn-ea"/>
                <a:cs typeface="+mn-cs"/>
              </a:rPr>
              <a:t>	Passwort				(Beispiel: </a:t>
            </a:r>
            <a:r>
              <a:rPr lang="de-DE" sz="1946" i="1" dirty="0" err="1">
                <a:ea typeface="+mn-ea"/>
                <a:cs typeface="+mn-cs"/>
              </a:rPr>
              <a:t>root</a:t>
            </a:r>
            <a:r>
              <a:rPr lang="de-DE" sz="1946" i="1" dirty="0">
                <a:ea typeface="+mn-ea"/>
                <a:cs typeface="+mn-cs"/>
              </a:rPr>
              <a:t>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1946" i="1" dirty="0">
              <a:solidFill>
                <a:schemeClr val="bg1">
                  <a:lumMod val="65000"/>
                </a:schemeClr>
              </a:solidFill>
              <a:ea typeface="+mn-ea"/>
              <a:cs typeface="+mn-cs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946" b="1" i="1" dirty="0">
                <a:solidFill>
                  <a:srgbClr val="FF0000"/>
                </a:solidFill>
                <a:ea typeface="+mn-ea"/>
                <a:cs typeface="+mn-cs"/>
              </a:rPr>
              <a:t>Am einfachsten speichern wir alle Zugangsdaten in Variablen; dann haben wir das an einer Stelle und können es bequem ändern/kontrollieren.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 b="1" dirty="0">
              <a:solidFill>
                <a:srgbClr val="FF0000"/>
              </a:solidFill>
              <a:latin typeface="Courier"/>
              <a:ea typeface="+mn-ea"/>
              <a:cs typeface="Courier"/>
            </a:endParaRPr>
          </a:p>
          <a:p>
            <a:pPr marL="514350" indent="-514350" eaLnBrk="1" fontAlgn="auto" hangingPunct="1">
              <a:spcAft>
                <a:spcPts val="0"/>
              </a:spcAft>
              <a:buNone/>
              <a:defRPr/>
            </a:pPr>
            <a:r>
              <a:rPr lang="de-DE" sz="2000" b="1" dirty="0">
                <a:latin typeface="Courier"/>
                <a:cs typeface="Courier"/>
              </a:rPr>
              <a:t>$</a:t>
            </a:r>
            <a:r>
              <a:rPr lang="de-DE" sz="2000" b="1" dirty="0" err="1">
                <a:latin typeface="Courier"/>
                <a:cs typeface="Courier"/>
              </a:rPr>
              <a:t>servername</a:t>
            </a:r>
            <a:r>
              <a:rPr lang="de-DE" sz="2000" b="1" dirty="0">
                <a:latin typeface="Courier"/>
                <a:cs typeface="Courier"/>
              </a:rPr>
              <a:t> = '</a:t>
            </a:r>
            <a:r>
              <a:rPr lang="de-DE" sz="2000" b="1" dirty="0" err="1">
                <a:latin typeface="Courier"/>
                <a:cs typeface="Courier"/>
              </a:rPr>
              <a:t>localhost</a:t>
            </a:r>
            <a:r>
              <a:rPr lang="de-DE" sz="2000" b="1" dirty="0">
                <a:latin typeface="Courier"/>
                <a:cs typeface="Courier"/>
              </a:rPr>
              <a:t>';</a:t>
            </a:r>
          </a:p>
          <a:p>
            <a:pPr marL="514350" indent="-514350" eaLnBrk="1" fontAlgn="auto" hangingPunct="1">
              <a:spcAft>
                <a:spcPts val="0"/>
              </a:spcAft>
              <a:buNone/>
              <a:defRPr/>
            </a:pPr>
            <a:r>
              <a:rPr lang="de-DE" sz="2000" b="1" dirty="0">
                <a:latin typeface="Courier"/>
                <a:cs typeface="Courier"/>
              </a:rPr>
              <a:t>$</a:t>
            </a:r>
            <a:r>
              <a:rPr lang="de-DE" sz="2000" b="1" dirty="0" err="1">
                <a:latin typeface="Courier"/>
                <a:cs typeface="Courier"/>
              </a:rPr>
              <a:t>dbname</a:t>
            </a:r>
            <a:r>
              <a:rPr lang="de-DE" sz="2000" b="1" dirty="0">
                <a:latin typeface="Courier"/>
                <a:cs typeface="Courier"/>
              </a:rPr>
              <a:t>		= '</a:t>
            </a:r>
            <a:r>
              <a:rPr lang="de-DE" sz="2000" b="1" dirty="0" err="1">
                <a:latin typeface="Courier"/>
                <a:cs typeface="Courier"/>
              </a:rPr>
              <a:t>meineDatenbank</a:t>
            </a:r>
            <a:r>
              <a:rPr lang="de-DE" sz="2000" b="1" dirty="0">
                <a:latin typeface="Courier"/>
                <a:cs typeface="Courier"/>
              </a:rPr>
              <a:t>';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ea typeface="+mn-ea"/>
                <a:cs typeface="Courier"/>
              </a:rPr>
              <a:t>$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username</a:t>
            </a:r>
            <a:r>
              <a:rPr lang="de-DE" sz="2000" b="1" dirty="0">
                <a:latin typeface="Courier"/>
                <a:ea typeface="+mn-ea"/>
                <a:cs typeface="Courier"/>
              </a:rPr>
              <a:t>	= '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root</a:t>
            </a:r>
            <a:r>
              <a:rPr lang="de-DE" sz="2000" b="1" dirty="0">
                <a:latin typeface="Courier"/>
                <a:ea typeface="+mn-ea"/>
                <a:cs typeface="Courier"/>
              </a:rPr>
              <a:t>';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ea typeface="+mn-ea"/>
                <a:cs typeface="Courier"/>
              </a:rPr>
              <a:t>$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passwort</a:t>
            </a:r>
            <a:r>
              <a:rPr lang="de-DE" sz="2000" b="1" dirty="0">
                <a:latin typeface="Courier"/>
                <a:ea typeface="+mn-ea"/>
                <a:cs typeface="Courier"/>
              </a:rPr>
              <a:t>	= ''; 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ea typeface="+mn-ea"/>
                <a:cs typeface="Courier"/>
              </a:rPr>
              <a:t>// bei WAMP/</a:t>
            </a:r>
            <a:r>
              <a:rPr lang="de-DE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ea typeface="+mn-ea"/>
                <a:cs typeface="Courier"/>
              </a:rPr>
              <a:t>xampp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ea typeface="+mn-ea"/>
                <a:cs typeface="Courier"/>
              </a:rPr>
              <a:t> leer, bei MAMP (</a:t>
            </a:r>
            <a:r>
              <a:rPr lang="de-DE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ea typeface="+mn-ea"/>
                <a:cs typeface="Courier"/>
              </a:rPr>
              <a:t>macOS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ea typeface="+mn-ea"/>
                <a:cs typeface="Courier"/>
              </a:rPr>
              <a:t>) 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'</a:t>
            </a:r>
            <a:r>
              <a:rPr lang="de-DE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root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'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1600" b="1" dirty="0">
              <a:solidFill>
                <a:schemeClr val="tx1">
                  <a:lumMod val="50000"/>
                  <a:lumOff val="50000"/>
                </a:schemeClr>
              </a:solidFill>
              <a:latin typeface="Courier"/>
              <a:ea typeface="+mn-ea"/>
              <a:cs typeface="Courie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 eaLnBrk="1" hangingPunct="1"/>
            <a:r>
              <a:rPr lang="de-DE" sz="3200" dirty="0">
                <a:ea typeface="ＭＳ Ｐゴシック" pitchFamily="-1" charset="-128"/>
                <a:cs typeface="ＭＳ Ｐゴシック" pitchFamily="-1" charset="-128"/>
              </a:rPr>
              <a:t>Schritt 2:</a:t>
            </a:r>
            <a:br>
              <a:rPr lang="de-DE" sz="3200" dirty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 dirty="0">
                <a:ea typeface="ＭＳ Ｐゴシック" pitchFamily="-1" charset="-128"/>
                <a:cs typeface="ＭＳ Ｐゴシック" pitchFamily="-1" charset="-128"/>
              </a:rPr>
              <a:t>Verbindung zum Server herstellen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63901" y="1600200"/>
            <a:ext cx="8747185" cy="4525963"/>
          </a:xfrm>
        </p:spPr>
        <p:txBody>
          <a:bodyPr rtlCol="0">
            <a:normAutofit fontScale="92500" lnSpcReduction="200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946" i="1" dirty="0">
                <a:ea typeface="+mn-ea"/>
                <a:cs typeface="+mn-cs"/>
              </a:rPr>
              <a:t>Erst mal fassen wir die bekannten Serverdaten zusammen. Wir wissen: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AutoNum type="arabicPeriod"/>
              <a:defRPr/>
            </a:pPr>
            <a:r>
              <a:rPr lang="de-DE" sz="1946" i="1" dirty="0">
                <a:ea typeface="+mn-ea"/>
                <a:cs typeface="+mn-cs"/>
              </a:rPr>
              <a:t>Es ist eine MySQL-Datenbank.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AutoNum type="arabicPeriod"/>
              <a:defRPr/>
            </a:pPr>
            <a:r>
              <a:rPr lang="de-DE" sz="1946" i="1" dirty="0">
                <a:ea typeface="+mn-ea"/>
                <a:cs typeface="+mn-cs"/>
              </a:rPr>
              <a:t>Wir kennen den </a:t>
            </a:r>
            <a:r>
              <a:rPr lang="de-DE" sz="1946" i="1" dirty="0">
                <a:solidFill>
                  <a:srgbClr val="00B050"/>
                </a:solidFill>
                <a:ea typeface="+mn-ea"/>
                <a:cs typeface="+mn-cs"/>
              </a:rPr>
              <a:t>Servernamen</a:t>
            </a:r>
            <a:r>
              <a:rPr lang="de-DE" sz="1946" i="1" dirty="0">
                <a:ea typeface="+mn-ea"/>
                <a:cs typeface="+mn-cs"/>
              </a:rPr>
              <a:t>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AutoNum type="arabicPeriod"/>
              <a:defRPr/>
            </a:pPr>
            <a:r>
              <a:rPr lang="de-DE" sz="1946" i="1" dirty="0">
                <a:ea typeface="+mn-ea"/>
                <a:cs typeface="+mn-cs"/>
              </a:rPr>
              <a:t>Wir kennen den </a:t>
            </a:r>
            <a:r>
              <a:rPr lang="de-DE" sz="1946" i="1" dirty="0">
                <a:solidFill>
                  <a:schemeClr val="accent6">
                    <a:lumMod val="75000"/>
                  </a:schemeClr>
                </a:solidFill>
                <a:ea typeface="+mn-ea"/>
                <a:cs typeface="+mn-cs"/>
              </a:rPr>
              <a:t>Namen der Datenbank</a:t>
            </a:r>
            <a:r>
              <a:rPr lang="de-DE" sz="1946" i="1" dirty="0">
                <a:ea typeface="+mn-ea"/>
                <a:cs typeface="+mn-cs"/>
              </a:rPr>
              <a:t>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AutoNum type="arabicPeriod"/>
              <a:defRPr/>
            </a:pPr>
            <a:endParaRPr lang="de-DE" sz="1946" i="1" dirty="0">
              <a:ea typeface="+mn-ea"/>
              <a:cs typeface="+mn-cs"/>
            </a:endParaRPr>
          </a:p>
          <a:p>
            <a:pPr marL="514350" indent="-514350" eaLnBrk="1" fontAlgn="auto" hangingPunct="1">
              <a:spcAft>
                <a:spcPts val="0"/>
              </a:spcAft>
              <a:buNone/>
              <a:defRPr/>
            </a:pPr>
            <a:r>
              <a:rPr lang="de-DE" sz="1800" b="1" dirty="0">
                <a:solidFill>
                  <a:srgbClr val="00B050"/>
                </a:solidFill>
                <a:latin typeface="Courier"/>
                <a:cs typeface="Courier"/>
              </a:rPr>
              <a:t>$</a:t>
            </a:r>
            <a:r>
              <a:rPr lang="de-DE" sz="1800" b="1" dirty="0" err="1">
                <a:solidFill>
                  <a:srgbClr val="00B050"/>
                </a:solidFill>
                <a:latin typeface="Courier"/>
                <a:cs typeface="Courier"/>
              </a:rPr>
              <a:t>servername</a:t>
            </a:r>
            <a:r>
              <a:rPr lang="de-DE" sz="1800" b="1" dirty="0">
                <a:solidFill>
                  <a:srgbClr val="00B050"/>
                </a:solidFill>
                <a:latin typeface="Courier"/>
                <a:cs typeface="Courier"/>
              </a:rPr>
              <a:t>	</a:t>
            </a:r>
            <a:r>
              <a:rPr lang="de-DE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= '</a:t>
            </a:r>
            <a:r>
              <a:rPr lang="de-DE" sz="18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localhost</a:t>
            </a:r>
            <a:r>
              <a:rPr lang="de-DE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';</a:t>
            </a:r>
          </a:p>
          <a:p>
            <a:pPr marL="514350" indent="-514350" eaLnBrk="1" fontAlgn="auto" hangingPunct="1">
              <a:spcAft>
                <a:spcPts val="0"/>
              </a:spcAft>
              <a:buNone/>
              <a:defRPr/>
            </a:pPr>
            <a:r>
              <a:rPr lang="de-DE" sz="1800" b="1" dirty="0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$</a:t>
            </a:r>
            <a:r>
              <a:rPr lang="de-DE" sz="1800" b="1" dirty="0" err="1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dbname</a:t>
            </a:r>
            <a:r>
              <a:rPr lang="de-DE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			= '</a:t>
            </a:r>
            <a:r>
              <a:rPr lang="de-DE" sz="18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meineDatenbank</a:t>
            </a:r>
            <a:r>
              <a:rPr lang="de-DE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';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$</a:t>
            </a:r>
            <a:r>
              <a:rPr lang="de-DE" sz="18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username</a:t>
            </a:r>
            <a:r>
              <a:rPr lang="de-DE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		= '</a:t>
            </a:r>
            <a:r>
              <a:rPr lang="de-DE" sz="18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root</a:t>
            </a:r>
            <a:r>
              <a:rPr lang="de-DE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';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$</a:t>
            </a:r>
            <a:r>
              <a:rPr lang="de-DE" sz="18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passwort</a:t>
            </a:r>
            <a:r>
              <a:rPr lang="de-DE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		= '';</a:t>
            </a:r>
            <a:endParaRPr lang="de-DE" sz="1946" i="1" dirty="0">
              <a:solidFill>
                <a:schemeClr val="tx1">
                  <a:lumMod val="50000"/>
                  <a:lumOff val="50000"/>
                </a:schemeClr>
              </a:solidFill>
              <a:ea typeface="+mn-ea"/>
              <a:cs typeface="+mn-cs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1946" i="1" dirty="0">
              <a:ea typeface="+mn-ea"/>
              <a:cs typeface="+mn-cs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200" b="1" dirty="0">
                <a:latin typeface="Courier"/>
                <a:cs typeface="Courier"/>
              </a:rPr>
              <a:t>$</a:t>
            </a:r>
            <a:r>
              <a:rPr lang="de-DE" sz="2200" b="1" dirty="0" err="1">
                <a:latin typeface="Courier"/>
                <a:cs typeface="Courier"/>
              </a:rPr>
              <a:t>serverdaten</a:t>
            </a:r>
            <a:r>
              <a:rPr lang="de-DE" sz="2200" b="1" dirty="0">
                <a:latin typeface="Courier"/>
                <a:cs typeface="Courier"/>
              </a:rPr>
              <a:t> = "</a:t>
            </a:r>
            <a:r>
              <a:rPr lang="de-DE" sz="2200" b="1" dirty="0" err="1">
                <a:latin typeface="Courier"/>
                <a:cs typeface="Courier"/>
              </a:rPr>
              <a:t>mysql:host</a:t>
            </a:r>
            <a:r>
              <a:rPr lang="de-DE" sz="2200" b="1" dirty="0">
                <a:latin typeface="Courier"/>
                <a:cs typeface="Courier"/>
              </a:rPr>
              <a:t>=</a:t>
            </a:r>
            <a:r>
              <a:rPr lang="de-DE" sz="2200" b="1" dirty="0">
                <a:solidFill>
                  <a:srgbClr val="00B050"/>
                </a:solidFill>
                <a:latin typeface="Courier"/>
                <a:cs typeface="Courier"/>
              </a:rPr>
              <a:t>$</a:t>
            </a:r>
            <a:r>
              <a:rPr lang="de-DE" sz="2200" b="1" dirty="0" err="1">
                <a:solidFill>
                  <a:srgbClr val="00B050"/>
                </a:solidFill>
                <a:latin typeface="Courier"/>
                <a:cs typeface="Courier"/>
              </a:rPr>
              <a:t>servername</a:t>
            </a:r>
            <a:r>
              <a:rPr lang="de-DE" sz="2200" b="1" dirty="0" err="1">
                <a:latin typeface="Courier"/>
                <a:cs typeface="Courier"/>
              </a:rPr>
              <a:t>;dbname</a:t>
            </a:r>
            <a:r>
              <a:rPr lang="de-DE" sz="2200" b="1" dirty="0">
                <a:latin typeface="Courier"/>
                <a:cs typeface="Courier"/>
              </a:rPr>
              <a:t>=</a:t>
            </a:r>
            <a:r>
              <a:rPr lang="de-DE" sz="2200" b="1" dirty="0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$</a:t>
            </a:r>
            <a:r>
              <a:rPr lang="de-DE" sz="2200" b="1" dirty="0" err="1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dbname</a:t>
            </a:r>
            <a:r>
              <a:rPr lang="de-DE" sz="2200" b="1" dirty="0">
                <a:latin typeface="Courier"/>
                <a:cs typeface="Courier"/>
              </a:rPr>
              <a:t>";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1946" i="1" dirty="0">
              <a:ea typeface="+mn-ea"/>
              <a:cs typeface="+mn-cs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946" i="1" dirty="0">
                <a:ea typeface="+mn-ea"/>
                <a:cs typeface="+mn-cs"/>
              </a:rPr>
              <a:t>Weitere Parameter sind möglich, bspw.</a:t>
            </a:r>
          </a:p>
          <a:p>
            <a:pPr marL="514350" indent="-514350" eaLnBrk="1" fontAlgn="auto" hangingPunct="1">
              <a:spcAft>
                <a:spcPts val="0"/>
              </a:spcAft>
              <a:buNone/>
              <a:defRPr/>
            </a:pPr>
            <a:r>
              <a:rPr lang="de-DE" sz="2000" dirty="0">
                <a:latin typeface="Courier"/>
                <a:cs typeface="Courier"/>
              </a:rPr>
              <a:t>$</a:t>
            </a:r>
            <a:r>
              <a:rPr lang="de-DE" sz="2000" dirty="0" err="1">
                <a:latin typeface="Courier"/>
                <a:cs typeface="Courier"/>
              </a:rPr>
              <a:t>serverdaten</a:t>
            </a:r>
            <a:r>
              <a:rPr lang="de-DE" sz="2000" dirty="0">
                <a:latin typeface="Courier"/>
                <a:cs typeface="Courier"/>
              </a:rPr>
              <a:t> = "</a:t>
            </a:r>
            <a:r>
              <a:rPr lang="de-DE" sz="2000" dirty="0" err="1">
                <a:latin typeface="Courier"/>
                <a:cs typeface="Courier"/>
              </a:rPr>
              <a:t>mysql:host</a:t>
            </a:r>
            <a:r>
              <a:rPr lang="de-DE" sz="2000" dirty="0">
                <a:latin typeface="Courier"/>
                <a:cs typeface="Courier"/>
              </a:rPr>
              <a:t>=$</a:t>
            </a:r>
            <a:r>
              <a:rPr lang="de-DE" sz="2000" dirty="0" err="1">
                <a:latin typeface="Courier"/>
                <a:cs typeface="Courier"/>
              </a:rPr>
              <a:t>servername;dbname</a:t>
            </a:r>
            <a:r>
              <a:rPr lang="de-DE" sz="2000" dirty="0">
                <a:latin typeface="Courier"/>
                <a:cs typeface="Courier"/>
              </a:rPr>
              <a:t>=$</a:t>
            </a:r>
            <a:r>
              <a:rPr lang="de-DE" sz="2000" dirty="0" err="1">
                <a:latin typeface="Courier"/>
                <a:cs typeface="Courier"/>
              </a:rPr>
              <a:t>dbname;charset</a:t>
            </a:r>
            <a:r>
              <a:rPr lang="de-DE" sz="2000" dirty="0">
                <a:latin typeface="Courier"/>
                <a:cs typeface="Courier"/>
              </a:rPr>
              <a:t>=utf8";</a:t>
            </a:r>
          </a:p>
          <a:p>
            <a:pPr marL="514350" indent="-514350" eaLnBrk="1" fontAlgn="auto" hangingPunct="1">
              <a:spcAft>
                <a:spcPts val="0"/>
              </a:spcAft>
              <a:buNone/>
              <a:defRPr/>
            </a:pPr>
            <a:r>
              <a:rPr lang="de-DE" sz="2000" i="1" dirty="0">
                <a:ea typeface="+mn-ea"/>
                <a:cs typeface="+mn-cs"/>
              </a:rPr>
              <a:t>(um die Zeichenkodierung festzulegen, wenn es bspw. Probleme mit Umlauten gibt)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1946" i="1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9596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 eaLnBrk="1" hangingPunct="1"/>
            <a:r>
              <a:rPr lang="de-DE" sz="3200" dirty="0">
                <a:ea typeface="ＭＳ Ｐゴシック" pitchFamily="-1" charset="-128"/>
                <a:cs typeface="ＭＳ Ｐゴシック" pitchFamily="-1" charset="-128"/>
              </a:rPr>
              <a:t>Schritt 2:</a:t>
            </a:r>
            <a:br>
              <a:rPr lang="de-DE" sz="3200" dirty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 dirty="0">
                <a:ea typeface="ＭＳ Ｐゴシック" pitchFamily="-1" charset="-128"/>
                <a:cs typeface="ＭＳ Ｐゴシック" pitchFamily="-1" charset="-128"/>
              </a:rPr>
              <a:t>Verbindung zum Server herstellen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946" i="1" dirty="0">
                <a:ea typeface="+mn-ea"/>
                <a:cs typeface="+mn-cs"/>
              </a:rPr>
              <a:t>Um die Verbindung zum Server zu öffnen, legen wir einfach ein neues Objekt der Klasse PDO ("PHP Data Objects") an, das (in unserem Fall) drei Parameter bekommt: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946" i="1" dirty="0">
                <a:ea typeface="+mn-ea"/>
                <a:cs typeface="+mn-cs"/>
              </a:rPr>
              <a:t>	- Server- und DB-Daten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946" i="1" dirty="0">
                <a:ea typeface="+mn-ea"/>
                <a:cs typeface="+mn-cs"/>
              </a:rPr>
              <a:t>	- Username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946" i="1" dirty="0">
                <a:ea typeface="+mn-ea"/>
                <a:cs typeface="+mn-cs"/>
              </a:rPr>
              <a:t>	- Passwort 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946" i="1" dirty="0">
                <a:ea typeface="+mn-ea"/>
                <a:cs typeface="+mn-cs"/>
              </a:rPr>
              <a:t>Das Objekt bezeichnen wir bspw. als $</a:t>
            </a:r>
            <a:r>
              <a:rPr lang="de-DE" sz="1946" i="1" dirty="0" err="1">
                <a:ea typeface="+mn-ea"/>
                <a:cs typeface="+mn-cs"/>
              </a:rPr>
              <a:t>verbindung</a:t>
            </a:r>
            <a:r>
              <a:rPr lang="de-DE" sz="1946" i="1" dirty="0">
                <a:ea typeface="+mn-ea"/>
                <a:cs typeface="+mn-cs"/>
              </a:rPr>
              <a:t>; oft wird auch $</a:t>
            </a:r>
            <a:r>
              <a:rPr lang="de-DE" sz="1946" i="1" dirty="0" err="1">
                <a:ea typeface="+mn-ea"/>
                <a:cs typeface="+mn-cs"/>
              </a:rPr>
              <a:t>pdo</a:t>
            </a:r>
            <a:r>
              <a:rPr lang="de-DE" sz="1946" i="1" dirty="0">
                <a:ea typeface="+mn-ea"/>
                <a:cs typeface="+mn-cs"/>
              </a:rPr>
              <a:t> benutzt.</a:t>
            </a:r>
          </a:p>
          <a:p>
            <a:pPr marL="514350" indent="-514350" eaLnBrk="1" fontAlgn="auto" hangingPunct="1">
              <a:spcAft>
                <a:spcPts val="0"/>
              </a:spcAft>
              <a:buNone/>
              <a:defRPr/>
            </a:pPr>
            <a:r>
              <a:rPr lang="de-DE" sz="1600" dirty="0">
                <a:solidFill>
                  <a:srgbClr val="00B050"/>
                </a:solidFill>
                <a:latin typeface="Courier"/>
                <a:cs typeface="Courier"/>
              </a:rPr>
              <a:t>$</a:t>
            </a:r>
            <a:r>
              <a:rPr lang="de-DE" sz="1600" dirty="0" err="1">
                <a:solidFill>
                  <a:srgbClr val="00B050"/>
                </a:solidFill>
                <a:latin typeface="Courier"/>
                <a:cs typeface="Courier"/>
              </a:rPr>
              <a:t>servername</a:t>
            </a:r>
            <a:r>
              <a:rPr lang="de-DE" sz="1600" dirty="0">
                <a:solidFill>
                  <a:srgbClr val="00B050"/>
                </a:solidFill>
                <a:latin typeface="Courier"/>
                <a:cs typeface="Courier"/>
              </a:rPr>
              <a:t>		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= '</a:t>
            </a:r>
            <a:r>
              <a:rPr 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localhost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';</a:t>
            </a:r>
          </a:p>
          <a:p>
            <a:pPr marL="514350" indent="-514350" eaLnBrk="1" fontAlgn="auto" hangingPunct="1">
              <a:spcAft>
                <a:spcPts val="0"/>
              </a:spcAft>
              <a:buNone/>
              <a:defRPr/>
            </a:pPr>
            <a:r>
              <a:rPr lang="de-DE" sz="1600" dirty="0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$</a:t>
            </a:r>
            <a:r>
              <a:rPr lang="de-DE" sz="1600" dirty="0" err="1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dbname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			= '</a:t>
            </a:r>
            <a:r>
              <a:rPr 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meineDatenbank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';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$</a:t>
            </a:r>
            <a:r>
              <a:rPr 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username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		= '</a:t>
            </a:r>
            <a:r>
              <a:rPr 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root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';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$</a:t>
            </a:r>
            <a:r>
              <a:rPr 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passwort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		= '';</a:t>
            </a:r>
            <a:endParaRPr lang="de-DE" sz="16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$</a:t>
            </a:r>
            <a:r>
              <a:rPr 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serverdaten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 	= "</a:t>
            </a:r>
            <a:r>
              <a:rPr 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mysql:host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=</a:t>
            </a:r>
            <a:r>
              <a:rPr lang="de-DE" sz="1600" dirty="0">
                <a:solidFill>
                  <a:srgbClr val="00B050"/>
                </a:solidFill>
                <a:latin typeface="Courier"/>
                <a:cs typeface="Courier"/>
              </a:rPr>
              <a:t>$</a:t>
            </a:r>
            <a:r>
              <a:rPr lang="de-DE" sz="1600" dirty="0" err="1">
                <a:solidFill>
                  <a:srgbClr val="00B050"/>
                </a:solidFill>
                <a:latin typeface="Courier"/>
                <a:cs typeface="Courier"/>
              </a:rPr>
              <a:t>servername</a:t>
            </a:r>
            <a:r>
              <a:rPr 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;dbname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=</a:t>
            </a:r>
            <a:r>
              <a:rPr lang="de-DE" sz="1600" dirty="0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$</a:t>
            </a:r>
            <a:r>
              <a:rPr lang="de-DE" sz="1600" dirty="0" err="1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dbname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ourier"/>
                <a:cs typeface="Courier"/>
              </a:rPr>
              <a:t>";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1946" i="1" dirty="0">
              <a:ea typeface="+mn-ea"/>
              <a:cs typeface="+mn-cs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ea typeface="+mn-ea"/>
                <a:cs typeface="Courier"/>
              </a:rPr>
              <a:t>$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verbindung</a:t>
            </a:r>
            <a:r>
              <a:rPr lang="de-DE" sz="2000" b="1" dirty="0">
                <a:latin typeface="Courier"/>
                <a:ea typeface="+mn-ea"/>
                <a:cs typeface="Courier"/>
              </a:rPr>
              <a:t> = 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ea typeface="+mn-ea"/>
                <a:cs typeface="Courier"/>
              </a:rPr>
              <a:t>	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new</a:t>
            </a:r>
            <a:r>
              <a:rPr lang="de-DE" sz="2000" b="1" dirty="0">
                <a:latin typeface="Courier"/>
                <a:ea typeface="+mn-ea"/>
                <a:cs typeface="Courier"/>
              </a:rPr>
              <a:t> PDO($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serverdaten</a:t>
            </a:r>
            <a:r>
              <a:rPr lang="de-DE" sz="2000" b="1" dirty="0">
                <a:latin typeface="Courier"/>
                <a:ea typeface="+mn-ea"/>
                <a:cs typeface="Courier"/>
              </a:rPr>
              <a:t>, $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username</a:t>
            </a:r>
            <a:r>
              <a:rPr lang="de-DE" sz="2000" b="1" dirty="0">
                <a:latin typeface="Courier"/>
                <a:ea typeface="+mn-ea"/>
                <a:cs typeface="Courier"/>
              </a:rPr>
              <a:t>, $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passwort</a:t>
            </a:r>
            <a:r>
              <a:rPr lang="de-DE" sz="2000" b="1" dirty="0">
                <a:latin typeface="Courier"/>
                <a:ea typeface="+mn-ea"/>
                <a:cs typeface="Courier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2569335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 eaLnBrk="1" hangingPunct="1"/>
            <a:r>
              <a:rPr lang="de-DE" sz="3200" dirty="0">
                <a:ea typeface="ＭＳ Ｐゴシック" pitchFamily="-1" charset="-128"/>
                <a:cs typeface="ＭＳ Ｐゴシック" pitchFamily="-1" charset="-128"/>
              </a:rPr>
              <a:t>Schritt 3:</a:t>
            </a:r>
            <a:br>
              <a:rPr lang="de-DE" sz="3200" dirty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 dirty="0">
                <a:ea typeface="ＭＳ Ｐゴシック" pitchFamily="-1" charset="-128"/>
                <a:cs typeface="ＭＳ Ｐゴシック" pitchFamily="-1" charset="-128"/>
              </a:rPr>
              <a:t>Mögliche Fehler abfangen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187" y="1417638"/>
            <a:ext cx="8488393" cy="5224702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ea typeface="+mn-ea"/>
                <a:cs typeface="Courier"/>
              </a:rPr>
              <a:t>Problem: Enthält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cs typeface="Courier"/>
              </a:rPr>
              <a:t>$</a:t>
            </a:r>
            <a:r>
              <a:rPr lang="de-DE" sz="2000" b="1" dirty="0" err="1">
                <a:latin typeface="Courier"/>
                <a:cs typeface="Courier"/>
              </a:rPr>
              <a:t>verbindung</a:t>
            </a:r>
            <a:r>
              <a:rPr lang="de-DE" sz="2000" b="1" dirty="0">
                <a:latin typeface="Courier"/>
                <a:cs typeface="Courier"/>
              </a:rPr>
              <a:t> = 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cs typeface="Courier"/>
              </a:rPr>
              <a:t>	</a:t>
            </a:r>
            <a:r>
              <a:rPr lang="de-DE" sz="2000" b="1" dirty="0" err="1">
                <a:latin typeface="Courier"/>
                <a:cs typeface="Courier"/>
              </a:rPr>
              <a:t>new</a:t>
            </a:r>
            <a:r>
              <a:rPr lang="de-DE" sz="2000" b="1" dirty="0">
                <a:latin typeface="Courier"/>
                <a:cs typeface="Courier"/>
              </a:rPr>
              <a:t> PDO($</a:t>
            </a:r>
            <a:r>
              <a:rPr lang="de-DE" sz="2000" b="1" dirty="0" err="1">
                <a:latin typeface="Courier"/>
                <a:cs typeface="Courier"/>
              </a:rPr>
              <a:t>serverdaten</a:t>
            </a:r>
            <a:r>
              <a:rPr lang="de-DE" sz="2000" b="1" dirty="0">
                <a:latin typeface="Courier"/>
                <a:cs typeface="Courier"/>
              </a:rPr>
              <a:t>, $</a:t>
            </a:r>
            <a:r>
              <a:rPr lang="de-DE" sz="2000" b="1" dirty="0" err="1">
                <a:latin typeface="Courier"/>
                <a:cs typeface="Courier"/>
              </a:rPr>
              <a:t>username</a:t>
            </a:r>
            <a:r>
              <a:rPr lang="de-DE" sz="2000" b="1" dirty="0">
                <a:latin typeface="Courier"/>
                <a:cs typeface="Courier"/>
              </a:rPr>
              <a:t>, $</a:t>
            </a:r>
            <a:r>
              <a:rPr lang="de-DE" sz="2000" b="1" dirty="0" err="1">
                <a:latin typeface="Courier"/>
                <a:cs typeface="Courier"/>
              </a:rPr>
              <a:t>passwort</a:t>
            </a:r>
            <a:r>
              <a:rPr lang="de-DE" sz="2000" b="1" dirty="0">
                <a:latin typeface="Courier"/>
                <a:cs typeface="Courier"/>
              </a:rPr>
              <a:t>);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 dirty="0">
              <a:ea typeface="+mn-ea"/>
              <a:cs typeface="Courier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ea typeface="+mn-ea"/>
                <a:cs typeface="Courier"/>
              </a:rPr>
              <a:t>einen Fehler (z.B. falsches Passwort), bricht das Skript ab und wir erfahren nicht, welcher Fehler es war (falsches Passwort? Falscher Benutzername? Keine Verbindung zur Datenbank? Etc.)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 dirty="0">
              <a:ea typeface="+mn-ea"/>
              <a:cs typeface="Courier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ea typeface="+mn-ea"/>
                <a:cs typeface="Courier"/>
              </a:rPr>
              <a:t>Deshalb müssen wir </a:t>
            </a:r>
            <a:r>
              <a:rPr lang="de-DE" sz="2000" dirty="0">
                <a:solidFill>
                  <a:srgbClr val="0070C0"/>
                </a:solidFill>
                <a:ea typeface="+mn-ea"/>
                <a:cs typeface="Courier"/>
              </a:rPr>
              <a:t>den Fehler </a:t>
            </a:r>
            <a:r>
              <a:rPr lang="de-DE" sz="2000" dirty="0" err="1">
                <a:solidFill>
                  <a:srgbClr val="0070C0"/>
                </a:solidFill>
                <a:ea typeface="+mn-ea"/>
                <a:cs typeface="Courier"/>
              </a:rPr>
              <a:t>ab"fangen</a:t>
            </a:r>
            <a:r>
              <a:rPr lang="de-DE" sz="2000" dirty="0">
                <a:solidFill>
                  <a:srgbClr val="0070C0"/>
                </a:solidFill>
                <a:ea typeface="+mn-ea"/>
                <a:cs typeface="Courier"/>
              </a:rPr>
              <a:t>"</a:t>
            </a:r>
            <a:r>
              <a:rPr lang="de-DE" sz="2000" dirty="0">
                <a:ea typeface="+mn-ea"/>
                <a:cs typeface="Courier"/>
              </a:rPr>
              <a:t> (</a:t>
            </a:r>
            <a:r>
              <a:rPr lang="de-DE" sz="2000">
                <a:ea typeface="+mn-ea"/>
                <a:cs typeface="Courier"/>
              </a:rPr>
              <a:t>catch).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 dirty="0">
              <a:ea typeface="+mn-ea"/>
              <a:cs typeface="Courier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 err="1"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try</a:t>
            </a:r>
            <a:r>
              <a:rPr lang="de-DE" sz="2000" b="1" dirty="0"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	</a:t>
            </a:r>
            <a:r>
              <a:rPr lang="de-DE" sz="2000" dirty="0"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								{ // PHP-Code }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solidFill>
                  <a:srgbClr val="0070C0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catch(</a:t>
            </a:r>
            <a:r>
              <a:rPr lang="de-DE" sz="2000" b="1" dirty="0" err="1">
                <a:solidFill>
                  <a:srgbClr val="0070C0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Exception</a:t>
            </a:r>
            <a:r>
              <a:rPr lang="de-DE" sz="2000" b="1" dirty="0">
                <a:solidFill>
                  <a:srgbClr val="0070C0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$</a:t>
            </a:r>
            <a:r>
              <a:rPr lang="de-DE" sz="2000" b="1" dirty="0" err="1">
                <a:solidFill>
                  <a:srgbClr val="0070C0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einFehler</a:t>
            </a:r>
            <a:r>
              <a:rPr lang="de-DE" sz="2000" b="1" dirty="0">
                <a:solidFill>
                  <a:srgbClr val="0070C0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) 	</a:t>
            </a:r>
            <a:r>
              <a:rPr lang="de-DE" sz="2000" dirty="0"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{ // PHP-Code }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 eaLnBrk="1" hangingPunct="1"/>
            <a:r>
              <a:rPr lang="de-DE" sz="3200" dirty="0">
                <a:ea typeface="ＭＳ Ｐゴシック" pitchFamily="-1" charset="-128"/>
                <a:cs typeface="ＭＳ Ｐゴシック" pitchFamily="-1" charset="-128"/>
              </a:rPr>
              <a:t>Schritt 3:</a:t>
            </a:r>
            <a:br>
              <a:rPr lang="de-DE" sz="3200" dirty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 dirty="0">
                <a:ea typeface="ＭＳ Ｐゴシック" pitchFamily="-1" charset="-128"/>
                <a:cs typeface="ＭＳ Ｐゴシック" pitchFamily="-1" charset="-128"/>
              </a:rPr>
              <a:t>Mögliche Fehler abfangen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187" y="1417638"/>
            <a:ext cx="8488393" cy="5224702"/>
          </a:xfrm>
        </p:spPr>
        <p:txBody>
          <a:bodyPr rtlCol="0">
            <a:normAutofit fontScale="92500" lnSpcReduction="200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ea typeface="+mn-ea"/>
                <a:cs typeface="Courier"/>
              </a:rPr>
              <a:t>Wir umgeben den Verbindungsaufbau mit einem </a:t>
            </a:r>
            <a:r>
              <a:rPr lang="de-DE" sz="2000" dirty="0" err="1">
                <a:solidFill>
                  <a:srgbClr val="FF0000"/>
                </a:solidFill>
                <a:ea typeface="+mn-ea"/>
                <a:cs typeface="Courier"/>
              </a:rPr>
              <a:t>try</a:t>
            </a:r>
            <a:r>
              <a:rPr lang="de-DE" sz="2000" dirty="0">
                <a:ea typeface="+mn-ea"/>
                <a:cs typeface="Courier"/>
              </a:rPr>
              <a:t>-</a:t>
            </a:r>
            <a:r>
              <a:rPr lang="de-DE" sz="2000" dirty="0">
                <a:solidFill>
                  <a:srgbClr val="00B050"/>
                </a:solidFill>
                <a:ea typeface="+mn-ea"/>
                <a:cs typeface="Courier"/>
              </a:rPr>
              <a:t>catch</a:t>
            </a:r>
            <a:r>
              <a:rPr lang="de-DE" sz="2000" dirty="0">
                <a:ea typeface="+mn-ea"/>
                <a:cs typeface="Courier"/>
              </a:rPr>
              <a:t>-Block: </a:t>
            </a:r>
            <a:r>
              <a:rPr lang="de-DE" sz="2000" dirty="0">
                <a:solidFill>
                  <a:srgbClr val="FF0000"/>
                </a:solidFill>
                <a:ea typeface="+mn-ea"/>
                <a:cs typeface="Courier"/>
              </a:rPr>
              <a:t>Probiere</a:t>
            </a:r>
            <a:r>
              <a:rPr lang="de-DE" sz="2000" dirty="0">
                <a:ea typeface="+mn-ea"/>
                <a:cs typeface="Courier"/>
              </a:rPr>
              <a:t> </a:t>
            </a:r>
            <a:r>
              <a:rPr lang="de-DE" sz="2000" dirty="0" err="1">
                <a:ea typeface="+mn-ea"/>
                <a:cs typeface="Courier"/>
              </a:rPr>
              <a:t>xy</a:t>
            </a:r>
            <a:r>
              <a:rPr lang="de-DE" sz="2000" dirty="0">
                <a:ea typeface="+mn-ea"/>
                <a:cs typeface="Courier"/>
              </a:rPr>
              <a:t>, wenn es einen Fehler gibt, </a:t>
            </a:r>
            <a:r>
              <a:rPr lang="de-DE" sz="2000" dirty="0">
                <a:solidFill>
                  <a:srgbClr val="00B050"/>
                </a:solidFill>
                <a:ea typeface="+mn-ea"/>
                <a:cs typeface="Courier"/>
              </a:rPr>
              <a:t>fange den ab </a:t>
            </a:r>
            <a:r>
              <a:rPr lang="de-DE" sz="2000" dirty="0">
                <a:ea typeface="+mn-ea"/>
                <a:cs typeface="Courier"/>
              </a:rPr>
              <a:t>und mache was anderes.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endParaRPr lang="de-DE" sz="20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$</a:t>
            </a:r>
            <a:r>
              <a:rPr lang="de-DE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verbindung</a:t>
            </a:r>
            <a:r>
              <a:rPr 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de-DE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PDO($</a:t>
            </a:r>
            <a:r>
              <a:rPr lang="de-DE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serverdaten</a:t>
            </a:r>
            <a:r>
              <a:rPr 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$</a:t>
            </a:r>
            <a:r>
              <a:rPr lang="de-DE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username</a:t>
            </a:r>
            <a:r>
              <a:rPr 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$</a:t>
            </a:r>
            <a:r>
              <a:rPr lang="de-DE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passwort</a:t>
            </a:r>
            <a:r>
              <a:rPr 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// wenn hier ein Fehler "geworfen" wird, spuck uns keine Fehlermeldungen um die Ohren, sondern führe den catch-Block aus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catch(</a:t>
            </a:r>
            <a:r>
              <a:rPr lang="de-DE" sz="2000" b="1" dirty="0" err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r>
              <a:rPr lang="de-DE" sz="20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$</a:t>
            </a:r>
            <a:r>
              <a:rPr lang="de-DE" sz="2000" b="1" dirty="0" err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fehler</a:t>
            </a:r>
            <a:r>
              <a:rPr lang="de-DE" sz="20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// $</a:t>
            </a:r>
            <a:r>
              <a:rPr lang="de-DE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fehler</a:t>
            </a: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ist ein Objekt der </a:t>
            </a:r>
            <a:r>
              <a:rPr lang="de-DE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-Klasse. </a:t>
            </a:r>
            <a:r>
              <a:rPr lang="de-DE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Exceptions</a:t>
            </a: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enthalten genauere Informationen über den Fehler.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// eigentlich präziser: catch(</a:t>
            </a:r>
            <a:r>
              <a:rPr lang="de-DE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PDOException</a:t>
            </a: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$</a:t>
            </a:r>
            <a:r>
              <a:rPr lang="de-DE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fehler</a:t>
            </a: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de-DE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$fehler-&gt;</a:t>
            </a:r>
            <a:r>
              <a:rPr lang="de-DE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getMessage</a:t>
            </a:r>
            <a:r>
              <a:rPr 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// Ausgabe der Fehlermeldung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089888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683</Words>
  <Application>Microsoft Macintosh PowerPoint</Application>
  <PresentationFormat>Bildschirmpräsentation (4:3)</PresentationFormat>
  <Paragraphs>89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Courier</vt:lpstr>
      <vt:lpstr>Courier New</vt:lpstr>
      <vt:lpstr>Office-Design</vt:lpstr>
      <vt:lpstr>PHP und MySQL (oder MariaDB) Verbindung zur Datenbank herstellen</vt:lpstr>
      <vt:lpstr>Vorgehen</vt:lpstr>
      <vt:lpstr>Vorbemerkung</vt:lpstr>
      <vt:lpstr>Schritt 1: Zugangsdaten definieren</vt:lpstr>
      <vt:lpstr>Schritt 2: Verbindung zum Server herstellen</vt:lpstr>
      <vt:lpstr>Schritt 2: Verbindung zum Server herstellen</vt:lpstr>
      <vt:lpstr>Schritt 3: Mögliche Fehler abfangen</vt:lpstr>
      <vt:lpstr>Schritt 3: Mögliche Fehler abfangen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php/mySQL Verbindung zur Datenbank herstellen</dc:title>
  <dc:creator>Bert</dc:creator>
  <cp:lastModifiedBy>Office2016L0003</cp:lastModifiedBy>
  <cp:revision>36</cp:revision>
  <dcterms:created xsi:type="dcterms:W3CDTF">2012-01-29T22:37:33Z</dcterms:created>
  <dcterms:modified xsi:type="dcterms:W3CDTF">2020-11-30T19:32:41Z</dcterms:modified>
</cp:coreProperties>
</file>