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F74CF-5ACE-774F-B3B1-464BFAED6F26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537D2-AD49-5F42-A54E-08812DBFF51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3FFEB-CC61-8F4A-ADC5-141144CCB697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624FE-C93E-8341-A669-4C83A937F54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5F55-9087-9645-85C5-74E014FC1900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F889F-5DB8-BA46-99E0-4D7A3109CF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4A98D-8029-3440-B4AE-953DA33C7BAD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6FD45-1232-E64A-AB93-1A685BB902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2979B-C914-2B49-9D24-A199391A3EB4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4B2C2-9DCA-3A40-A868-0EBDCFF2254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6FEA1-8EEE-AE4C-B0C1-4559D9C76981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2E856-479F-874E-8008-051B4C524F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79075-D8BD-3D4A-B75D-2F7D0A1BEC95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91260-4B01-4949-BB01-7DDAE1F7F9E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21DFB-4376-104A-80A9-6E91A4AEB41B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B9CB4-9B7B-114D-BAA6-ACA8C47914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57C76-D842-EB4E-9763-221504EE2E14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C35D8-A776-894B-889F-DDF3ED85E1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A904A-BD59-CB43-B6DE-A744C4A3D1AA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67B5-C703-A54D-BCF6-B3E9C1B9D3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4DAB6-F357-C742-819B-97EDC1AA2494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5B915-00CB-FD49-BF99-2517F23126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86EC91E-A8DD-744A-B22F-F96E5690B85D}" type="datetime1">
              <a:rPr lang="de-DE"/>
              <a:pPr>
                <a:defRPr/>
              </a:pPr>
              <a:t>22.01.17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9644867-EDD1-134C-AEFA-666A9AA3C1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UML/OOP: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Zugriffsmodifikatoren</a:t>
            </a:r>
            <a:endParaRPr lang="de-DE" i="1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Definitionen: Mitglieder, Klienten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609600" y="1417638"/>
            <a:ext cx="8382000" cy="1935162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de-DE" sz="2600" i="1">
                <a:latin typeface="+mn-lt"/>
                <a:ea typeface="+mn-ea"/>
                <a:cs typeface="+mn-cs"/>
              </a:rPr>
              <a:t>Definition: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de-DE" sz="2600" b="1">
                <a:solidFill>
                  <a:schemeClr val="accent6"/>
                </a:solidFill>
                <a:latin typeface="+mn-lt"/>
                <a:ea typeface="+mn-ea"/>
                <a:cs typeface="Courier New"/>
              </a:rPr>
              <a:t>Mitglieder einer Klasse </a:t>
            </a:r>
            <a:r>
              <a:rPr lang="de-DE" sz="2600">
                <a:solidFill>
                  <a:srgbClr val="000000"/>
                </a:solidFill>
                <a:latin typeface="+mn-lt"/>
                <a:ea typeface="+mn-ea"/>
                <a:cs typeface="Courier New"/>
              </a:rPr>
              <a:t>sind Attribute und Methoden, die von dieser Klasse definiert werden.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r>
              <a:rPr lang="de-DE" sz="2600" b="1">
                <a:solidFill>
                  <a:schemeClr val="accent6"/>
                </a:solidFill>
                <a:latin typeface="+mn-lt"/>
                <a:ea typeface="+mn-ea"/>
                <a:cs typeface="Courier New"/>
              </a:rPr>
              <a:t>Klienten </a:t>
            </a:r>
            <a:r>
              <a:rPr lang="de-DE" sz="2600">
                <a:latin typeface="+mn-lt"/>
                <a:ea typeface="+mn-ea"/>
                <a:cs typeface="Courier New"/>
              </a:rPr>
              <a:t>sind Mitglieder anderer Klassen.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Zugriffsmodifikatoren: Übersicht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152400" y="2057400"/>
          <a:ext cx="8854090" cy="3860800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1510504"/>
                <a:gridCol w="2209800"/>
                <a:gridCol w="2756696"/>
                <a:gridCol w="2377090"/>
              </a:tblGrid>
              <a:tr h="965200"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Zugriffs-</a:t>
                      </a:r>
                    </a:p>
                    <a:p>
                      <a:pPr algn="ctr"/>
                      <a:r>
                        <a:rPr lang="de-DE"/>
                        <a:t>modifikator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/>
                        <a:t>Mitglieder</a:t>
                      </a:r>
                      <a:r>
                        <a:rPr lang="de-DE" b="0" baseline="0"/>
                        <a:t> der </a:t>
                      </a:r>
                      <a:r>
                        <a:rPr lang="de-DE" b="0"/>
                        <a:t>eigenen </a:t>
                      </a:r>
                      <a:r>
                        <a:rPr lang="de-DE" sz="2100" b="1" cap="small"/>
                        <a:t>Klasse</a:t>
                      </a:r>
                    </a:p>
                    <a:p>
                      <a:pPr algn="ctr"/>
                      <a:r>
                        <a:rPr lang="de-DE" b="0"/>
                        <a:t>können zugreifen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/>
                        <a:t>Mitglieder einer </a:t>
                      </a:r>
                      <a:r>
                        <a:rPr lang="de-DE" sz="2100" b="1" strike="noStrike" cap="small"/>
                        <a:t>Unterklasse</a:t>
                      </a:r>
                      <a:r>
                        <a:rPr lang="de-DE" sz="2100" b="1" strike="noStrike" cap="small" baseline="0"/>
                        <a:t> </a:t>
                      </a:r>
                      <a:r>
                        <a:rPr lang="de-DE" b="0"/>
                        <a:t>der eigenen Klasse können zugreifen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/>
                        <a:t>Mitglieder von </a:t>
                      </a:r>
                      <a:r>
                        <a:rPr lang="de-DE" sz="2100" b="1" cap="small"/>
                        <a:t>Klienten </a:t>
                      </a:r>
                      <a:r>
                        <a:rPr lang="de-DE" b="0"/>
                        <a:t>können zugreifen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65200"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public</a:t>
                      </a:r>
                    </a:p>
                    <a:p>
                      <a:pPr algn="ctr"/>
                      <a:r>
                        <a:rPr lang="de-DE" sz="3500"/>
                        <a:t>+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ja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ja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ja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5200"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protected</a:t>
                      </a:r>
                    </a:p>
                    <a:p>
                      <a:pPr algn="ctr"/>
                      <a:r>
                        <a:rPr lang="de-DE" sz="3500"/>
                        <a:t>#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ja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ja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solidFill>
                            <a:srgbClr val="FF0000"/>
                          </a:solidFill>
                        </a:rPr>
                        <a:t>nein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5200"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private</a:t>
                      </a:r>
                    </a:p>
                    <a:p>
                      <a:pPr algn="ctr"/>
                      <a:r>
                        <a:rPr lang="de-DE" sz="3500"/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ja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solidFill>
                            <a:srgbClr val="FF0000"/>
                          </a:solidFill>
                        </a:rPr>
                        <a:t>nein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solidFill>
                            <a:srgbClr val="FF0000"/>
                          </a:solidFill>
                        </a:rPr>
                        <a:t>nein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5386" name="Textfeld 5"/>
          <p:cNvSpPr txBox="1">
            <a:spLocks noChangeArrowheads="1"/>
          </p:cNvSpPr>
          <p:nvPr/>
        </p:nvSpPr>
        <p:spPr bwMode="auto">
          <a:xfrm>
            <a:off x="242888" y="1458913"/>
            <a:ext cx="8443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Zugriffsmodifikatoren legen fest, wer auf Klassen, Attribute oder Objekte zugreifen kann: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Zugriffsmodifikatoren: Beispiel</a:t>
            </a:r>
          </a:p>
        </p:txBody>
      </p:sp>
      <p:sp>
        <p:nvSpPr>
          <p:cNvPr id="16387" name="Textfeld 6"/>
          <p:cNvSpPr txBox="1">
            <a:spLocks noChangeArrowheads="1"/>
          </p:cNvSpPr>
          <p:nvPr/>
        </p:nvSpPr>
        <p:spPr bwMode="auto">
          <a:xfrm>
            <a:off x="457200" y="1417638"/>
            <a:ext cx="52578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" charset="0"/>
              </a:rPr>
              <a:t>class Kunde</a:t>
            </a:r>
          </a:p>
          <a:p>
            <a:r>
              <a:rPr lang="de-DE" sz="2400">
                <a:latin typeface="Calibri" pitchFamily="-1" charset="0"/>
              </a:rPr>
              <a:t>{</a:t>
            </a:r>
          </a:p>
          <a:p>
            <a:r>
              <a:rPr lang="de-DE" sz="2400">
                <a:latin typeface="Calibri" pitchFamily="-1" charset="0"/>
              </a:rPr>
              <a:t>	// Attribute</a:t>
            </a:r>
          </a:p>
          <a:p>
            <a:r>
              <a:rPr lang="de-DE" sz="2400">
                <a:solidFill>
                  <a:srgbClr val="44CF4D"/>
                </a:solidFill>
                <a:latin typeface="Calibri" pitchFamily="-1" charset="0"/>
              </a:rPr>
              <a:t>	public $name = "Schmied";</a:t>
            </a:r>
          </a:p>
          <a:p>
            <a:r>
              <a:rPr lang="de-DE" sz="2400">
                <a:solidFill>
                  <a:srgbClr val="FF0000"/>
                </a:solidFill>
                <a:latin typeface="Calibri" pitchFamily="-1" charset="0"/>
              </a:rPr>
              <a:t>	private $kontonummer = 1234;</a:t>
            </a:r>
          </a:p>
          <a:p>
            <a:r>
              <a:rPr lang="de-DE" sz="2400">
                <a:latin typeface="Calibri" pitchFamily="-1" charset="0"/>
              </a:rPr>
              <a:t>	</a:t>
            </a:r>
          </a:p>
          <a:p>
            <a:r>
              <a:rPr lang="de-DE" sz="2400">
                <a:latin typeface="Calibri" pitchFamily="-1" charset="0"/>
              </a:rPr>
              <a:t>}</a:t>
            </a:r>
          </a:p>
          <a:p>
            <a:endParaRPr lang="de-DE" sz="2400">
              <a:latin typeface="Calibri" pitchFamily="-1" charset="0"/>
            </a:endParaRPr>
          </a:p>
          <a:p>
            <a:r>
              <a:rPr lang="de-DE" sz="2400">
                <a:latin typeface="Calibri" pitchFamily="-1" charset="0"/>
              </a:rPr>
              <a:t>$kunde = new Kunde;</a:t>
            </a:r>
          </a:p>
          <a:p>
            <a:r>
              <a:rPr lang="de-DE" sz="2400">
                <a:solidFill>
                  <a:srgbClr val="44CF4D"/>
                </a:solidFill>
                <a:latin typeface="Calibri" pitchFamily="-1" charset="0"/>
              </a:rPr>
              <a:t>echo $kunde-&gt;name;</a:t>
            </a:r>
          </a:p>
          <a:p>
            <a:r>
              <a:rPr lang="de-DE" sz="2400">
                <a:solidFill>
                  <a:srgbClr val="FF0000"/>
                </a:solidFill>
                <a:latin typeface="Calibri" pitchFamily="-1" charset="0"/>
              </a:rPr>
              <a:t>echo $kunde-&gt;kontonummer;</a:t>
            </a:r>
          </a:p>
          <a:p>
            <a:endParaRPr lang="de-DE" sz="2400">
              <a:latin typeface="Calibri" pitchFamily="-1" charset="0"/>
            </a:endParaRPr>
          </a:p>
        </p:txBody>
      </p:sp>
      <p:sp>
        <p:nvSpPr>
          <p:cNvPr id="16388" name="Textfeld 7"/>
          <p:cNvSpPr txBox="1">
            <a:spLocks noChangeArrowheads="1"/>
          </p:cNvSpPr>
          <p:nvPr/>
        </p:nvSpPr>
        <p:spPr bwMode="auto">
          <a:xfrm>
            <a:off x="5410200" y="3886200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44CF4D"/>
                </a:solidFill>
                <a:latin typeface="Calibri" pitchFamily="-1" charset="0"/>
              </a:rPr>
              <a:t>Ausgabe: Schmied</a:t>
            </a:r>
          </a:p>
        </p:txBody>
      </p:sp>
      <p:sp>
        <p:nvSpPr>
          <p:cNvPr id="16389" name="Textfeld 8"/>
          <p:cNvSpPr txBox="1">
            <a:spLocks noChangeArrowheads="1"/>
          </p:cNvSpPr>
          <p:nvPr/>
        </p:nvSpPr>
        <p:spPr bwMode="auto">
          <a:xfrm>
            <a:off x="5562600" y="5024438"/>
            <a:ext cx="24384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" charset="0"/>
              </a:rPr>
              <a:t>Ausgabe: </a:t>
            </a:r>
            <a:r>
              <a:rPr lang="de-DE" sz="2400" b="1">
                <a:solidFill>
                  <a:srgbClr val="FF0000"/>
                </a:solidFill>
                <a:latin typeface="Calibri" pitchFamily="-1" charset="0"/>
              </a:rPr>
              <a:t>Fatal error: </a:t>
            </a:r>
            <a:r>
              <a:rPr lang="de-DE" sz="2400">
                <a:solidFill>
                  <a:srgbClr val="FF0000"/>
                </a:solidFill>
                <a:latin typeface="Calibri" pitchFamily="-1" charset="0"/>
              </a:rPr>
              <a:t>Cannot access private property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>
            <a:off x="4343400" y="5410200"/>
            <a:ext cx="1219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V="1">
            <a:off x="3276600" y="4348163"/>
            <a:ext cx="2133600" cy="676275"/>
          </a:xfrm>
          <a:prstGeom prst="straightConnector1">
            <a:avLst/>
          </a:prstGeom>
          <a:ln>
            <a:solidFill>
              <a:srgbClr val="44CF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Zugriffsmodifikatoren: UML</a:t>
            </a:r>
          </a:p>
        </p:txBody>
      </p:sp>
      <p:pic>
        <p:nvPicPr>
          <p:cNvPr id="17411" name="Bild 11"/>
          <p:cNvPicPr>
            <a:picLocks noChangeAspect="1"/>
          </p:cNvPicPr>
          <p:nvPr/>
        </p:nvPicPr>
        <p:blipFill>
          <a:blip r:embed="rId2"/>
          <a:srcRect r="42101" b="18889"/>
          <a:stretch>
            <a:fillRect/>
          </a:stretch>
        </p:blipFill>
        <p:spPr bwMode="auto">
          <a:xfrm>
            <a:off x="2519363" y="2590800"/>
            <a:ext cx="6167437" cy="378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2546350" y="3178175"/>
            <a:ext cx="450850" cy="450850"/>
          </a:xfrm>
          <a:prstGeom prst="ellipse">
            <a:avLst/>
          </a:prstGeom>
          <a:noFill/>
          <a:ln w="47625">
            <a:solidFill>
              <a:srgbClr val="44CF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5" name="Oval 14"/>
          <p:cNvSpPr/>
          <p:nvPr/>
        </p:nvSpPr>
        <p:spPr>
          <a:xfrm>
            <a:off x="2514600" y="3765550"/>
            <a:ext cx="452438" cy="45085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6" name="Oval 15"/>
          <p:cNvSpPr/>
          <p:nvPr/>
        </p:nvSpPr>
        <p:spPr>
          <a:xfrm>
            <a:off x="2519363" y="4652963"/>
            <a:ext cx="452437" cy="452437"/>
          </a:xfrm>
          <a:prstGeom prst="ellipse">
            <a:avLst/>
          </a:prstGeom>
          <a:noFill/>
          <a:ln w="476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7415" name="Textfeld 16"/>
          <p:cNvSpPr txBox="1">
            <a:spLocks noChangeArrowheads="1"/>
          </p:cNvSpPr>
          <p:nvPr/>
        </p:nvSpPr>
        <p:spPr bwMode="auto">
          <a:xfrm>
            <a:off x="457200" y="1828800"/>
            <a:ext cx="1184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44CF4D"/>
                </a:solidFill>
                <a:latin typeface="Calibri" pitchFamily="-1" charset="0"/>
              </a:rPr>
              <a:t>+ public</a:t>
            </a:r>
          </a:p>
        </p:txBody>
      </p:sp>
      <p:sp>
        <p:nvSpPr>
          <p:cNvPr id="17416" name="Textfeld 17"/>
          <p:cNvSpPr txBox="1">
            <a:spLocks noChangeArrowheads="1"/>
          </p:cNvSpPr>
          <p:nvPr/>
        </p:nvSpPr>
        <p:spPr bwMode="auto">
          <a:xfrm>
            <a:off x="457200" y="3765550"/>
            <a:ext cx="12461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FF0000"/>
                </a:solidFill>
                <a:latin typeface="Calibri" pitchFamily="-1" charset="0"/>
              </a:rPr>
              <a:t>- private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57200" y="5700713"/>
            <a:ext cx="165468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#</a:t>
            </a:r>
            <a:r>
              <a:rPr lang="de-DE" sz="24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2400" b="1" dirty="0" err="1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protected</a:t>
            </a:r>
            <a:endParaRPr lang="de-DE" sz="2400" b="1" dirty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1" name="Gerade Verbindung 20"/>
          <p:cNvCxnSpPr>
            <a:endCxn id="14" idx="1"/>
          </p:cNvCxnSpPr>
          <p:nvPr/>
        </p:nvCxnSpPr>
        <p:spPr>
          <a:xfrm>
            <a:off x="1524000" y="2290763"/>
            <a:ext cx="1087438" cy="952500"/>
          </a:xfrm>
          <a:prstGeom prst="line">
            <a:avLst/>
          </a:prstGeom>
          <a:ln>
            <a:solidFill>
              <a:srgbClr val="44CF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>
            <a:stCxn id="17416" idx="3"/>
          </p:cNvCxnSpPr>
          <p:nvPr/>
        </p:nvCxnSpPr>
        <p:spPr>
          <a:xfrm flipV="1">
            <a:off x="1703388" y="3990975"/>
            <a:ext cx="811212" cy="47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>
            <a:endCxn id="16" idx="3"/>
          </p:cNvCxnSpPr>
          <p:nvPr/>
        </p:nvCxnSpPr>
        <p:spPr>
          <a:xfrm rot="5400000" flipH="1" flipV="1">
            <a:off x="1952625" y="5067300"/>
            <a:ext cx="661988" cy="60483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feld 2"/>
          <p:cNvSpPr txBox="1"/>
          <p:nvPr/>
        </p:nvSpPr>
        <p:spPr>
          <a:xfrm>
            <a:off x="2586038" y="466939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#</a:t>
            </a: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Macintosh PowerPoint</Application>
  <PresentationFormat>Bildschirmpräsentation (4:3)</PresentationFormat>
  <Paragraphs>47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Courier New</vt:lpstr>
      <vt:lpstr>ＭＳ Ｐゴシック</vt:lpstr>
      <vt:lpstr>Office-Design</vt:lpstr>
      <vt:lpstr>UML/OOP: Zugriffsmodifikatoren</vt:lpstr>
      <vt:lpstr>Definitionen: Mitglieder, Klienten</vt:lpstr>
      <vt:lpstr>Zugriffsmodifikatoren: Übersicht</vt:lpstr>
      <vt:lpstr>Zugriffsmodifikatoren: Beispiel</vt:lpstr>
      <vt:lpstr>Zugriffsmodifikatoren: UML</vt:lpstr>
    </vt:vector>
  </TitlesOfParts>
  <Company>-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Berthold Metz</cp:lastModifiedBy>
  <cp:revision>49</cp:revision>
  <cp:lastPrinted>2009-09-08T13:07:36Z</cp:lastPrinted>
  <dcterms:created xsi:type="dcterms:W3CDTF">2012-01-29T22:36:46Z</dcterms:created>
  <dcterms:modified xsi:type="dcterms:W3CDTF">2017-01-22T21:35:03Z</dcterms:modified>
</cp:coreProperties>
</file>