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Override PartName="/ppt/slides/slide11.xml" ContentType="application/vnd.openxmlformats-officedocument.presentationml.slide+xml"/>
  <Default Extension="xml" ContentType="application/xml"/>
  <Override PartName="/ppt/slides/slide9.xml" ContentType="application/vnd.openxmlformats-officedocument.presentationml.slide+xml"/>
  <Default Extension="jpeg" ContentType="image/jpeg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s/slide18.xml" ContentType="application/vnd.openxmlformats-officedocument.presentationml.slide+xml"/>
  <Override PartName="/ppt/slides/slide2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s/slide16.xml" ContentType="application/vnd.openxmlformats-officedocument.presentationml.slide+xml"/>
  <Override PartName="/ppt/slides/slide21.xml" ContentType="application/vnd.openxmlformats-officedocument.presentationml.slide+xml"/>
  <Override PartName="/ppt/theme/theme2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slide12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s/slide19.xml" ContentType="application/vnd.openxmlformats-officedocument.presentationml.slide+xml"/>
  <Override PartName="/ppt/slideLayouts/slideLayout9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17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s/slide20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6" r:id="rId2"/>
    <p:sldId id="257" r:id="rId3"/>
    <p:sldId id="274" r:id="rId4"/>
    <p:sldId id="275" r:id="rId5"/>
    <p:sldId id="277" r:id="rId6"/>
    <p:sldId id="278" r:id="rId7"/>
    <p:sldId id="258" r:id="rId8"/>
    <p:sldId id="259" r:id="rId9"/>
    <p:sldId id="260" r:id="rId10"/>
    <p:sldId id="261" r:id="rId11"/>
    <p:sldId id="264" r:id="rId12"/>
    <p:sldId id="262" r:id="rId13"/>
    <p:sldId id="263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9" r:id="rId24"/>
  </p:sldIdLst>
  <p:sldSz cx="9144000" cy="6858000" type="screen4x3"/>
  <p:notesSz cx="6858000" cy="9144000"/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/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154" d="100"/>
          <a:sy n="154" d="100"/>
        </p:scale>
        <p:origin x="-104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handoutMaster" Target="handoutMasters/handoutMaster1.xml"/><Relationship Id="rId27" Type="http://schemas.openxmlformats.org/officeDocument/2006/relationships/printerSettings" Target="printerSettings/printerSettings1.bin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95507AA3-D0BE-FA4D-951E-1788EF9189A7}" type="datetime1">
              <a:rPr lang="de-DE"/>
              <a:pPr>
                <a:defRPr/>
              </a:pPr>
              <a:t>03.11.2011</a:t>
            </a:fld>
            <a:endParaRPr lang="de-DE"/>
          </a:p>
        </p:txBody>
      </p:sp>
      <p:sp>
        <p:nvSpPr>
          <p:cNvPr id="317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17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A47241D7-CC72-E946-8FF8-417DC51BF4E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68B3A09-21E6-CD4F-9BA7-0EEBAD1807C0}" type="datetime1">
              <a:rPr lang="de-DE"/>
              <a:pPr>
                <a:defRPr/>
              </a:pPr>
              <a:t>03.11.2011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 smtClean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noProof="0" smtClean="0"/>
              <a:t>Mastertextformat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68DE9FE4-26DA-E349-BC9A-9047E73F5B0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46380E-B380-D140-828A-1113AA5A0814}" type="datetime1">
              <a:rPr lang="de-DE"/>
              <a:pPr>
                <a:defRPr/>
              </a:pPr>
              <a:t>03.11.2011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2BABF1AA-1359-4E45-8CB3-9134BCEF709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89D77B-ED78-6343-836E-73B673D0A785}" type="datetime1">
              <a:rPr lang="de-DE"/>
              <a:pPr>
                <a:defRPr/>
              </a:pPr>
              <a:t>03.11.2011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F6511BBA-6D36-CC44-AD40-15153280BEE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48DE52-6A20-2049-AC63-D95C6B27BB89}" type="datetime1">
              <a:rPr lang="de-DE"/>
              <a:pPr>
                <a:defRPr/>
              </a:pPr>
              <a:t>03.11.2011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5BBE5A18-0B8B-3849-8441-C8642C6CA93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5FBB35-6D2A-5145-A83C-5857104E1C2A}" type="datetime1">
              <a:rPr lang="de-DE"/>
              <a:pPr>
                <a:defRPr/>
              </a:pPr>
              <a:t>03.11.2011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2B91631E-9824-CA4F-84BA-E8BD5E6BC8A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BFB7E9-ACF6-6742-A321-198A48BD69FD}" type="datetime1">
              <a:rPr lang="de-DE"/>
              <a:pPr>
                <a:defRPr/>
              </a:pPr>
              <a:t>03.11.2011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CD7CAC36-BDC1-3441-817F-A5AE9C59956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6A74C3-18C6-4340-AE4B-B5A4CA457587}" type="datetime1">
              <a:rPr lang="de-DE"/>
              <a:pPr>
                <a:defRPr/>
              </a:pPr>
              <a:t>03.11.2011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FFF461F9-F2BD-1F42-9F09-4743795DEDE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3E4717-6243-164F-9757-89DD64EF8ABA}" type="datetime1">
              <a:rPr lang="de-DE"/>
              <a:pPr>
                <a:defRPr/>
              </a:pPr>
              <a:t>03.11.2011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9B810F3A-C8DB-7A4D-8A41-D662461B4C8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8F3E2-5071-D444-BA7D-3DFF9492DDA4}" type="datetime1">
              <a:rPr lang="de-DE"/>
              <a:pPr>
                <a:defRPr/>
              </a:pPr>
              <a:t>03.11.2011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01D0B30D-85B0-684E-B419-88CF76139A4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6F614A-77EE-E847-8C8D-23292C85ABDE}" type="datetime1">
              <a:rPr lang="de-DE"/>
              <a:pPr>
                <a:defRPr/>
              </a:pPr>
              <a:t>03.11.2011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0152CB5F-269E-0C42-8089-A83E01C6D89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52FEAF-A881-EE45-BE1E-4776E76DD587}" type="datetime1">
              <a:rPr lang="de-DE"/>
              <a:pPr>
                <a:defRPr/>
              </a:pPr>
              <a:t>03.11.2011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6599F9FF-EB8C-2A42-9E71-F872B39552A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F72A2F-FEF5-DA4E-BE88-BD64949111A9}" type="datetime1">
              <a:rPr lang="de-DE"/>
              <a:pPr>
                <a:defRPr/>
              </a:pPr>
              <a:t>03.11.2011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2D725D60-0ED6-9646-826F-7DB4BCCBF57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3FD37354-F7CD-D24D-B230-E05B23BBD5AC}" type="datetime1">
              <a:rPr lang="de-DE"/>
              <a:pPr>
                <a:defRPr/>
              </a:pPr>
              <a:t>03.11.2011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Textfeld 6"/>
          <p:cNvSpPr txBox="1"/>
          <p:nvPr userDrawn="1"/>
        </p:nvSpPr>
        <p:spPr>
          <a:xfrm>
            <a:off x="7427913" y="6637338"/>
            <a:ext cx="1804987" cy="2460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b="1">
                <a:solidFill>
                  <a:schemeClr val="bg1">
                    <a:lumMod val="65000"/>
                  </a:schemeClr>
                </a:solidFill>
                <a:latin typeface="Arial"/>
                <a:ea typeface="+mn-ea"/>
                <a:cs typeface="Arial"/>
              </a:rPr>
              <a:t>www.informatikzentrale.de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de-DE" b="1">
                <a:ea typeface="ＭＳ Ｐゴシック" pitchFamily="-1" charset="-128"/>
                <a:cs typeface="ＭＳ Ｐゴシック" pitchFamily="-1" charset="-128"/>
              </a:rPr>
              <a:t>Tabellenkalkulation</a:t>
            </a:r>
            <a:r>
              <a:rPr lang="de-DE">
                <a:ea typeface="ＭＳ Ｐゴシック" pitchFamily="-1" charset="-128"/>
                <a:cs typeface="ＭＳ Ｐゴシック" pitchFamily="-1" charset="-128"/>
              </a:rPr>
              <a:t/>
            </a:r>
            <a:br>
              <a:rPr lang="de-DE">
                <a:ea typeface="ＭＳ Ｐゴシック" pitchFamily="-1" charset="-128"/>
                <a:cs typeface="ＭＳ Ｐゴシック" pitchFamily="-1" charset="-128"/>
              </a:rPr>
            </a:br>
            <a:r>
              <a:rPr lang="de-DE">
                <a:ea typeface="ＭＳ Ｐゴシック" pitchFamily="-1" charset="-128"/>
                <a:cs typeface="ＭＳ Ｐゴシック" pitchFamily="-1" charset="-128"/>
              </a:rPr>
              <a:t>(Open Office: Calc, MS: Excel)</a:t>
            </a:r>
          </a:p>
        </p:txBody>
      </p:sp>
      <p:pic>
        <p:nvPicPr>
          <p:cNvPr id="15363" name="Bild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54150" y="3798888"/>
            <a:ext cx="1041400" cy="104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Bild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46313" y="4840288"/>
            <a:ext cx="1409700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Bild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46875" y="4006850"/>
            <a:ext cx="1257300" cy="115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ea typeface="ＭＳ Ｐゴシック" pitchFamily="-1" charset="-128"/>
                <a:cs typeface="ＭＳ Ｐゴシック" pitchFamily="-1" charset="-128"/>
              </a:rPr>
              <a:t>3. Klassenverwaltung</a:t>
            </a:r>
          </a:p>
        </p:txBody>
      </p:sp>
      <p:pic>
        <p:nvPicPr>
          <p:cNvPr id="24579" name="Bild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3150" y="1758950"/>
            <a:ext cx="6553200" cy="482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ea typeface="ＭＳ Ｐゴシック" pitchFamily="-1" charset="-128"/>
                <a:cs typeface="ＭＳ Ｐゴシック" pitchFamily="-1" charset="-128"/>
              </a:rPr>
              <a:t>3. Klassenverwaltung</a:t>
            </a:r>
          </a:p>
        </p:txBody>
      </p:sp>
      <p:pic>
        <p:nvPicPr>
          <p:cNvPr id="25603" name="Bild 4"/>
          <p:cNvPicPr>
            <a:picLocks noChangeAspect="1"/>
          </p:cNvPicPr>
          <p:nvPr/>
        </p:nvPicPr>
        <p:blipFill>
          <a:blip r:embed="rId2"/>
          <a:srcRect t="14738" r="13306" b="42075"/>
          <a:stretch>
            <a:fillRect/>
          </a:stretch>
        </p:blipFill>
        <p:spPr bwMode="auto">
          <a:xfrm>
            <a:off x="0" y="1841500"/>
            <a:ext cx="9040813" cy="343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ea typeface="ＭＳ Ｐゴシック" pitchFamily="-1" charset="-128"/>
                <a:cs typeface="ＭＳ Ｐゴシック" pitchFamily="-1" charset="-128"/>
              </a:rPr>
              <a:t>4. Korrektur von Deutscharbeiten</a:t>
            </a:r>
          </a:p>
        </p:txBody>
      </p:sp>
      <p:pic>
        <p:nvPicPr>
          <p:cNvPr id="26627" name="Bild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50" y="2028825"/>
            <a:ext cx="8785225" cy="2795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ea typeface="ＭＳ Ｐゴシック" pitchFamily="-1" charset="-128"/>
                <a:cs typeface="ＭＳ Ｐゴシック" pitchFamily="-1" charset="-128"/>
              </a:rPr>
              <a:t>5. Seitenzahlen umrechnen</a:t>
            </a:r>
          </a:p>
        </p:txBody>
      </p:sp>
      <p:pic>
        <p:nvPicPr>
          <p:cNvPr id="27651" name="Bild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0" y="1417638"/>
            <a:ext cx="5334000" cy="520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ea typeface="ＭＳ Ｐゴシック" pitchFamily="-1" charset="-128"/>
                <a:cs typeface="ＭＳ Ｐゴシック" pitchFamily="-1" charset="-128"/>
              </a:rPr>
              <a:t>6. Termine Schulhomepage</a:t>
            </a:r>
          </a:p>
        </p:txBody>
      </p:sp>
      <p:pic>
        <p:nvPicPr>
          <p:cNvPr id="28675" name="Bild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870075"/>
            <a:ext cx="7999413" cy="3513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ea typeface="ＭＳ Ｐゴシック" pitchFamily="-1" charset="-128"/>
                <a:cs typeface="ＭＳ Ｐゴシック" pitchFamily="-1" charset="-128"/>
              </a:rPr>
              <a:t>7. Stoffverteilungspläne</a:t>
            </a:r>
          </a:p>
        </p:txBody>
      </p:sp>
      <p:pic>
        <p:nvPicPr>
          <p:cNvPr id="29699" name="Bild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7700" y="1247775"/>
            <a:ext cx="7880350" cy="515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ea typeface="ＭＳ Ｐゴシック" pitchFamily="-1" charset="-128"/>
                <a:cs typeface="ＭＳ Ｐゴシック" pitchFamily="-1" charset="-128"/>
              </a:rPr>
              <a:t>8. Spam-Projekt</a:t>
            </a:r>
          </a:p>
        </p:txBody>
      </p:sp>
      <p:pic>
        <p:nvPicPr>
          <p:cNvPr id="30723" name="Bild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222375"/>
            <a:ext cx="6515100" cy="555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ea typeface="ＭＳ Ｐゴシック" pitchFamily="-1" charset="-128"/>
                <a:cs typeface="ＭＳ Ｐゴシック" pitchFamily="-1" charset="-128"/>
              </a:rPr>
              <a:t>9. Terminpläne</a:t>
            </a:r>
          </a:p>
        </p:txBody>
      </p:sp>
      <p:pic>
        <p:nvPicPr>
          <p:cNvPr id="31747" name="Bild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8650" y="1417638"/>
            <a:ext cx="8058150" cy="470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ea typeface="ＭＳ Ｐゴシック" pitchFamily="-1" charset="-128"/>
                <a:cs typeface="ＭＳ Ｐゴシック" pitchFamily="-1" charset="-128"/>
              </a:rPr>
              <a:t>10. Wohnflächenberechnung</a:t>
            </a:r>
          </a:p>
        </p:txBody>
      </p:sp>
      <p:pic>
        <p:nvPicPr>
          <p:cNvPr id="32771" name="Bild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81250" y="2514600"/>
            <a:ext cx="43815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ea typeface="ＭＳ Ｐゴシック" pitchFamily="-1" charset="-128"/>
                <a:cs typeface="ＭＳ Ｐゴシック" pitchFamily="-1" charset="-128"/>
              </a:rPr>
              <a:t>11. Kredit Hauskauf</a:t>
            </a:r>
          </a:p>
        </p:txBody>
      </p:sp>
      <p:pic>
        <p:nvPicPr>
          <p:cNvPr id="33795" name="Bild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9300" y="1765300"/>
            <a:ext cx="8156575" cy="411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ea typeface="ＭＳ Ｐゴシック" pitchFamily="-1" charset="-128"/>
                <a:cs typeface="ＭＳ Ｐゴシック" pitchFamily="-1" charset="-128"/>
              </a:rPr>
              <a:t>Was kann eine TK?</a:t>
            </a:r>
          </a:p>
        </p:txBody>
      </p:sp>
      <p:sp>
        <p:nvSpPr>
          <p:cNvPr id="16387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360488"/>
          </a:xfrm>
        </p:spPr>
        <p:txBody>
          <a:bodyPr/>
          <a:lstStyle/>
          <a:p>
            <a:pPr>
              <a:buFontTx/>
              <a:buChar char="-"/>
            </a:pPr>
            <a:r>
              <a:rPr lang="de-DE">
                <a:ea typeface="ＭＳ Ｐゴシック" pitchFamily="-1" charset="-128"/>
                <a:cs typeface="ＭＳ Ｐゴシック" pitchFamily="-1" charset="-128"/>
              </a:rPr>
              <a:t>Verarbeitung von Daten in Tabellenform</a:t>
            </a:r>
          </a:p>
          <a:p>
            <a:pPr>
              <a:buFontTx/>
              <a:buChar char="-"/>
            </a:pPr>
            <a:r>
              <a:rPr lang="de-DE">
                <a:ea typeface="ＭＳ Ｐゴシック" pitchFamily="-1" charset="-128"/>
                <a:cs typeface="ＭＳ Ｐゴシック" pitchFamily="-1" charset="-128"/>
              </a:rPr>
              <a:t>Grafische Aufbereitung dieser Daten</a:t>
            </a:r>
          </a:p>
        </p:txBody>
      </p:sp>
      <p:pic>
        <p:nvPicPr>
          <p:cNvPr id="16388" name="Bild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2881313"/>
            <a:ext cx="6264275" cy="3875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ea typeface="ＭＳ Ｐゴシック" pitchFamily="-1" charset="-128"/>
                <a:cs typeface="ＭＳ Ｐゴシック" pitchFamily="-1" charset="-128"/>
              </a:rPr>
              <a:t>12. Statistik: Kommentare auf einer Website</a:t>
            </a:r>
          </a:p>
        </p:txBody>
      </p:sp>
      <p:pic>
        <p:nvPicPr>
          <p:cNvPr id="34819" name="Bild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4725" y="1855788"/>
            <a:ext cx="5449888" cy="471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ea typeface="ＭＳ Ｐゴシック" pitchFamily="-1" charset="-128"/>
                <a:cs typeface="ＭＳ Ｐゴシック" pitchFamily="-1" charset="-128"/>
              </a:rPr>
              <a:t>13. Angebot Werbung auf Website</a:t>
            </a:r>
          </a:p>
        </p:txBody>
      </p:sp>
      <p:pic>
        <p:nvPicPr>
          <p:cNvPr id="35843" name="Bild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30500" y="1417638"/>
            <a:ext cx="4254500" cy="504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ea typeface="ＭＳ Ｐゴシック" pitchFamily="-1" charset="-128"/>
                <a:cs typeface="ＭＳ Ｐゴシック" pitchFamily="-1" charset="-128"/>
              </a:rPr>
              <a:t>14. Fahrtkosten Zsfs.</a:t>
            </a:r>
          </a:p>
        </p:txBody>
      </p:sp>
      <p:pic>
        <p:nvPicPr>
          <p:cNvPr id="36867" name="Bild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9413" y="3556000"/>
            <a:ext cx="7494587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ea typeface="ＭＳ Ｐゴシック" pitchFamily="-1" charset="-128"/>
                <a:cs typeface="ＭＳ Ｐゴシック" pitchFamily="-1" charset="-128"/>
              </a:rPr>
              <a:t>Fazit</a:t>
            </a:r>
          </a:p>
        </p:txBody>
      </p:sp>
      <p:sp>
        <p:nvSpPr>
          <p:cNvPr id="37891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Arial" pitchFamily="-1" charset="0"/>
              <a:buNone/>
            </a:pPr>
            <a:r>
              <a:rPr lang="de-DE" sz="4800" b="1">
                <a:solidFill>
                  <a:srgbClr val="FF0000"/>
                </a:solidFill>
                <a:ea typeface="ＭＳ Ｐゴシック" pitchFamily="-1" charset="-128"/>
                <a:cs typeface="ＭＳ Ｐゴシック" pitchFamily="-1" charset="-128"/>
              </a:rPr>
              <a:t>Tabellenkalkulation = wichtig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ea typeface="ＭＳ Ｐゴシック" pitchFamily="-1" charset="-128"/>
                <a:cs typeface="ＭＳ Ｐゴシック" pitchFamily="-1" charset="-128"/>
              </a:rPr>
              <a:t>1. Steuerberechnung</a:t>
            </a:r>
          </a:p>
        </p:txBody>
      </p:sp>
      <p:pic>
        <p:nvPicPr>
          <p:cNvPr id="17411" name="Bild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39825" y="1196975"/>
            <a:ext cx="6472238" cy="521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ea typeface="ＭＳ Ｐゴシック" pitchFamily="-1" charset="-128"/>
                <a:cs typeface="ＭＳ Ｐゴシック" pitchFamily="-1" charset="-128"/>
              </a:rPr>
              <a:t>2. Berechnungen aller Art</a:t>
            </a:r>
          </a:p>
        </p:txBody>
      </p:sp>
      <p:pic>
        <p:nvPicPr>
          <p:cNvPr id="18435" name="Bild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417638"/>
            <a:ext cx="5275263" cy="187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Bild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13038" y="2562225"/>
            <a:ext cx="5757862" cy="287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7" name="Textfeld 6"/>
          <p:cNvSpPr txBox="1">
            <a:spLocks noChangeArrowheads="1"/>
          </p:cNvSpPr>
          <p:nvPr/>
        </p:nvSpPr>
        <p:spPr bwMode="auto">
          <a:xfrm>
            <a:off x="292100" y="5876925"/>
            <a:ext cx="29384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i="1"/>
              <a:t>Beispiel</a:t>
            </a:r>
          </a:p>
          <a:p>
            <a:r>
              <a:rPr lang="de-DE" i="1"/>
              <a:t>100 Excel-Tabellen Physik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ea typeface="ＭＳ Ｐゴシック" pitchFamily="-1" charset="-128"/>
                <a:cs typeface="ＭＳ Ｐゴシック" pitchFamily="-1" charset="-128"/>
              </a:rPr>
              <a:t>3. Berechnungen aller Art</a:t>
            </a:r>
          </a:p>
        </p:txBody>
      </p:sp>
      <p:sp>
        <p:nvSpPr>
          <p:cNvPr id="19459" name="Textfeld 6"/>
          <p:cNvSpPr txBox="1">
            <a:spLocks noChangeArrowheads="1"/>
          </p:cNvSpPr>
          <p:nvPr/>
        </p:nvSpPr>
        <p:spPr bwMode="auto">
          <a:xfrm>
            <a:off x="292100" y="5876925"/>
            <a:ext cx="34512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i="1"/>
              <a:t>Beispiel</a:t>
            </a:r>
          </a:p>
          <a:p>
            <a:r>
              <a:rPr lang="de-DE" i="1"/>
              <a:t>100 Excel-Tabellen Mathematik</a:t>
            </a:r>
          </a:p>
        </p:txBody>
      </p:sp>
      <p:pic>
        <p:nvPicPr>
          <p:cNvPr id="19460" name="Bild 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0550" y="1665288"/>
            <a:ext cx="8553450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el 1"/>
          <p:cNvSpPr>
            <a:spLocks noGrp="1"/>
          </p:cNvSpPr>
          <p:nvPr>
            <p:ph type="title"/>
          </p:nvPr>
        </p:nvSpPr>
        <p:spPr>
          <a:xfrm>
            <a:off x="-1884363" y="0"/>
            <a:ext cx="8229601" cy="1143000"/>
          </a:xfrm>
        </p:spPr>
        <p:txBody>
          <a:bodyPr/>
          <a:lstStyle/>
          <a:p>
            <a:r>
              <a:rPr lang="de-DE">
                <a:ea typeface="ＭＳ Ｐゴシック" pitchFamily="-1" charset="-128"/>
                <a:cs typeface="ＭＳ Ｐゴシック" pitchFamily="-1" charset="-128"/>
              </a:rPr>
              <a:t>4. EVP-Kalkulation</a:t>
            </a:r>
          </a:p>
        </p:txBody>
      </p:sp>
      <p:pic>
        <p:nvPicPr>
          <p:cNvPr id="20483" name="Bild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95838" y="0"/>
            <a:ext cx="4164012" cy="637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ea typeface="ＭＳ Ｐゴシック" pitchFamily="-1" charset="-128"/>
                <a:cs typeface="ＭＳ Ｐゴシック" pitchFamily="-1" charset="-128"/>
              </a:rPr>
              <a:t>Sonstige Beispiele aus der Realität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ea typeface="ＭＳ Ｐゴシック" pitchFamily="-1" charset="-128"/>
                <a:cs typeface="ＭＳ Ｐゴシック" pitchFamily="-1" charset="-128"/>
              </a:rPr>
              <a:t>1. Notenschlüssel</a:t>
            </a:r>
          </a:p>
        </p:txBody>
      </p:sp>
      <p:pic>
        <p:nvPicPr>
          <p:cNvPr id="22531" name="Bild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14663" y="1422400"/>
            <a:ext cx="2865437" cy="441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ea typeface="ＭＳ Ｐゴシック" pitchFamily="-1" charset="-128"/>
                <a:cs typeface="ＭＳ Ｐゴシック" pitchFamily="-1" charset="-128"/>
              </a:rPr>
              <a:t>2. Noten gewichten</a:t>
            </a:r>
          </a:p>
        </p:txBody>
      </p:sp>
      <p:pic>
        <p:nvPicPr>
          <p:cNvPr id="23555" name="Bild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95500" y="2222500"/>
            <a:ext cx="4953000" cy="241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128</Words>
  <Application>Microsoft Macintosh PowerPoint</Application>
  <PresentationFormat>Bildschirmpräsentation (4:3)</PresentationFormat>
  <Paragraphs>30</Paragraphs>
  <Slides>23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Entwurfsvorlage</vt:lpstr>
      </vt:variant>
      <vt:variant>
        <vt:i4>1</vt:i4>
      </vt:variant>
      <vt:variant>
        <vt:lpstr>Folientitel</vt:lpstr>
      </vt:variant>
      <vt:variant>
        <vt:i4>23</vt:i4>
      </vt:variant>
    </vt:vector>
  </HeadingPairs>
  <TitlesOfParts>
    <vt:vector size="27" baseType="lpstr">
      <vt:lpstr>Arial</vt:lpstr>
      <vt:lpstr>ＭＳ Ｐゴシック</vt:lpstr>
      <vt:lpstr>Calibri</vt:lpstr>
      <vt:lpstr>Office-Design</vt:lpstr>
      <vt:lpstr>Tabellenkalkulation (Open Office: Calc, MS: Excel)</vt:lpstr>
      <vt:lpstr>Was kann eine TK?</vt:lpstr>
      <vt:lpstr>1. Steuerberechnung</vt:lpstr>
      <vt:lpstr>2. Berechnungen aller Art</vt:lpstr>
      <vt:lpstr>3. Berechnungen aller Art</vt:lpstr>
      <vt:lpstr>4. EVP-Kalkulation</vt:lpstr>
      <vt:lpstr>Sonstige Beispiele aus der Realität</vt:lpstr>
      <vt:lpstr>1. Notenschlüssel</vt:lpstr>
      <vt:lpstr>2. Noten gewichten</vt:lpstr>
      <vt:lpstr>3. Klassenverwaltung</vt:lpstr>
      <vt:lpstr>3. Klassenverwaltung</vt:lpstr>
      <vt:lpstr>4. Korrektur von Deutscharbeiten</vt:lpstr>
      <vt:lpstr>5. Seitenzahlen umrechnen</vt:lpstr>
      <vt:lpstr>6. Termine Schulhomepage</vt:lpstr>
      <vt:lpstr>7. Stoffverteilungspläne</vt:lpstr>
      <vt:lpstr>8. Spam-Projekt</vt:lpstr>
      <vt:lpstr>9. Terminpläne</vt:lpstr>
      <vt:lpstr>10. Wohnflächenberechnung</vt:lpstr>
      <vt:lpstr>11. Kredit Hauskauf</vt:lpstr>
      <vt:lpstr>12. Statistik: Kommentare auf einer Website</vt:lpstr>
      <vt:lpstr>13. Angebot Werbung auf Website</vt:lpstr>
      <vt:lpstr>14. Fahrtkosten Zsfs.</vt:lpstr>
      <vt:lpstr>Fazit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Tastatur</dc:title>
  <dc:creator>Bert</dc:creator>
  <cp:lastModifiedBy>B. M.</cp:lastModifiedBy>
  <cp:revision>53</cp:revision>
  <cp:lastPrinted>2010-10-03T20:49:09Z</cp:lastPrinted>
  <dcterms:created xsi:type="dcterms:W3CDTF">2011-11-03T11:09:38Z</dcterms:created>
  <dcterms:modified xsi:type="dcterms:W3CDTF">2011-11-03T11:09:52Z</dcterms:modified>
</cp:coreProperties>
</file>