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ppe1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Mappe1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45"/>
    </mc:Choice>
    <mc:Fallback>
      <c:style val="45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3"/>
            <c:invertIfNegative val="0"/>
            <c:bubble3D val="0"/>
            <c:spPr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c:spPr>
          </c:dPt>
          <c:cat>
            <c:numRef>
              <c:f>Tabelle1!$A$3:$A$6</c:f>
              <c:numCache>
                <c:formatCode>General</c:formatCode>
                <c:ptCount val="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</c:numCache>
            </c:numRef>
          </c:cat>
          <c:val>
            <c:numRef>
              <c:f>Tabelle1!$A$3:$A$6</c:f>
              <c:numCache>
                <c:formatCode>General</c:formatCode>
                <c:ptCount val="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3557504"/>
        <c:axId val="113559424"/>
      </c:barChart>
      <c:catAx>
        <c:axId val="113557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3559424"/>
        <c:crosses val="autoZero"/>
        <c:auto val="1"/>
        <c:lblAlgn val="ctr"/>
        <c:lblOffset val="100"/>
        <c:noMultiLvlLbl val="0"/>
      </c:catAx>
      <c:valAx>
        <c:axId val="113559424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135575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45"/>
    </mc:Choice>
    <mc:Fallback>
      <c:style val="4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3"/>
            <c:invertIfNegative val="0"/>
            <c:bubble3D val="0"/>
            <c:spPr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c:spPr>
          </c:dPt>
          <c:cat>
            <c:numRef>
              <c:f>Tabelle1!$A$3:$A$6</c:f>
              <c:numCache>
                <c:formatCode>General</c:formatCode>
                <c:ptCount val="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</c:numCache>
            </c:numRef>
          </c:cat>
          <c:val>
            <c:numRef>
              <c:f>Tabelle1!$A$3:$A$6</c:f>
              <c:numCache>
                <c:formatCode>General</c:formatCode>
                <c:ptCount val="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9071360"/>
        <c:axId val="189073280"/>
      </c:barChart>
      <c:catAx>
        <c:axId val="189071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9073280"/>
        <c:crosses val="autoZero"/>
        <c:auto val="1"/>
        <c:lblAlgn val="ctr"/>
        <c:lblOffset val="100"/>
        <c:noMultiLvlLbl val="0"/>
      </c:catAx>
      <c:valAx>
        <c:axId val="189073280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8907136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gonal liegende Ecken des Rechtecks abrunden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9D9C6FA-95BA-4F78-A895-B3D6FFB8010F}" type="datetimeFigureOut">
              <a:rPr lang="de-DE" smtClean="0"/>
              <a:t>26.01.2012</a:t>
            </a:fld>
            <a:endParaRPr lang="de-DE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C0B4ED1-AF66-453A-9E6C-81436246ABED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D9C6FA-95BA-4F78-A895-B3D6FFB8010F}" type="datetimeFigureOut">
              <a:rPr lang="de-DE" smtClean="0"/>
              <a:t>26.01.2012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0B4ED1-AF66-453A-9E6C-81436246ABED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D9C6FA-95BA-4F78-A895-B3D6FFB8010F}" type="datetimeFigureOut">
              <a:rPr lang="de-DE" smtClean="0"/>
              <a:t>26.01.2012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0B4ED1-AF66-453A-9E6C-81436246ABED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D9C6FA-95BA-4F78-A895-B3D6FFB8010F}" type="datetimeFigureOut">
              <a:rPr lang="de-DE" smtClean="0"/>
              <a:t>26.01.2012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0B4ED1-AF66-453A-9E6C-81436246ABED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9D9C6FA-95BA-4F78-A895-B3D6FFB8010F}" type="datetimeFigureOut">
              <a:rPr lang="de-DE" smtClean="0"/>
              <a:t>26.01.2012</a:t>
            </a:fld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C0B4ED1-AF66-453A-9E6C-81436246ABED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D9C6FA-95BA-4F78-A895-B3D6FFB8010F}" type="datetimeFigureOut">
              <a:rPr lang="de-DE" smtClean="0"/>
              <a:t>26.01.2012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C0B4ED1-AF66-453A-9E6C-81436246ABED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hteck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D9C6FA-95BA-4F78-A895-B3D6FFB8010F}" type="datetimeFigureOut">
              <a:rPr lang="de-DE" smtClean="0"/>
              <a:t>26.01.2012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C0B4ED1-AF66-453A-9E6C-81436246ABED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D9C6FA-95BA-4F78-A895-B3D6FFB8010F}" type="datetimeFigureOut">
              <a:rPr lang="de-DE" smtClean="0"/>
              <a:t>26.01.2012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0B4ED1-AF66-453A-9E6C-81436246ABED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D9C6FA-95BA-4F78-A895-B3D6FFB8010F}" type="datetimeFigureOut">
              <a:rPr lang="de-DE" smtClean="0"/>
              <a:t>26.01.2012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0B4ED1-AF66-453A-9E6C-81436246ABED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9D9C6FA-95BA-4F78-A895-B3D6FFB8010F}" type="datetimeFigureOut">
              <a:rPr lang="de-DE" smtClean="0"/>
              <a:t>26.01.2012</a:t>
            </a:fld>
            <a:endParaRPr lang="de-DE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C0B4ED1-AF66-453A-9E6C-81436246ABED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13" name="Bildplatzhalt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de-DE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Bild durch Klicken auf Symbol hinzufügen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9D9C6FA-95BA-4F78-A895-B3D6FFB8010F}" type="datetimeFigureOut">
              <a:rPr lang="de-DE" smtClean="0"/>
              <a:t>26.01.2012</a:t>
            </a:fld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C0B4ED1-AF66-453A-9E6C-81436246ABED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gonal liegende Ecken des Rechtecks abrunden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09D9C6FA-95BA-4F78-A895-B3D6FFB8010F}" type="datetimeFigureOut">
              <a:rPr lang="de-DE" smtClean="0"/>
              <a:t>26.01.2012</a:t>
            </a:fld>
            <a:endParaRPr lang="de-DE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1C0B4ED1-AF66-453A-9E6C-81436246ABED}" type="slidenum">
              <a:rPr lang="de-DE" smtClean="0"/>
              <a:t>‹Nr.›</a:t>
            </a:fld>
            <a:endParaRPr lang="de-DE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Explosion des Notebookmarkts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14946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Das </a:t>
            </a:r>
            <a:r>
              <a:rPr lang="de-DE" dirty="0" err="1" smtClean="0"/>
              <a:t>Titanium</a:t>
            </a:r>
            <a:r>
              <a:rPr lang="de-DE" dirty="0" smtClean="0"/>
              <a:t> </a:t>
            </a:r>
            <a:r>
              <a:rPr lang="de-DE" dirty="0" err="1" smtClean="0"/>
              <a:t>Powerbook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Bester Notebook-Rechner der Branche</a:t>
            </a:r>
          </a:p>
          <a:p>
            <a:r>
              <a:rPr lang="de-DE" dirty="0" smtClean="0"/>
              <a:t>Unübertroffen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86000"/>
            <a:ext cx="3781425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567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Entwicklung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Bald: Mehr Notebooks als Desktoprechner verkauft</a:t>
            </a:r>
          </a:p>
          <a:p>
            <a:r>
              <a:rPr lang="de-DE" dirty="0" smtClean="0"/>
              <a:t>Prognose: nächstes Jahr 35%</a:t>
            </a:r>
          </a:p>
          <a:p>
            <a:pPr marL="0" indent="0">
              <a:buNone/>
            </a:pPr>
            <a:endParaRPr lang="de-DE" dirty="0"/>
          </a:p>
        </p:txBody>
      </p:sp>
      <p:graphicFrame>
        <p:nvGraphicFramePr>
          <p:cNvPr id="5" name="Diagram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1820095"/>
              </p:ext>
            </p:extLst>
          </p:nvPr>
        </p:nvGraphicFramePr>
        <p:xfrm>
          <a:off x="1259632" y="3284984"/>
          <a:ext cx="5832648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37958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Entwicklung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6280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2001: Einführung des </a:t>
            </a:r>
            <a:r>
              <a:rPr lang="de-DE" dirty="0" err="1" smtClean="0"/>
              <a:t>Titanium</a:t>
            </a:r>
            <a:r>
              <a:rPr lang="de-DE" dirty="0" smtClean="0"/>
              <a:t> </a:t>
            </a:r>
            <a:r>
              <a:rPr lang="de-DE" dirty="0" err="1" smtClean="0"/>
              <a:t>Powerbooks</a:t>
            </a:r>
            <a:endParaRPr lang="de-DE" dirty="0"/>
          </a:p>
          <a:p>
            <a:pPr>
              <a:buFont typeface="Wingdings"/>
              <a:buChar char="à"/>
            </a:pPr>
            <a:r>
              <a:rPr lang="de-DE" dirty="0" smtClean="0">
                <a:sym typeface="Wingdings" pitchFamily="2" charset="2"/>
              </a:rPr>
              <a:t>Anwachsen der Notebookverkäufe auf 35%</a:t>
            </a:r>
          </a:p>
          <a:p>
            <a:pPr marL="0" indent="0">
              <a:buNone/>
            </a:pPr>
            <a:r>
              <a:rPr lang="de-DE" dirty="0" smtClean="0">
                <a:sym typeface="Wingdings" pitchFamily="2" charset="2"/>
              </a:rPr>
              <a:t>2002: 10% mehr als die Konkurrenz!</a:t>
            </a:r>
            <a:endParaRPr lang="de-DE" dirty="0"/>
          </a:p>
        </p:txBody>
      </p:sp>
      <p:graphicFrame>
        <p:nvGraphicFramePr>
          <p:cNvPr id="5" name="Diagram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4483391"/>
              </p:ext>
            </p:extLst>
          </p:nvPr>
        </p:nvGraphicFramePr>
        <p:xfrm>
          <a:off x="1259632" y="3284984"/>
          <a:ext cx="5832648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57326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Unser Ziel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Mehr Notebooks als Desktoprechner verkaufen!</a:t>
            </a:r>
            <a:endParaRPr lang="de-DE" dirty="0"/>
          </a:p>
        </p:txBody>
      </p:sp>
      <p:sp>
        <p:nvSpPr>
          <p:cNvPr id="4" name="Pfeil nach oben 3"/>
          <p:cNvSpPr/>
          <p:nvPr/>
        </p:nvSpPr>
        <p:spPr>
          <a:xfrm>
            <a:off x="2771800" y="2708920"/>
            <a:ext cx="3456384" cy="37444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262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Und wie geht‘s weiter?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7585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Das </a:t>
            </a:r>
            <a:r>
              <a:rPr lang="de-DE" dirty="0" err="1" smtClean="0"/>
              <a:t>Titanium</a:t>
            </a:r>
            <a:r>
              <a:rPr lang="de-DE" dirty="0" smtClean="0"/>
              <a:t> </a:t>
            </a:r>
            <a:r>
              <a:rPr lang="de-DE" dirty="0" err="1" smtClean="0"/>
              <a:t>Powerbook</a:t>
            </a:r>
            <a:r>
              <a:rPr lang="de-DE" dirty="0" smtClean="0"/>
              <a:t> bleibt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Meilenstein</a:t>
            </a:r>
          </a:p>
          <a:p>
            <a:r>
              <a:rPr lang="de-DE" dirty="0" smtClean="0"/>
              <a:t>Wird nicht vom Markt verschwinden!</a:t>
            </a:r>
          </a:p>
          <a:p>
            <a:endParaRPr lang="de-DE" dirty="0"/>
          </a:p>
          <a:p>
            <a:endParaRPr lang="de-DE" dirty="0" smtClean="0"/>
          </a:p>
          <a:p>
            <a:r>
              <a:rPr lang="de-DE" dirty="0" smtClean="0"/>
              <a:t>Aber …. Wir machen es noch besser: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14018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Das neue 17“ </a:t>
            </a:r>
            <a:r>
              <a:rPr lang="de-DE" dirty="0" err="1" smtClean="0"/>
              <a:t>Powerboook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17“-Megabildschirm vom iMac!!!</a:t>
            </a: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88840"/>
            <a:ext cx="3719686" cy="3634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2197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hoebe">
  <a:themeElements>
    <a:clrScheme name="Phoebe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Phoebe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hoeb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0</TotalTime>
  <Words>90</Words>
  <Application>Microsoft Office PowerPoint</Application>
  <PresentationFormat>Bildschirmpräsentation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Phoebe</vt:lpstr>
      <vt:lpstr>Explosion des Notebookmarkts</vt:lpstr>
      <vt:lpstr>Das Titanium Powerbook</vt:lpstr>
      <vt:lpstr>Entwicklung</vt:lpstr>
      <vt:lpstr>Entwicklung</vt:lpstr>
      <vt:lpstr>Unser Ziel</vt:lpstr>
      <vt:lpstr>Und wie geht‘s weiter?</vt:lpstr>
      <vt:lpstr>Das Titanium Powerbook bleibt</vt:lpstr>
      <vt:lpstr>Das neue 17“ Powerboook</vt:lpstr>
    </vt:vector>
  </TitlesOfParts>
  <Company>Carl-Helbing-Schule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Explosion des Notebookmarkts</dc:title>
  <dc:creator>ME</dc:creator>
  <cp:lastModifiedBy>ME</cp:lastModifiedBy>
  <cp:revision>9</cp:revision>
  <dcterms:created xsi:type="dcterms:W3CDTF">2012-01-26T14:27:13Z</dcterms:created>
  <dcterms:modified xsi:type="dcterms:W3CDTF">2012-01-26T14:46:46Z</dcterms:modified>
</cp:coreProperties>
</file>