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660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 varScale="1">
        <p:scale>
          <a:sx n="132" d="100"/>
          <a:sy n="132" d="100"/>
        </p:scale>
        <p:origin x="-17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CEC8E25-DFE7-9C43-85C8-0B4070F827DB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A07A53-3BA3-EE42-ACB5-F1272A78DDA2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773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301E23A-2828-B84A-9F1F-DADF7A1BFFEC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642347-30F3-8847-BEF6-4C3830991506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0981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B23F18-3B87-DB42-AE34-03AC347636AB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6A6888-9247-714D-8094-947CDFBA31F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601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745AEB-C5AC-9347-B14B-AE60D2334CE8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E73158-452E-164B-9393-B5F5AC2B9A87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6366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109AA2-C74B-4742-90B9-08365A5093AB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0634B8-9179-E441-92FB-3514734B21F7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8473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18EC1F5-2EEE-4343-828B-78FC0DEAB96F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41588A-5134-814B-99BA-5D49A581A87B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5952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157FB2-CE68-8644-998F-750DF65AC84A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D620C1-8C7E-6045-907E-0EC3CA521C77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7580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0C91C5A-3DC8-0445-BE10-70857FF2FB0D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FC4378-AB3D-2349-A559-10169CF2C01C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2304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2635EE-078C-1A45-994E-A317BB0A1C03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AD54FC-6A5A-CB41-95C5-5DD8EDBC2CA5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3465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9397F9-09BB-B944-BAE6-BD86DF118F09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FCB114-57D6-634A-8C44-80C03A0F225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4213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745F24-5D6A-084F-8F79-87EC998197DA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D15DBC-8263-7143-AE87-21FA0838360E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7533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EC1D62D3-4707-0A40-A795-AE7389F0B58F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E5EB714C-B738-E342-9CD5-DC5586B7BFB8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Datentypen in Java</a:t>
            </a:r>
            <a:endParaRPr lang="de-DE" i="1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solidFill>
                  <a:srgbClr val="FF6699"/>
                </a:solidFill>
                <a:latin typeface="Calibri" charset="0"/>
                <a:ea typeface="ＭＳ Ｐゴシック" charset="0"/>
                <a:cs typeface="ＭＳ Ｐゴシック" charset="0"/>
              </a:rPr>
              <a:t>Primitive Datentypen</a:t>
            </a:r>
          </a:p>
        </p:txBody>
      </p:sp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152400" y="1417638"/>
          <a:ext cx="8847138" cy="4678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0261"/>
                <a:gridCol w="1793574"/>
                <a:gridCol w="2397174"/>
                <a:gridCol w="1633925"/>
                <a:gridCol w="2022204"/>
              </a:tblGrid>
              <a:tr h="370815">
                <a:tc>
                  <a:txBody>
                    <a:bodyPr/>
                    <a:lstStyle/>
                    <a:p>
                      <a:r>
                        <a:rPr lang="de-DE" sz="1800"/>
                        <a:t>Name</a:t>
                      </a: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800"/>
                        <a:t>Definition</a:t>
                      </a: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800"/>
                        <a:t>Wertebereich</a:t>
                      </a: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800"/>
                        <a:t>Speicherbedarf</a:t>
                      </a: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800"/>
                        <a:t>Beispiel</a:t>
                      </a:r>
                    </a:p>
                  </a:txBody>
                  <a:tcPr marL="91435" marR="91435" marT="45717" marB="45717"/>
                </a:tc>
              </a:tr>
              <a:tr h="370815">
                <a:tc>
                  <a:txBody>
                    <a:bodyPr/>
                    <a:lstStyle/>
                    <a:p>
                      <a:r>
                        <a:rPr lang="de-DE" sz="1800">
                          <a:solidFill>
                            <a:schemeClr val="tx1"/>
                          </a:solidFill>
                        </a:rPr>
                        <a:t>byte</a:t>
                      </a: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800"/>
                        <a:t>Ganzzahl</a:t>
                      </a: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400"/>
                        <a:t>-127 bis 128</a:t>
                      </a: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800"/>
                        <a:t>1 Byte</a:t>
                      </a: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800"/>
                        <a:t>-3; 115</a:t>
                      </a:r>
                    </a:p>
                  </a:txBody>
                  <a:tcPr marL="91435" marR="91435" marT="45717" marB="45717"/>
                </a:tc>
              </a:tr>
              <a:tr h="370815">
                <a:tc>
                  <a:txBody>
                    <a:bodyPr/>
                    <a:lstStyle/>
                    <a:p>
                      <a:r>
                        <a:rPr lang="de-DE" sz="1800">
                          <a:solidFill>
                            <a:schemeClr val="tx1"/>
                          </a:solidFill>
                        </a:rPr>
                        <a:t>short</a:t>
                      </a: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800"/>
                        <a:t>Ganzzahl</a:t>
                      </a: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400"/>
                        <a:t>-32.768 bis 32.767</a:t>
                      </a: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800"/>
                        <a:t>2 Byte</a:t>
                      </a: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800"/>
                        <a:t>-1.924; 20.000</a:t>
                      </a:r>
                    </a:p>
                  </a:txBody>
                  <a:tcPr marL="91435" marR="91435" marT="45717" marB="45717"/>
                </a:tc>
              </a:tr>
              <a:tr h="518125">
                <a:tc>
                  <a:txBody>
                    <a:bodyPr/>
                    <a:lstStyle/>
                    <a:p>
                      <a:r>
                        <a:rPr lang="de-DE" sz="1800">
                          <a:solidFill>
                            <a:srgbClr val="FF0000"/>
                          </a:solidFill>
                        </a:rPr>
                        <a:t>int</a:t>
                      </a: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800"/>
                        <a:t>Ganzzahl</a:t>
                      </a: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400"/>
                        <a:t>32 Bit: -2.147.483.648 bis 2.147.483.647</a:t>
                      </a: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800"/>
                        <a:t>4 Byte</a:t>
                      </a: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800"/>
                        <a:t>13; -1.500;</a:t>
                      </a:r>
                    </a:p>
                  </a:txBody>
                  <a:tcPr marL="91435" marR="91435" marT="45717" marB="45717"/>
                </a:tc>
              </a:tr>
              <a:tr h="731470">
                <a:tc>
                  <a:txBody>
                    <a:bodyPr/>
                    <a:lstStyle/>
                    <a:p>
                      <a:r>
                        <a:rPr lang="de-DE" sz="1800"/>
                        <a:t>long</a:t>
                      </a: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800"/>
                        <a:t>Ganzzahl</a:t>
                      </a: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400"/>
                        <a:t>64 Bit: -9.223.372.036.854.775.808 bis 9223372036854775807</a:t>
                      </a: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800"/>
                        <a:t>8 Byte</a:t>
                      </a: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800"/>
                        <a:t>3; 3.1*10</a:t>
                      </a:r>
                      <a:r>
                        <a:rPr lang="de-DE" sz="1800" baseline="30000"/>
                        <a:t>12</a:t>
                      </a:r>
                    </a:p>
                  </a:txBody>
                  <a:tcPr marL="91435" marR="91435" marT="45717" marB="45717"/>
                </a:tc>
              </a:tr>
              <a:tr h="518125">
                <a:tc>
                  <a:txBody>
                    <a:bodyPr/>
                    <a:lstStyle/>
                    <a:p>
                      <a:r>
                        <a:rPr lang="de-DE" sz="1800"/>
                        <a:t>float</a:t>
                      </a: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800"/>
                        <a:t>Gleitpunktzahl</a:t>
                      </a: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400"/>
                        <a:t>32 Bit: 1.4e-45 bis 3.4028235e38</a:t>
                      </a: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800"/>
                        <a:t>4 Byte</a:t>
                      </a: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800" baseline="0"/>
                        <a:t>3.1421F; 10240.3F</a:t>
                      </a:r>
                    </a:p>
                  </a:txBody>
                  <a:tcPr marL="91435" marR="91435" marT="45717" marB="45717"/>
                </a:tc>
              </a:tr>
              <a:tr h="518125">
                <a:tc>
                  <a:txBody>
                    <a:bodyPr/>
                    <a:lstStyle/>
                    <a:p>
                      <a:r>
                        <a:rPr lang="de-DE" sz="1800">
                          <a:solidFill>
                            <a:srgbClr val="FF0000"/>
                          </a:solidFill>
                        </a:rPr>
                        <a:t>double</a:t>
                      </a: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800"/>
                        <a:t>Gleitpunktzahl</a:t>
                      </a: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400"/>
                        <a:t>64</a:t>
                      </a:r>
                      <a:r>
                        <a:rPr lang="de-DE" sz="1400" baseline="0"/>
                        <a:t> Bit: 4.9e-324 bis 1.797...e308</a:t>
                      </a:r>
                      <a:endParaRPr lang="de-DE" sz="140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800"/>
                        <a:t>8 Byte</a:t>
                      </a: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800" baseline="0"/>
                        <a:t>3.1421; 102940.3</a:t>
                      </a:r>
                    </a:p>
                  </a:txBody>
                  <a:tcPr marL="91435" marR="91435" marT="45717" marB="45717"/>
                </a:tc>
              </a:tr>
              <a:tr h="640037">
                <a:tc>
                  <a:txBody>
                    <a:bodyPr/>
                    <a:lstStyle/>
                    <a:p>
                      <a:r>
                        <a:rPr lang="de-DE" sz="1800"/>
                        <a:t>char</a:t>
                      </a: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800"/>
                        <a:t>einzelnes Zeichen</a:t>
                      </a: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endParaRPr lang="de-DE" sz="140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800"/>
                        <a:t>2 Byte</a:t>
                      </a: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800" baseline="0"/>
                        <a:t>'A'; '\u03A6' </a:t>
                      </a:r>
                      <a:r>
                        <a:rPr lang="de-DE" sz="1800" baseline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[= Φ; "Phi"]</a:t>
                      </a:r>
                    </a:p>
                  </a:txBody>
                  <a:tcPr marL="91435" marR="91435" marT="45717" marB="45717"/>
                </a:tc>
              </a:tr>
              <a:tr h="640037">
                <a:tc>
                  <a:txBody>
                    <a:bodyPr/>
                    <a:lstStyle/>
                    <a:p>
                      <a:r>
                        <a:rPr lang="de-DE" sz="1800">
                          <a:solidFill>
                            <a:srgbClr val="FF0000"/>
                          </a:solidFill>
                        </a:rPr>
                        <a:t>boolean</a:t>
                      </a: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800"/>
                        <a:t>boolescher Wert</a:t>
                      </a:r>
                      <a:r>
                        <a:rPr lang="de-DE" sz="1800" baseline="0"/>
                        <a:t> (wahr/falsch)</a:t>
                      </a:r>
                      <a:endParaRPr lang="de-DE" sz="180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endParaRPr lang="de-DE" sz="140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800"/>
                        <a:t>1</a:t>
                      </a:r>
                      <a:r>
                        <a:rPr lang="de-DE" sz="1800" baseline="0"/>
                        <a:t> Byte</a:t>
                      </a:r>
                      <a:endParaRPr lang="de-DE" sz="180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de-DE" sz="1800" baseline="0"/>
                        <a:t>true; false</a:t>
                      </a:r>
                    </a:p>
                  </a:txBody>
                  <a:tcPr marL="91435" marR="91435" marT="45717" marB="45717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Exkurs: Typanpassung ("Casting")</a:t>
            </a:r>
          </a:p>
        </p:txBody>
      </p:sp>
      <p:sp>
        <p:nvSpPr>
          <p:cNvPr id="1536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de-DE">
                <a:solidFill>
                  <a:srgbClr val="FF6699"/>
                </a:solidFill>
                <a:latin typeface="Calibri" charset="0"/>
                <a:ea typeface="ＭＳ Ｐゴシック" charset="0"/>
                <a:cs typeface="ＭＳ Ｐゴシック" charset="0"/>
              </a:rPr>
              <a:t>= Umwandlung eines primitiven Typs in einen anderen primitiven Typ</a:t>
            </a:r>
          </a:p>
          <a:p>
            <a:pPr eaLnBrk="1" hangingPunct="1">
              <a:buFont typeface="Arial" charset="0"/>
              <a:buNone/>
            </a:pPr>
            <a:endParaRPr lang="de-DE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Arial" charset="0"/>
              <a:buNone/>
            </a:pPr>
            <a:r>
              <a:rPr lang="de-DE" sz="2600" b="1">
                <a:latin typeface="Courier New" charset="0"/>
                <a:ea typeface="ＭＳ Ｐゴシック" charset="0"/>
                <a:cs typeface="Courier New" charset="0"/>
              </a:rPr>
              <a:t>int neueGanzzahl = (int) alteKommazahl;</a:t>
            </a:r>
          </a:p>
          <a:p>
            <a:pPr eaLnBrk="1" hangingPunct="1">
              <a:buFont typeface="Arial" charset="0"/>
              <a:buNone/>
            </a:pPr>
            <a:endParaRPr lang="de-DE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Arial" charset="0"/>
              <a:buNone/>
            </a:pPr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wandelt die double-Variable </a:t>
            </a:r>
            <a:r>
              <a:rPr lang="de-DE">
                <a:latin typeface="Courier New" charset="0"/>
                <a:ea typeface="ＭＳ Ｐゴシック" charset="0"/>
                <a:cs typeface="Courier New" charset="0"/>
              </a:rPr>
              <a:t>alteKommazahl </a:t>
            </a:r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(z.B. 3.912) um in die neue int-Variable </a:t>
            </a:r>
            <a:r>
              <a:rPr lang="de-DE">
                <a:latin typeface="Courier New" charset="0"/>
                <a:ea typeface="ＭＳ Ｐゴシック" charset="0"/>
                <a:cs typeface="Courier New" charset="0"/>
              </a:rPr>
              <a:t>neueGanzzahl</a:t>
            </a:r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 (3).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solidFill>
                  <a:srgbClr val="F66095"/>
                </a:solidFill>
                <a:latin typeface="Calibri" charset="0"/>
                <a:ea typeface="ＭＳ Ｐゴシック" charset="0"/>
                <a:cs typeface="ＭＳ Ｐゴシック" charset="0"/>
              </a:rPr>
              <a:t>Objekttypen</a:t>
            </a:r>
          </a:p>
        </p:txBody>
      </p:sp>
      <p:sp>
        <p:nvSpPr>
          <p:cNvPr id="16387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Aus Java-Standardbibliothek wichtigste z.B.</a:t>
            </a:r>
          </a:p>
          <a:p>
            <a:pPr eaLnBrk="1" hangingPunct="1">
              <a:buFont typeface="Arial" charset="0"/>
              <a:buNone/>
            </a:pPr>
            <a:r>
              <a:rPr lang="de-DE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String : Zeichenkette</a:t>
            </a:r>
          </a:p>
          <a:p>
            <a:pPr eaLnBrk="1" hangingPunct="1">
              <a:buFont typeface="Arial" charset="0"/>
              <a:buNone/>
            </a:pPr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	(in java.lang.Object </a:t>
            </a:r>
            <a:r>
              <a:rPr lang="de-DE">
                <a:latin typeface="Calibri" charset="0"/>
                <a:ea typeface="ＭＳ Ｐゴシック" charset="0"/>
                <a:cs typeface="ＭＳ Ｐゴシック" charset="0"/>
                <a:sym typeface="Wingdings" charset="0"/>
              </a:rPr>
              <a:t> java.lang.String: Klassentyp)</a:t>
            </a:r>
            <a:endParaRPr lang="de-DE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Arial" charset="0"/>
              <a:buNone/>
            </a:pPr>
            <a:endParaRPr lang="de-DE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Arial" charset="0"/>
              <a:buNone/>
            </a:pPr>
            <a:r>
              <a:rPr lang="de-DE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Array </a:t>
            </a:r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: Liste von Daten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194</Words>
  <Application>Microsoft Macintosh PowerPoint</Application>
  <PresentationFormat>Bildschirmpräsentation (4:3)</PresentationFormat>
  <Paragraphs>57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10" baseType="lpstr">
      <vt:lpstr>Arial</vt:lpstr>
      <vt:lpstr>ＭＳ Ｐゴシック</vt:lpstr>
      <vt:lpstr>Calibri</vt:lpstr>
      <vt:lpstr>Courier New</vt:lpstr>
      <vt:lpstr>Wingdings</vt:lpstr>
      <vt:lpstr>Office-Design</vt:lpstr>
      <vt:lpstr>Datentypen in Java</vt:lpstr>
      <vt:lpstr>Primitive Datentypen</vt:lpstr>
      <vt:lpstr>Exkurs: Typanpassung ("Casting")</vt:lpstr>
      <vt:lpstr>Objekttypen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B. M.</cp:lastModifiedBy>
  <cp:revision>32</cp:revision>
  <cp:lastPrinted>2010-09-12T22:52:49Z</cp:lastPrinted>
  <dcterms:created xsi:type="dcterms:W3CDTF">2011-09-10T10:01:34Z</dcterms:created>
  <dcterms:modified xsi:type="dcterms:W3CDTF">2014-02-10T21:15:01Z</dcterms:modified>
</cp:coreProperties>
</file>