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58" r:id="rId4"/>
    <p:sldId id="260" r:id="rId5"/>
    <p:sldId id="262" r:id="rId6"/>
    <p:sldId id="263" r:id="rId7"/>
    <p:sldId id="264" r:id="rId8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660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132" d="100"/>
          <a:sy n="132" d="100"/>
        </p:scale>
        <p:origin x="-177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2B0B1F3-B8D5-9D4F-B0CA-E05E6388CD5D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163F48-EE41-1D4C-B7E3-0E5416F24644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1858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18A69D-3CCA-2E43-91AB-9069D936FBB6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51E721-021E-8245-BF4B-67DE139D9A92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0123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2D9193-2EFE-ED4A-B277-3AB12450CDA6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7BDBD1-18D7-FE4A-940C-2B7E8F59312B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3982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BCED58F-1804-024C-A947-C62C05C6F6EE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1B4515-F45F-D34E-AFAF-9488E1954553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8764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C6C516-F6E0-2543-A073-CBA3B0FB3AB7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3953EB-D5C5-DE4E-A9D6-96588F711AB7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546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8D3CBAC-3B11-904B-AC92-48E12BDF0358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8123F0-920A-854F-B587-C1D2DAABE769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0518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E4B8172-15A2-3D43-AFB8-16E6FF5A0BD9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3453BC-7485-2E48-A530-8D1EAE30762E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4881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18C2892-8D0F-0044-AAC5-DA2741FEB115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041FD9-5A3B-134B-A1A8-B081ACCD829F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4170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B70B92-B747-034C-AC4B-315399A6D8DE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A12DEC-49C1-5140-BC8A-5CF44A7A1887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1544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8F3711-ECBB-4040-AE18-194787500BF2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CCB193-C05C-AA4F-95AB-CA168EBFE8B2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2385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B618D7D-2344-E648-AEE2-E19F1C5A18F7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D423C5-E501-E240-9983-717267EA2AD9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5559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969E2603-2701-5947-95F4-25E9C3E487B2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44D36810-432E-3A45-A2E6-66C5E035919B}" type="slidenum">
              <a:rPr lang="de-DE"/>
              <a:pPr/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download.oracle.com/javase/tutorial/java/nutsandbolts/_keywords.html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Benennung von Bezeichnern in Java</a:t>
            </a:r>
            <a:endParaRPr lang="de-DE" i="1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Was sind Bezeichner?</a:t>
            </a: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Variablen</a:t>
            </a:r>
          </a:p>
          <a:p>
            <a:pPr>
              <a:buFontTx/>
              <a:buChar char="-"/>
            </a:pPr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Methoden</a:t>
            </a:r>
          </a:p>
          <a:p>
            <a:pPr>
              <a:buFontTx/>
              <a:buChar char="-"/>
            </a:pPr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Methodenparameter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1. Groß-/Kleinschreibung</a:t>
            </a:r>
          </a:p>
        </p:txBody>
      </p:sp>
      <p:sp>
        <p:nvSpPr>
          <p:cNvPr id="1536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de-DE">
                <a:solidFill>
                  <a:srgbClr val="FF0000"/>
                </a:solidFill>
                <a:latin typeface="Calibri" charset="0"/>
                <a:ea typeface="ＭＳ Ｐゴシック" charset="0"/>
                <a:cs typeface="ＭＳ Ｐゴシック" charset="0"/>
              </a:rPr>
              <a:t>Java berücksichtigt Groß- und Kleinschreibung. </a:t>
            </a:r>
            <a:r>
              <a:rPr lang="de-DE">
                <a:latin typeface="Courier New" charset="0"/>
                <a:ea typeface="ＭＳ Ｐゴシック" charset="0"/>
                <a:cs typeface="Courier New" charset="0"/>
              </a:rPr>
              <a:t>einHaus </a:t>
            </a:r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ist also verschieden von </a:t>
            </a:r>
            <a:r>
              <a:rPr lang="de-DE">
                <a:latin typeface="Courier New" charset="0"/>
                <a:ea typeface="ＭＳ Ｐゴシック" charset="0"/>
                <a:cs typeface="Courier New" charset="0"/>
              </a:rPr>
              <a:t>EinHaus</a:t>
            </a:r>
          </a:p>
          <a:p>
            <a:pPr eaLnBrk="1" hangingPunct="1">
              <a:buFont typeface="Arial" charset="0"/>
              <a:buNone/>
            </a:pPr>
            <a:endParaRPr lang="de-DE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2. Zeichenvorrat</a:t>
            </a:r>
          </a:p>
        </p:txBody>
      </p:sp>
      <p:sp>
        <p:nvSpPr>
          <p:cNvPr id="16387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de-DE" sz="2600">
                <a:latin typeface="Calibri" charset="0"/>
                <a:ea typeface="ＭＳ Ｐゴシック" charset="0"/>
                <a:cs typeface="ＭＳ Ｐゴシック" charset="0"/>
              </a:rPr>
              <a:t>Java-Bezeichner beginnen i.d.R. IMMER mit einem Buchstaben. $ oder _ als erstes Zeichen sind technisch möglich, sollten aber nicht verwendet werden.</a:t>
            </a:r>
          </a:p>
          <a:p>
            <a:pPr eaLnBrk="1" hangingPunct="1">
              <a:buFontTx/>
              <a:buChar char="•"/>
            </a:pPr>
            <a:r>
              <a:rPr lang="de-DE" sz="2600">
                <a:latin typeface="Calibri" charset="0"/>
                <a:ea typeface="ＭＳ Ｐゴシック" charset="0"/>
                <a:cs typeface="ＭＳ Ｐゴシック" charset="0"/>
              </a:rPr>
              <a:t>Als erstes Zeichen darf KEINE Zahl verwendet werden.</a:t>
            </a:r>
          </a:p>
          <a:p>
            <a:pPr eaLnBrk="1" hangingPunct="1">
              <a:buFontTx/>
              <a:buChar char="•"/>
            </a:pPr>
            <a:r>
              <a:rPr lang="de-DE" sz="2600">
                <a:latin typeface="Calibri" charset="0"/>
                <a:ea typeface="ＭＳ Ｐゴシック" charset="0"/>
                <a:cs typeface="ＭＳ Ｐゴシック" charset="0"/>
              </a:rPr>
              <a:t>Technisch erlaubt ist der Unicode-Zeichensatz, also bspw. deutsche Umlaute oder auch dänische oder hebräische Buchstaben, außerdem Unterstriche, Dollarzeichen und Zahlen.</a:t>
            </a:r>
          </a:p>
          <a:p>
            <a:pPr eaLnBrk="1" hangingPunct="1">
              <a:buFontTx/>
              <a:buChar char="•"/>
            </a:pPr>
            <a:r>
              <a:rPr lang="de-DE" sz="2600">
                <a:latin typeface="Calibri" charset="0"/>
                <a:ea typeface="ＭＳ Ｐゴシック" charset="0"/>
                <a:cs typeface="ＭＳ Ｐゴシック" charset="0"/>
              </a:rPr>
              <a:t>Sonstige Sonderzeichen und Leerzeichen sind grundsätzlich nicht erlaubt.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2. Zeichenvorrat: Empfehlung</a:t>
            </a:r>
          </a:p>
        </p:txBody>
      </p:sp>
      <p:sp>
        <p:nvSpPr>
          <p:cNvPr id="1536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de-DE" sz="2100" smtClean="0"/>
              <a:t>Um Probleme zu vermeiden, halten Sie sich an folgende Empfehlungen:</a:t>
            </a:r>
          </a:p>
          <a:p>
            <a:pPr eaLnBrk="1" hangingPunct="1">
              <a:buFontTx/>
              <a:buChar char="-"/>
              <a:defRPr/>
            </a:pPr>
            <a:r>
              <a:rPr lang="de-DE" sz="2100" b="1" smtClean="0">
                <a:solidFill>
                  <a:srgbClr val="FF0000"/>
                </a:solidFill>
              </a:rPr>
              <a:t>Verwenden Sie als erstes Zeichen einen Kleinbuchstaben. (für Klassennamen: Großbuchstaben).</a:t>
            </a:r>
          </a:p>
          <a:p>
            <a:pPr eaLnBrk="1" hangingPunct="1">
              <a:buFontTx/>
              <a:buChar char="-"/>
              <a:defRPr/>
            </a:pPr>
            <a:r>
              <a:rPr lang="de-DE" sz="2100" b="1" smtClean="0">
                <a:solidFill>
                  <a:srgbClr val="FF0000"/>
                </a:solidFill>
              </a:rPr>
              <a:t>Verwenden Sie für die restliche Benennung ausschließlich Kleinbuchstaben, Großbuchstaben und Zahlen.</a:t>
            </a:r>
          </a:p>
          <a:p>
            <a:pPr eaLnBrk="1" hangingPunct="1">
              <a:buFontTx/>
              <a:buChar char="-"/>
              <a:defRPr/>
            </a:pPr>
            <a:endParaRPr lang="de-DE" sz="2100" smtClean="0"/>
          </a:p>
          <a:p>
            <a:pPr eaLnBrk="1" hangingPunct="1">
              <a:buFont typeface="Arial" charset="0"/>
              <a:buNone/>
              <a:defRPr/>
            </a:pPr>
            <a:r>
              <a:rPr lang="de-DE" sz="2100" smtClean="0">
                <a:solidFill>
                  <a:srgbClr val="008000"/>
                </a:solidFill>
              </a:rPr>
              <a:t>Empfohlen: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de-DE" sz="2100" b="1" smtClean="0">
                <a:latin typeface="Courier New"/>
                <a:cs typeface="Courier New"/>
              </a:rPr>
              <a:t>meinName, eineWilde13, anzahlAepfel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de-DE" sz="2100" smtClean="0">
                <a:solidFill>
                  <a:schemeClr val="accent2">
                    <a:lumMod val="50000"/>
                  </a:schemeClr>
                </a:solidFill>
              </a:rPr>
              <a:t>Nicht empfohlen, aber möglich: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de-DE" sz="2100" b="1" smtClean="0">
                <a:latin typeface="Courier New"/>
                <a:cs typeface="Courier New"/>
              </a:rPr>
              <a:t>meinEigenes$Zeichen, eine_wilde_13, anzahlÄpfel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de-DE" sz="2100" smtClean="0">
                <a:solidFill>
                  <a:srgbClr val="FF0000"/>
                </a:solidFill>
              </a:rPr>
              <a:t>Falsch: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de-DE" sz="2100" b="1" smtClean="0">
                <a:latin typeface="Courier New"/>
                <a:cs typeface="Courier New"/>
              </a:rPr>
              <a:t>mein-eigenes-zeichen, 13_wilde, in/out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3. Verbotene Namen</a:t>
            </a:r>
          </a:p>
        </p:txBody>
      </p:sp>
      <p:sp>
        <p:nvSpPr>
          <p:cNvPr id="18435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de-DE" sz="2100">
                <a:latin typeface="Calibri" charset="0"/>
                <a:ea typeface="ＭＳ Ｐゴシック" charset="0"/>
                <a:cs typeface="ＭＳ Ｐゴシック" charset="0"/>
              </a:rPr>
              <a:t>Es dürfen keine von Java reservierten Wörter verwendet werden (Liste hier: </a:t>
            </a:r>
            <a:r>
              <a:rPr lang="de-DE" sz="2100">
                <a:latin typeface="Calibri" charset="0"/>
                <a:ea typeface="ＭＳ Ｐゴシック" charset="0"/>
                <a:cs typeface="ＭＳ Ｐゴシック" charset="0"/>
                <a:hlinkClick r:id="rId2"/>
              </a:rPr>
              <a:t>http://download.oracle.com/javase/tutorial/java/nutsandbolts/_keywords.html</a:t>
            </a:r>
            <a:r>
              <a:rPr lang="de-DE" sz="2100">
                <a:latin typeface="Calibri" charset="0"/>
                <a:ea typeface="ＭＳ Ｐゴシック" charset="0"/>
                <a:cs typeface="ＭＳ Ｐゴシック" charset="0"/>
              </a:rPr>
              <a:t> )</a:t>
            </a:r>
          </a:p>
          <a:p>
            <a:pPr eaLnBrk="1" hangingPunct="1">
              <a:buFont typeface="Arial" charset="0"/>
              <a:buNone/>
            </a:pPr>
            <a:endParaRPr lang="de-DE" sz="2100" b="1">
              <a:latin typeface="Courier New" charset="0"/>
              <a:ea typeface="ＭＳ Ｐゴシック" charset="0"/>
              <a:cs typeface="Courier New" charset="0"/>
            </a:endParaRPr>
          </a:p>
          <a:p>
            <a:pPr eaLnBrk="1" hangingPunct="1">
              <a:buFontTx/>
              <a:buChar char="-"/>
            </a:pPr>
            <a:r>
              <a:rPr lang="de-DE" sz="1500" b="1">
                <a:latin typeface="Courier New" charset="0"/>
                <a:ea typeface="ＭＳ Ｐゴシック" charset="0"/>
                <a:cs typeface="Courier New" charset="0"/>
              </a:rPr>
              <a:t>continue</a:t>
            </a:r>
          </a:p>
          <a:p>
            <a:pPr eaLnBrk="1" hangingPunct="1">
              <a:buFontTx/>
              <a:buChar char="-"/>
            </a:pPr>
            <a:r>
              <a:rPr lang="de-DE" sz="1500" b="1">
                <a:latin typeface="Courier New" charset="0"/>
                <a:ea typeface="ＭＳ Ｐゴシック" charset="0"/>
                <a:cs typeface="Courier New" charset="0"/>
              </a:rPr>
              <a:t>default</a:t>
            </a:r>
          </a:p>
          <a:p>
            <a:pPr eaLnBrk="1" hangingPunct="1">
              <a:buFontTx/>
              <a:buChar char="-"/>
            </a:pPr>
            <a:r>
              <a:rPr lang="de-DE" sz="1500" b="1">
                <a:latin typeface="Courier New" charset="0"/>
                <a:ea typeface="ＭＳ Ｐゴシック" charset="0"/>
                <a:cs typeface="Courier New" charset="0"/>
              </a:rPr>
              <a:t>byte</a:t>
            </a:r>
          </a:p>
          <a:p>
            <a:pPr eaLnBrk="1" hangingPunct="1">
              <a:buFontTx/>
              <a:buChar char="-"/>
            </a:pPr>
            <a:r>
              <a:rPr lang="de-DE" sz="1500" b="1">
                <a:latin typeface="Courier New" charset="0"/>
                <a:ea typeface="ＭＳ Ｐゴシック" charset="0"/>
                <a:cs typeface="Courier New" charset="0"/>
              </a:rPr>
              <a:t>break</a:t>
            </a:r>
          </a:p>
          <a:p>
            <a:pPr eaLnBrk="1" hangingPunct="1">
              <a:buFontTx/>
              <a:buChar char="-"/>
            </a:pPr>
            <a:r>
              <a:rPr lang="de-DE" sz="1500" b="1">
                <a:latin typeface="Courier New" charset="0"/>
                <a:ea typeface="ＭＳ Ｐゴシック" charset="0"/>
                <a:cs typeface="Courier New" charset="0"/>
              </a:rPr>
              <a:t>private</a:t>
            </a:r>
          </a:p>
          <a:p>
            <a:pPr eaLnBrk="1" hangingPunct="1">
              <a:buFontTx/>
              <a:buChar char="-"/>
            </a:pPr>
            <a:r>
              <a:rPr lang="de-DE" sz="1500" b="1">
                <a:latin typeface="Courier New" charset="0"/>
                <a:ea typeface="ＭＳ Ｐゴシック" charset="0"/>
                <a:cs typeface="Courier New" charset="0"/>
              </a:rPr>
              <a:t>public</a:t>
            </a:r>
          </a:p>
          <a:p>
            <a:pPr eaLnBrk="1" hangingPunct="1">
              <a:buFontTx/>
              <a:buChar char="-"/>
            </a:pPr>
            <a:r>
              <a:rPr lang="de-DE" sz="1500" b="1">
                <a:latin typeface="Courier New" charset="0"/>
                <a:ea typeface="ＭＳ Ｐゴシック" charset="0"/>
                <a:cs typeface="Courier New" charset="0"/>
              </a:rPr>
              <a:t>if</a:t>
            </a:r>
          </a:p>
          <a:p>
            <a:pPr eaLnBrk="1" hangingPunct="1">
              <a:buFontTx/>
              <a:buChar char="-"/>
            </a:pPr>
            <a:r>
              <a:rPr lang="de-DE" sz="1500" b="1">
                <a:latin typeface="Courier New" charset="0"/>
                <a:ea typeface="ＭＳ Ｐゴシック" charset="0"/>
                <a:cs typeface="Courier New" charset="0"/>
              </a:rPr>
              <a:t>else</a:t>
            </a:r>
          </a:p>
          <a:p>
            <a:pPr eaLnBrk="1" hangingPunct="1">
              <a:buFontTx/>
              <a:buChar char="-"/>
            </a:pPr>
            <a:r>
              <a:rPr lang="de-DE" sz="1500" b="1">
                <a:latin typeface="Courier New" charset="0"/>
                <a:ea typeface="ＭＳ Ｐゴシック" charset="0"/>
                <a:cs typeface="Courier New" charset="0"/>
              </a:rPr>
              <a:t>...............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4. CamelCase</a:t>
            </a:r>
          </a:p>
        </p:txBody>
      </p:sp>
      <p:sp>
        <p:nvSpPr>
          <p:cNvPr id="19459" name="Inhaltsplatzhalter 2"/>
          <p:cNvSpPr>
            <a:spLocks noGrp="1"/>
          </p:cNvSpPr>
          <p:nvPr>
            <p:ph idx="1"/>
          </p:nvPr>
        </p:nvSpPr>
        <p:spPr>
          <a:xfrm>
            <a:off x="609600" y="1600200"/>
            <a:ext cx="8229600" cy="45259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de-DE" sz="2100">
                <a:latin typeface="Calibri" charset="0"/>
                <a:ea typeface="ＭＳ Ｐゴシック" charset="0"/>
                <a:cs typeface="ＭＳ Ｐゴシック" charset="0"/>
              </a:rPr>
              <a:t>Wenn ein Bezeichnername aus mehreren Wörtern besteht, werden zur besseren Lesbarkeit alle Wortanfänge in Großbuchstaben geschrieben:</a:t>
            </a:r>
          </a:p>
          <a:p>
            <a:pPr eaLnBrk="1" hangingPunct="1">
              <a:buFont typeface="Arial" charset="0"/>
              <a:buNone/>
            </a:pPr>
            <a:endParaRPr lang="de-DE" sz="2100" b="1">
              <a:latin typeface="Courier New" charset="0"/>
              <a:ea typeface="ＭＳ Ｐゴシック" charset="0"/>
              <a:cs typeface="Courier New" charset="0"/>
            </a:endParaRPr>
          </a:p>
          <a:p>
            <a:pPr eaLnBrk="1" hangingPunct="1">
              <a:buFont typeface="Arial" charset="0"/>
              <a:buNone/>
            </a:pPr>
            <a:r>
              <a:rPr lang="de-DE" sz="2000" b="1">
                <a:latin typeface="Courier New" charset="0"/>
                <a:ea typeface="ＭＳ Ｐゴシック" charset="0"/>
                <a:cs typeface="Courier New" charset="0"/>
              </a:rPr>
              <a:t>eineKleineMaus</a:t>
            </a:r>
          </a:p>
          <a:p>
            <a:pPr eaLnBrk="1" hangingPunct="1">
              <a:buFont typeface="Arial" charset="0"/>
              <a:buNone/>
            </a:pPr>
            <a:r>
              <a:rPr lang="de-DE" sz="2000" b="1">
                <a:latin typeface="Courier New" charset="0"/>
                <a:ea typeface="ＭＳ Ｐゴシック" charset="0"/>
                <a:cs typeface="Courier New" charset="0"/>
              </a:rPr>
              <a:t>anzahlAllerKunden</a:t>
            </a:r>
          </a:p>
          <a:p>
            <a:pPr eaLnBrk="1" hangingPunct="1">
              <a:buFont typeface="Arial" charset="0"/>
              <a:buNone/>
            </a:pPr>
            <a:endParaRPr lang="de-DE" sz="1500" b="1">
              <a:latin typeface="Courier New" charset="0"/>
              <a:ea typeface="ＭＳ Ｐゴシック" charset="0"/>
              <a:cs typeface="Courier New" charset="0"/>
            </a:endParaRPr>
          </a:p>
          <a:p>
            <a:pPr eaLnBrk="1" hangingPunct="1">
              <a:buFont typeface="Arial" charset="0"/>
              <a:buNone/>
            </a:pPr>
            <a:r>
              <a:rPr lang="de-DE" sz="2100">
                <a:latin typeface="Calibri" charset="0"/>
                <a:ea typeface="ＭＳ Ｐゴシック" charset="0"/>
                <a:cs typeface="ＭＳ Ｐゴシック" charset="0"/>
              </a:rPr>
              <a:t>"CamelCase" wg. der höckerartigen Erhöhungen im Namen</a:t>
            </a:r>
          </a:p>
        </p:txBody>
      </p:sp>
      <p:pic>
        <p:nvPicPr>
          <p:cNvPr id="19460" name="Bild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057650"/>
            <a:ext cx="3313113" cy="273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273</Words>
  <Application>Microsoft Macintosh PowerPoint</Application>
  <PresentationFormat>Bildschirmpräsentation (4:3)</PresentationFormat>
  <Paragraphs>42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2" baseType="lpstr">
      <vt:lpstr>Arial</vt:lpstr>
      <vt:lpstr>ＭＳ Ｐゴシック</vt:lpstr>
      <vt:lpstr>Calibri</vt:lpstr>
      <vt:lpstr>Courier New</vt:lpstr>
      <vt:lpstr>Office-Design</vt:lpstr>
      <vt:lpstr>Benennung von Bezeichnern in Java</vt:lpstr>
      <vt:lpstr>Was sind Bezeichner?</vt:lpstr>
      <vt:lpstr>1. Groß-/Kleinschreibung</vt:lpstr>
      <vt:lpstr>2. Zeichenvorrat</vt:lpstr>
      <vt:lpstr>2. Zeichenvorrat: Empfehlung</vt:lpstr>
      <vt:lpstr>3. Verbotene Namen</vt:lpstr>
      <vt:lpstr>4. CamelCase</vt:lpstr>
    </vt:vector>
  </TitlesOfParts>
  <Company>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PHP: Klassen definieren</dc:title>
  <dc:creator>Bert</dc:creator>
  <cp:lastModifiedBy>B. M.</cp:lastModifiedBy>
  <cp:revision>37</cp:revision>
  <cp:lastPrinted>2010-09-12T22:52:49Z</cp:lastPrinted>
  <dcterms:created xsi:type="dcterms:W3CDTF">2011-09-11T17:52:24Z</dcterms:created>
  <dcterms:modified xsi:type="dcterms:W3CDTF">2014-02-10T21:14:49Z</dcterms:modified>
</cp:coreProperties>
</file>