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72" r:id="rId4"/>
    <p:sldId id="266" r:id="rId5"/>
    <p:sldId id="271" r:id="rId6"/>
    <p:sldId id="273" r:id="rId7"/>
    <p:sldId id="267" r:id="rId8"/>
    <p:sldId id="274" r:id="rId9"/>
    <p:sldId id="275" r:id="rId10"/>
    <p:sldId id="270" r:id="rId1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545996-7EFA-EC46-B379-D03397505514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EE9A55-18B9-7F4E-83E8-22AB3F67E8F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7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79D136-C0FC-FF4C-B40B-C8D0CFD46342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90C35-C3B7-0347-B10E-95BD06D2C82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32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E442D3-0626-5046-8E5F-4D29A669F527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CE4BB-9098-9C48-91AF-3732F809599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3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1CCE89-C675-3E4E-966A-C2D8305796EB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4CB8D-C869-2249-9B03-CA8FDA71B15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438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1F4E9-71FF-1740-8381-D388E7C8212D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2133C-FCB3-124D-80D4-8123467A7A2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33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D93D60-4E2D-4948-8AC8-5ADDD1563F5D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5DBFD-00D9-6A44-B5A4-B68C526BDF1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92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508869-BC15-F947-9473-707DB758A1CA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B8926-6392-6449-8994-5B29CDD38B0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95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40444D-06EF-C148-A3E9-E379872A2EE0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DB813-0C27-2642-80B6-6EC347F67DD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06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BF4BE2-1AC5-084E-846B-7CF1C3EC85DA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93DC0-2687-794E-AD8C-CEA4D9A028A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143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1665A5-6AD2-2247-8985-7764E75662B5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DFAB4-CBBA-0C4A-A1A2-CDE6F83D219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82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F66E11-EBF3-6949-BE1F-2060A3F43309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01672-A554-334C-A92E-3B73BF56D26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48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FAF3D69-CF1E-614A-AD38-A12AC7AC41B3}" type="datetime1">
              <a:rPr lang="de-DE"/>
              <a:pPr/>
              <a:t>26.01.14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D8269C98-21E3-6846-8275-C45451E6235B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Methoden in Java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feld 6"/>
          <p:cNvSpPr txBox="1">
            <a:spLocks noChangeArrowheads="1"/>
          </p:cNvSpPr>
          <p:nvPr/>
        </p:nvSpPr>
        <p:spPr bwMode="auto">
          <a:xfrm>
            <a:off x="1066800" y="1417638"/>
            <a:ext cx="7270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rgbClr val="FF0000"/>
                </a:solidFill>
              </a:rPr>
              <a:t>Nennen Sie einen möglichen Rückgabewert!</a:t>
            </a:r>
          </a:p>
        </p:txBody>
      </p:sp>
      <p:sp>
        <p:nvSpPr>
          <p:cNvPr id="2150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Übung Rückgabetyp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304800" y="2209800"/>
          <a:ext cx="8382000" cy="4238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9400"/>
                <a:gridCol w="1752600"/>
              </a:tblGrid>
              <a:tr h="639962">
                <a:tc>
                  <a:txBody>
                    <a:bodyPr/>
                    <a:lstStyle/>
                    <a:p>
                      <a:r>
                        <a:rPr lang="de-DE" sz="1800"/>
                        <a:t>Methode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möglicher Rückgabewert</a:t>
                      </a:r>
                    </a:p>
                  </a:txBody>
                  <a:tcPr marT="45712" marB="45712"/>
                </a:tc>
              </a:tr>
              <a:tr h="599777">
                <a:tc>
                  <a:txBody>
                    <a:bodyPr/>
                    <a:lstStyle/>
                    <a:p>
                      <a:r>
                        <a:rPr lang="de-DE" sz="2200">
                          <a:latin typeface="Courier New"/>
                          <a:cs typeface="Courier New"/>
                        </a:rPr>
                        <a:t>public int berechneNeuenKontostand()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350</a:t>
                      </a:r>
                    </a:p>
                  </a:txBody>
                  <a:tcPr marT="45712" marB="45712"/>
                </a:tc>
              </a:tr>
              <a:tr h="599777">
                <a:tc>
                  <a:txBody>
                    <a:bodyPr/>
                    <a:lstStyle/>
                    <a:p>
                      <a:r>
                        <a:rPr lang="de-DE" sz="2200">
                          <a:latin typeface="Courier New"/>
                          <a:cs typeface="Courier New"/>
                        </a:rPr>
                        <a:t>public double berechneRadius()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800"/>
                    </a:p>
                  </a:txBody>
                  <a:tcPr marT="45712" marB="45712"/>
                </a:tc>
              </a:tr>
              <a:tr h="599777">
                <a:tc>
                  <a:txBody>
                    <a:bodyPr/>
                    <a:lstStyle/>
                    <a:p>
                      <a:r>
                        <a:rPr lang="de-DE" sz="2200">
                          <a:latin typeface="Courier New"/>
                          <a:cs typeface="Courier New"/>
                        </a:rPr>
                        <a:t>public void fehlermeldungAusgeben()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800"/>
                    </a:p>
                  </a:txBody>
                  <a:tcPr marT="45712" marB="45712"/>
                </a:tc>
              </a:tr>
              <a:tr h="599777">
                <a:tc>
                  <a:txBody>
                    <a:bodyPr/>
                    <a:lstStyle/>
                    <a:p>
                      <a:r>
                        <a:rPr lang="de-DE" sz="2200">
                          <a:latin typeface="Courier New"/>
                          <a:cs typeface="Courier New"/>
                        </a:rPr>
                        <a:t>public void berechneRadius()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800"/>
                    </a:p>
                  </a:txBody>
                  <a:tcPr marT="45712" marB="45712"/>
                </a:tc>
              </a:tr>
              <a:tr h="599777">
                <a:tc>
                  <a:txBody>
                    <a:bodyPr/>
                    <a:lstStyle/>
                    <a:p>
                      <a:r>
                        <a:rPr lang="de-DE" sz="2200">
                          <a:latin typeface="Courier New"/>
                          <a:cs typeface="Courier New"/>
                        </a:rPr>
                        <a:t>public String fehlermeldungErzeugen()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800"/>
                    </a:p>
                  </a:txBody>
                  <a:tcPr marT="45712" marB="45712"/>
                </a:tc>
              </a:tr>
              <a:tr h="599777">
                <a:tc>
                  <a:txBody>
                    <a:bodyPr/>
                    <a:lstStyle/>
                    <a:p>
                      <a:r>
                        <a:rPr lang="de-DE" sz="2200">
                          <a:latin typeface="Courier New"/>
                          <a:cs typeface="Courier New"/>
                        </a:rPr>
                        <a:t>public boolean kundenkontoPruefen()</a:t>
                      </a: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endParaRPr lang="de-DE" sz="1800"/>
                    </a:p>
                  </a:txBody>
                  <a:tcPr marT="45712" marB="45712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4800" y="1219200"/>
            <a:ext cx="8077200" cy="50292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1500">
                <a:latin typeface="Courier New"/>
                <a:cs typeface="Courier New"/>
              </a:rPr>
              <a:t>public class Kunde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latin typeface="Courier New"/>
                <a:cs typeface="Courier New"/>
              </a:rPr>
              <a:t>{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			// Konstruktor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			public Kunde()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    	{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// Methoden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public void geldAbheben()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19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4800" y="1219200"/>
            <a:ext cx="8077200" cy="50292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1500">
                <a:latin typeface="Courier New"/>
                <a:cs typeface="Courier New"/>
              </a:rPr>
              <a:t>public class Kunde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latin typeface="Courier New"/>
                <a:cs typeface="Courier New"/>
              </a:rPr>
              <a:t>{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			// Konstruktor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			public Kunde()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    	{</a:t>
            </a:r>
          </a:p>
          <a:p>
            <a:pPr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// Methoden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FF0000"/>
                </a:solidFill>
                <a:latin typeface="Courier New"/>
                <a:cs typeface="Courier New"/>
              </a:rPr>
              <a:t>			public void geldAbheben()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	// Anweisungen ("Statements")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1900">
                <a:latin typeface="Courier New"/>
                <a:cs typeface="Courier New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410200" y="5105400"/>
            <a:ext cx="2444750" cy="4921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 sz="2600"/>
              <a:t>Methodenrumpf</a:t>
            </a:r>
          </a:p>
        </p:txBody>
      </p:sp>
      <p:cxnSp>
        <p:nvCxnSpPr>
          <p:cNvPr id="9" name="Gerade Verbindung mit Pfeil 8"/>
          <p:cNvCxnSpPr>
            <a:stCxn id="7" idx="1"/>
          </p:cNvCxnSpPr>
          <p:nvPr/>
        </p:nvCxnSpPr>
        <p:spPr>
          <a:xfrm rot="10800000">
            <a:off x="3962400" y="4953000"/>
            <a:ext cx="1447800" cy="398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09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>
                <a:solidFill>
                  <a:srgbClr val="3366FF"/>
                </a:solidFill>
                <a:latin typeface="Courier New" charset="0"/>
                <a:ea typeface="ＭＳ Ｐゴシック" charset="0"/>
                <a:cs typeface="Courier New" charset="0"/>
              </a:rPr>
              <a:t>			public </a:t>
            </a:r>
            <a:r>
              <a:rPr lang="de-DE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void </a:t>
            </a:r>
            <a:r>
              <a:rPr lang="de-DE">
                <a:solidFill>
                  <a:srgbClr val="E46C0A"/>
                </a:solidFill>
                <a:latin typeface="Courier New" charset="0"/>
                <a:ea typeface="ＭＳ Ｐゴシック" charset="0"/>
                <a:cs typeface="Courier New" charset="0"/>
              </a:rPr>
              <a:t>geldAbheben()</a:t>
            </a:r>
          </a:p>
          <a:p>
            <a:pPr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Textfeld 5"/>
          <p:cNvSpPr txBox="1">
            <a:spLocks noChangeArrowheads="1"/>
          </p:cNvSpPr>
          <p:nvPr/>
        </p:nvSpPr>
        <p:spPr bwMode="auto">
          <a:xfrm>
            <a:off x="152400" y="2876550"/>
            <a:ext cx="28527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rgbClr val="3366FF"/>
                </a:solidFill>
              </a:rPr>
              <a:t>Zugriffsmodifikator</a:t>
            </a:r>
          </a:p>
          <a:p>
            <a:pPr eaLnBrk="1" hangingPunct="1"/>
            <a:r>
              <a:rPr lang="de-DE" sz="1800">
                <a:solidFill>
                  <a:srgbClr val="3366FF"/>
                </a:solidFill>
              </a:rPr>
              <a:t>(public, protected, private)</a:t>
            </a:r>
          </a:p>
        </p:txBody>
      </p:sp>
      <p:sp>
        <p:nvSpPr>
          <p:cNvPr id="16388" name="Textfeld 6"/>
          <p:cNvSpPr txBox="1">
            <a:spLocks noChangeArrowheads="1"/>
          </p:cNvSpPr>
          <p:nvPr/>
        </p:nvSpPr>
        <p:spPr bwMode="auto">
          <a:xfrm>
            <a:off x="3005138" y="2863850"/>
            <a:ext cx="1531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rgbClr val="FF0000"/>
                </a:solidFill>
              </a:rPr>
              <a:t>Rückgabetyp</a:t>
            </a:r>
          </a:p>
        </p:txBody>
      </p:sp>
      <p:sp>
        <p:nvSpPr>
          <p:cNvPr id="16389" name="Textfeld 7"/>
          <p:cNvSpPr txBox="1">
            <a:spLocks noChangeArrowheads="1"/>
          </p:cNvSpPr>
          <p:nvPr/>
        </p:nvSpPr>
        <p:spPr bwMode="auto">
          <a:xfrm>
            <a:off x="5105400" y="2909888"/>
            <a:ext cx="25685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rgbClr val="E46C0A"/>
                </a:solidFill>
              </a:rPr>
              <a:t>Name der Methode</a:t>
            </a:r>
          </a:p>
          <a:p>
            <a:pPr eaLnBrk="1" hangingPunct="1"/>
            <a:r>
              <a:rPr lang="de-DE" sz="1800">
                <a:solidFill>
                  <a:srgbClr val="E46C0A"/>
                </a:solidFill>
              </a:rPr>
              <a:t>(Bezeichner)</a:t>
            </a:r>
          </a:p>
          <a:p>
            <a:pPr eaLnBrk="1" hangingPunct="1"/>
            <a:endParaRPr lang="de-DE" sz="1800">
              <a:solidFill>
                <a:srgbClr val="E46C0A"/>
              </a:solidFill>
            </a:endParaRPr>
          </a:p>
          <a:p>
            <a:pPr eaLnBrk="1" hangingPunct="1"/>
            <a:endParaRPr lang="de-DE" sz="1800">
              <a:solidFill>
                <a:srgbClr val="E46C0A"/>
              </a:solidFill>
            </a:endParaRPr>
          </a:p>
          <a:p>
            <a:pPr eaLnBrk="1" hangingPunct="1"/>
            <a:r>
              <a:rPr lang="de-DE" sz="1800">
                <a:solidFill>
                  <a:srgbClr val="E46C0A"/>
                </a:solidFill>
              </a:rPr>
              <a:t>"Signatur" der Methode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609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>
                <a:solidFill>
                  <a:srgbClr val="3366FF"/>
                </a:solidFill>
                <a:latin typeface="Courier New" charset="0"/>
                <a:ea typeface="ＭＳ Ｐゴシック" charset="0"/>
                <a:cs typeface="Courier New" charset="0"/>
              </a:rPr>
              <a:t>			</a:t>
            </a:r>
            <a:r>
              <a:rPr lang="de-DE" sz="1400">
                <a:solidFill>
                  <a:srgbClr val="A6A6A6"/>
                </a:solidFill>
                <a:latin typeface="Courier New" charset="0"/>
                <a:ea typeface="ＭＳ Ｐゴシック" charset="0"/>
                <a:cs typeface="Courier New" charset="0"/>
              </a:rPr>
              <a:t>public void</a:t>
            </a:r>
            <a:r>
              <a:rPr lang="de-DE">
                <a:solidFill>
                  <a:srgbClr val="A6A6A6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de-DE" sz="2600" b="1">
                <a:solidFill>
                  <a:srgbClr val="E46C0A"/>
                </a:solidFill>
                <a:latin typeface="Courier New" charset="0"/>
                <a:ea typeface="ＭＳ Ｐゴシック" charset="0"/>
                <a:cs typeface="Courier New" charset="0"/>
              </a:rPr>
              <a:t>groesseAngeben</a:t>
            </a:r>
            <a:r>
              <a:rPr lang="de-DE" sz="2600" b="1">
                <a:solidFill>
                  <a:srgbClr val="4F6228"/>
                </a:solidFill>
                <a:latin typeface="Courier New" charset="0"/>
                <a:ea typeface="ＭＳ Ｐゴシック" charset="0"/>
                <a:cs typeface="Courier New" charset="0"/>
              </a:rPr>
              <a:t>(int x, int y)</a:t>
            </a:r>
          </a:p>
          <a:p>
            <a:pPr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Textfeld 7"/>
          <p:cNvSpPr txBox="1">
            <a:spLocks noChangeArrowheads="1"/>
          </p:cNvSpPr>
          <p:nvPr/>
        </p:nvSpPr>
        <p:spPr bwMode="auto">
          <a:xfrm>
            <a:off x="3581400" y="2586038"/>
            <a:ext cx="4800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rgbClr val="4F6228"/>
                </a:solidFill>
              </a:rPr>
              <a:t>Parameterliste;</a:t>
            </a:r>
          </a:p>
          <a:p>
            <a:pPr eaLnBrk="1" hangingPunct="1"/>
            <a:r>
              <a:rPr lang="de-DE" sz="1800">
                <a:solidFill>
                  <a:srgbClr val="4F6228"/>
                </a:solidFill>
              </a:rPr>
              <a:t>Wenn keine Parameter vorhanden, wird eine</a:t>
            </a:r>
          </a:p>
          <a:p>
            <a:pPr eaLnBrk="1" hangingPunct="1"/>
            <a:r>
              <a:rPr lang="de-DE" sz="1800">
                <a:solidFill>
                  <a:srgbClr val="4F6228"/>
                </a:solidFill>
              </a:rPr>
              <a:t>leere Parameterliste angegeben:</a:t>
            </a:r>
          </a:p>
        </p:txBody>
      </p:sp>
      <p:sp>
        <p:nvSpPr>
          <p:cNvPr id="1741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Parameterliste</a:t>
            </a:r>
          </a:p>
        </p:txBody>
      </p:sp>
      <p:sp>
        <p:nvSpPr>
          <p:cNvPr id="7" name="Inhaltsplatzhalter 3"/>
          <p:cNvSpPr txBox="1">
            <a:spLocks/>
          </p:cNvSpPr>
          <p:nvPr/>
        </p:nvSpPr>
        <p:spPr bwMode="auto">
          <a:xfrm>
            <a:off x="152400" y="41910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3200">
                <a:solidFill>
                  <a:srgbClr val="3366FF"/>
                </a:solidFill>
                <a:latin typeface="Courier New" charset="0"/>
                <a:cs typeface="Courier New" charset="0"/>
              </a:rPr>
              <a:t>			</a:t>
            </a:r>
            <a:r>
              <a:rPr lang="de-DE" sz="1400">
                <a:solidFill>
                  <a:srgbClr val="A6A6A6"/>
                </a:solidFill>
                <a:latin typeface="Courier New" charset="0"/>
                <a:cs typeface="Courier New" charset="0"/>
              </a:rPr>
              <a:t>public void</a:t>
            </a:r>
            <a:r>
              <a:rPr lang="de-DE" sz="3200">
                <a:solidFill>
                  <a:srgbClr val="A6A6A6"/>
                </a:solidFill>
                <a:latin typeface="Courier New" charset="0"/>
                <a:cs typeface="Courier New" charset="0"/>
              </a:rPr>
              <a:t> </a:t>
            </a:r>
            <a:r>
              <a:rPr lang="de-DE" sz="2600" b="1">
                <a:solidFill>
                  <a:srgbClr val="E46C0A"/>
                </a:solidFill>
                <a:latin typeface="Courier New" charset="0"/>
                <a:cs typeface="Courier New" charset="0"/>
              </a:rPr>
              <a:t>fehlermeldungAusgeben</a:t>
            </a:r>
            <a:r>
              <a:rPr lang="de-DE" sz="2600" b="1">
                <a:solidFill>
                  <a:srgbClr val="4F6228"/>
                </a:solidFill>
                <a:latin typeface="Courier New" charset="0"/>
                <a:cs typeface="Courier New" charset="0"/>
              </a:rPr>
              <a:t>()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3200">
              <a:latin typeface="Calibri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609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>
                <a:solidFill>
                  <a:srgbClr val="3366FF"/>
                </a:solidFill>
                <a:latin typeface="Courier New" charset="0"/>
                <a:ea typeface="ＭＳ Ｐゴシック" charset="0"/>
                <a:cs typeface="Courier New" charset="0"/>
              </a:rPr>
              <a:t>			</a:t>
            </a:r>
            <a:r>
              <a:rPr lang="de-DE" sz="1400">
                <a:solidFill>
                  <a:srgbClr val="A6A6A6"/>
                </a:solidFill>
                <a:latin typeface="Courier New" charset="0"/>
                <a:ea typeface="ＭＳ Ｐゴシック" charset="0"/>
                <a:cs typeface="Courier New" charset="0"/>
              </a:rPr>
              <a:t>public void</a:t>
            </a:r>
            <a:r>
              <a:rPr lang="de-DE">
                <a:solidFill>
                  <a:srgbClr val="A6A6A6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de-DE" sz="2600" b="1">
                <a:solidFill>
                  <a:srgbClr val="E46C0A"/>
                </a:solidFill>
                <a:latin typeface="Courier New" charset="0"/>
                <a:ea typeface="ＭＳ Ｐゴシック" charset="0"/>
                <a:cs typeface="Courier New" charset="0"/>
              </a:rPr>
              <a:t>groesseAngeben</a:t>
            </a:r>
            <a:r>
              <a:rPr lang="de-DE" sz="2600" b="1">
                <a:solidFill>
                  <a:srgbClr val="4F6228"/>
                </a:solidFill>
                <a:latin typeface="Courier New" charset="0"/>
                <a:ea typeface="ＭＳ Ｐゴシック" charset="0"/>
                <a:cs typeface="Courier New" charset="0"/>
              </a:rPr>
              <a:t>(int x, int y)</a:t>
            </a:r>
          </a:p>
          <a:p>
            <a:pPr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Textfeld 7"/>
          <p:cNvSpPr txBox="1">
            <a:spLocks noChangeArrowheads="1"/>
          </p:cNvSpPr>
          <p:nvPr/>
        </p:nvSpPr>
        <p:spPr bwMode="auto">
          <a:xfrm>
            <a:off x="3581400" y="2586038"/>
            <a:ext cx="4800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rgbClr val="4F6228"/>
                </a:solidFill>
              </a:rPr>
              <a:t>Parameterliste;</a:t>
            </a:r>
          </a:p>
          <a:p>
            <a:pPr eaLnBrk="1" hangingPunct="1"/>
            <a:r>
              <a:rPr lang="de-DE" sz="1800">
                <a:solidFill>
                  <a:srgbClr val="4F6228"/>
                </a:solidFill>
              </a:rPr>
              <a:t>Wenn keine Parameter vorhanden, wird eine</a:t>
            </a:r>
          </a:p>
          <a:p>
            <a:pPr eaLnBrk="1" hangingPunct="1"/>
            <a:r>
              <a:rPr lang="de-DE" sz="1800">
                <a:solidFill>
                  <a:srgbClr val="4F6228"/>
                </a:solidFill>
              </a:rPr>
              <a:t>leere Parameterliste angegeben:</a:t>
            </a:r>
          </a:p>
        </p:txBody>
      </p:sp>
      <p:sp>
        <p:nvSpPr>
          <p:cNvPr id="1741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Parameterliste</a:t>
            </a:r>
          </a:p>
        </p:txBody>
      </p:sp>
      <p:sp>
        <p:nvSpPr>
          <p:cNvPr id="7" name="Inhaltsplatzhalter 3"/>
          <p:cNvSpPr txBox="1">
            <a:spLocks/>
          </p:cNvSpPr>
          <p:nvPr/>
        </p:nvSpPr>
        <p:spPr bwMode="auto">
          <a:xfrm>
            <a:off x="152400" y="4191000"/>
            <a:ext cx="8991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3200" smtClean="0">
                <a:solidFill>
                  <a:srgbClr val="3366FF"/>
                </a:solidFill>
                <a:latin typeface="Arial"/>
                <a:cs typeface="Arial"/>
              </a:rPr>
              <a:t>ACHTUNG: Unterschied zum Klassendiagramm!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3200" smtClean="0">
                <a:solidFill>
                  <a:srgbClr val="3366FF"/>
                </a:solidFill>
                <a:latin typeface="Arial"/>
                <a:cs typeface="Arial"/>
              </a:rPr>
              <a:t>Dort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3200">
                <a:solidFill>
                  <a:srgbClr val="3366FF"/>
                </a:solidFill>
                <a:latin typeface="Arial"/>
                <a:cs typeface="Arial"/>
              </a:rPr>
              <a:t>	</a:t>
            </a:r>
            <a:r>
              <a:rPr lang="de-DE" sz="3200" smtClean="0">
                <a:solidFill>
                  <a:srgbClr val="3366FF"/>
                </a:solidFill>
                <a:latin typeface="Arial"/>
                <a:cs typeface="Arial"/>
              </a:rPr>
              <a:t>	</a:t>
            </a:r>
            <a:r>
              <a:rPr lang="de-DE" sz="3200" smtClean="0">
                <a:solidFill>
                  <a:srgbClr val="3366FF"/>
                </a:solidFill>
                <a:latin typeface="Courier New" charset="0"/>
                <a:cs typeface="Courier New" charset="0"/>
              </a:rPr>
              <a:t>groesseAngeben(x:int, y:int)</a:t>
            </a:r>
            <a:endParaRPr lang="de-DE" sz="3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54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public </a:t>
            </a:r>
            <a:r>
              <a:rPr lang="de-DE" b="1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void</a:t>
            </a:r>
            <a:r>
              <a:rPr lang="de-DE" b="1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etwasSagen()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	System.out.println(„Hallo.“);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}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endParaRPr lang="de-DE" b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Textfeld 6"/>
          <p:cNvSpPr txBox="1">
            <a:spLocks noChangeArrowheads="1"/>
          </p:cNvSpPr>
          <p:nvPr/>
        </p:nvSpPr>
        <p:spPr bwMode="auto">
          <a:xfrm>
            <a:off x="1043608" y="4704005"/>
            <a:ext cx="665183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Methode schreibt nichts in den Speicher,</a:t>
            </a: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Computer muss sich nichts merken.</a:t>
            </a:r>
          </a:p>
          <a:p>
            <a:pPr eaLnBrk="1" hangingPunct="1"/>
            <a:endParaRPr lang="de-DE" sz="2800" smtClean="0">
              <a:solidFill>
                <a:srgbClr val="FF0000"/>
              </a:solidFill>
            </a:endParaRP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Ergebnis = „void“ (leer, nichts)</a:t>
            </a:r>
            <a:endParaRPr lang="de-DE" sz="2800">
              <a:solidFill>
                <a:srgbClr val="FF0000"/>
              </a:solidFill>
            </a:endParaRPr>
          </a:p>
        </p:txBody>
      </p:sp>
      <p:sp>
        <p:nvSpPr>
          <p:cNvPr id="1843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Calibri" charset="0"/>
                <a:ea typeface="ＭＳ Ｐゴシック" charset="0"/>
                <a:cs typeface="ＭＳ Ｐゴシック" charset="0"/>
              </a:rPr>
              <a:t>Rückgabetyp – Beispiel 1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public </a:t>
            </a:r>
            <a:r>
              <a:rPr lang="de-DE" b="1" smtClean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int </a:t>
            </a: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addieren(int a, int b)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	int c = a + b;</a:t>
            </a:r>
          </a:p>
          <a:p>
            <a:pPr>
              <a:buFont typeface="Arial" charset="0"/>
              <a:buNone/>
            </a:pPr>
            <a:r>
              <a:rPr lang="de-DE" b="1">
                <a:latin typeface="Courier New" charset="0"/>
                <a:ea typeface="ＭＳ Ｐゴシック" charset="0"/>
                <a:cs typeface="Courier New" charset="0"/>
              </a:rPr>
              <a:t>	</a:t>
            </a:r>
            <a:r>
              <a:rPr lang="de-DE" b="1" smtClean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return c</a:t>
            </a: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;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}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endParaRPr lang="de-DE" b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Textfeld 6"/>
          <p:cNvSpPr txBox="1">
            <a:spLocks noChangeArrowheads="1"/>
          </p:cNvSpPr>
          <p:nvPr/>
        </p:nvSpPr>
        <p:spPr bwMode="auto">
          <a:xfrm>
            <a:off x="899592" y="4797152"/>
            <a:ext cx="667199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Computer „merkt“ sich den Wert von c.</a:t>
            </a: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Andere Methoden können mit c arbeiten.</a:t>
            </a:r>
          </a:p>
          <a:p>
            <a:pPr eaLnBrk="1" hangingPunct="1"/>
            <a:endParaRPr lang="de-DE" sz="2800">
              <a:solidFill>
                <a:srgbClr val="FF0000"/>
              </a:solidFill>
            </a:endParaRP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Ergebnis der Methode = „int“</a:t>
            </a:r>
            <a:endParaRPr lang="de-DE" sz="2800">
              <a:solidFill>
                <a:srgbClr val="FF0000"/>
              </a:solidFill>
            </a:endParaRPr>
          </a:p>
        </p:txBody>
      </p:sp>
      <p:sp>
        <p:nvSpPr>
          <p:cNvPr id="1843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Calibri" charset="0"/>
                <a:ea typeface="ＭＳ Ｐゴシック" charset="0"/>
                <a:cs typeface="ＭＳ Ｐゴシック" charset="0"/>
              </a:rPr>
              <a:t>Rückgabetyp – Beispiel 2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public </a:t>
            </a:r>
            <a:r>
              <a:rPr lang="de-DE" b="1" smtClean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int </a:t>
            </a: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addieren(int a, int b)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	int c = a + b;</a:t>
            </a:r>
          </a:p>
          <a:p>
            <a:pPr>
              <a:buFont typeface="Arial" charset="0"/>
              <a:buNone/>
            </a:pPr>
            <a:r>
              <a:rPr lang="de-DE" b="1">
                <a:latin typeface="Courier New" charset="0"/>
                <a:ea typeface="ＭＳ Ｐゴシック" charset="0"/>
                <a:cs typeface="Courier New" charset="0"/>
              </a:rPr>
              <a:t>	</a:t>
            </a: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return c;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}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endParaRPr lang="de-DE" b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Textfeld 6"/>
          <p:cNvSpPr txBox="1">
            <a:spLocks noChangeArrowheads="1"/>
          </p:cNvSpPr>
          <p:nvPr/>
        </p:nvSpPr>
        <p:spPr bwMode="auto">
          <a:xfrm>
            <a:off x="4211960" y="4796620"/>
            <a:ext cx="32192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Datentyp angeben!</a:t>
            </a:r>
            <a:endParaRPr lang="de-DE" sz="2800">
              <a:solidFill>
                <a:srgbClr val="FF0000"/>
              </a:solidFill>
            </a:endParaRPr>
          </a:p>
        </p:txBody>
      </p:sp>
      <p:sp>
        <p:nvSpPr>
          <p:cNvPr id="1843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Calibri" charset="0"/>
                <a:ea typeface="ＭＳ Ｐゴシック" charset="0"/>
                <a:cs typeface="ＭＳ Ｐゴシック" charset="0"/>
              </a:rPr>
              <a:t>Rückgabetyp – Beispiel 2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" name="Gerade Verbindung mit Pfeil 2"/>
          <p:cNvCxnSpPr/>
          <p:nvPr/>
        </p:nvCxnSpPr>
        <p:spPr>
          <a:xfrm flipH="1" flipV="1">
            <a:off x="2843808" y="2060848"/>
            <a:ext cx="2736304" cy="2808312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760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Macintosh PowerPoint</Application>
  <PresentationFormat>Bildschirmpräsentation (4:3)</PresentationFormat>
  <Paragraphs>87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ＭＳ Ｐゴシック</vt:lpstr>
      <vt:lpstr>Calibri</vt:lpstr>
      <vt:lpstr>Courier New</vt:lpstr>
      <vt:lpstr>Office-Design</vt:lpstr>
      <vt:lpstr>Methoden in Java</vt:lpstr>
      <vt:lpstr>Syntax</vt:lpstr>
      <vt:lpstr>Syntax</vt:lpstr>
      <vt:lpstr>PowerPoint-Präsentation</vt:lpstr>
      <vt:lpstr>Parameterliste</vt:lpstr>
      <vt:lpstr>Parameterliste</vt:lpstr>
      <vt:lpstr>Rückgabetyp – Beispiel 1</vt:lpstr>
      <vt:lpstr>Rückgabetyp – Beispiel 2</vt:lpstr>
      <vt:lpstr>Rückgabetyp – Beispiel 2</vt:lpstr>
      <vt:lpstr>Übung Rückgabetyp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64</cp:revision>
  <cp:lastPrinted>2010-09-12T22:52:49Z</cp:lastPrinted>
  <dcterms:created xsi:type="dcterms:W3CDTF">2011-10-05T09:13:07Z</dcterms:created>
  <dcterms:modified xsi:type="dcterms:W3CDTF">2014-01-26T22:41:06Z</dcterms:modified>
</cp:coreProperties>
</file>