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73" r:id="rId4"/>
    <p:sldId id="275" r:id="rId5"/>
    <p:sldId id="274" r:id="rId6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660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132" d="100"/>
          <a:sy n="132" d="100"/>
        </p:scale>
        <p:origin x="-177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904765F-AD6F-D448-A28D-15CDAE9DA4A3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5FFDCD-49ED-C840-B7A5-B2FDED638D3F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1028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18F130-C2FB-1E4B-9797-8C542CF7D104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28C7A7-D5C8-A345-BC0E-40CE943919E7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3250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A52500-EF73-294B-AA34-0D51398ACB64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700038-E8A5-F343-9EC9-69B9D047100D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1005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3CD7BB-1182-6A41-9F24-762AE1D094CA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570FA3-026B-4A46-BA2A-E01ED8F2469E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2594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C8DF9AE-B2F0-6F45-918F-473E9A48477B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FD191B-1E91-9940-844B-84A46A432A33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3506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C3E00A7-35BD-E348-BDDC-B28A56F79ECD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F1382A-7C8B-2A4E-9032-E1DDD3E546C3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4938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644E088-8B91-AF4B-BB21-8658B8A6F36A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A18A16-A80A-604D-B95C-13216433BFE4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3974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3FF1DBA-DBED-2741-9CBA-C0FED90A101B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800C89-281A-0540-AC33-1FFE9651E94E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3588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E4A5443-0883-BB40-A57C-1EDCF1B23BF8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09F160-EC49-6149-B153-CD9CDA912E62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0562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6969AA1-1BB9-5343-BE0D-0B7ED4A548C6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989225-D383-7A4A-B990-B3CB9AFA4016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1344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41404EC-62EB-7144-A592-6DA7037BD1EA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5A1DD7-788A-8546-9939-DB2CD6C3F96F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784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56074746-4DCF-5548-811E-BCCDF376D476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E7DCE834-C72C-EF46-8183-AA23305B35EC}" type="slidenum">
              <a:rPr lang="de-DE"/>
              <a:pPr/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Attribute in Java</a:t>
            </a:r>
            <a:endParaRPr lang="de-DE" i="1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Grundsätzliches</a:t>
            </a:r>
          </a:p>
        </p:txBody>
      </p:sp>
      <p:sp>
        <p:nvSpPr>
          <p:cNvPr id="14339" name="Inhaltsplatzhalt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7620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de-DE" sz="2200">
                <a:latin typeface="Calibri" charset="0"/>
                <a:ea typeface="ＭＳ Ｐゴシック" charset="0"/>
                <a:cs typeface="ＭＳ Ｐゴシック" charset="0"/>
              </a:rPr>
              <a:t>Attribute werden in der Klasse außerhalb der Methoden deklariert (d.h.: Es wird mitgeteilt, welche Attribute eine Klasse hat): 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 bwMode="auto">
          <a:xfrm>
            <a:off x="609600" y="2514600"/>
            <a:ext cx="7162800" cy="3886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sz="1500">
                <a:latin typeface="Courier New"/>
                <a:ea typeface="ＭＳ Ｐゴシック" charset="-128"/>
                <a:cs typeface="Courier New"/>
              </a:rPr>
              <a:t>public class Kunde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sz="1500">
                <a:latin typeface="Courier New"/>
                <a:ea typeface="ＭＳ Ｐゴシック" charset="-128"/>
                <a:cs typeface="Courier New"/>
              </a:rPr>
              <a:t>{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sz="1500">
                <a:latin typeface="Courier New"/>
                <a:ea typeface="ＭＳ Ｐゴシック" charset="-128"/>
                <a:cs typeface="Courier New"/>
              </a:rPr>
              <a:t>			</a:t>
            </a:r>
            <a:r>
              <a:rPr lang="de-DE" sz="2600" b="1">
                <a:latin typeface="Courier New"/>
                <a:ea typeface="ＭＳ Ｐゴシック" charset="-128"/>
                <a:cs typeface="Courier New"/>
              </a:rPr>
              <a:t>// Attribute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sz="2600" b="1">
                <a:latin typeface="Courier New"/>
                <a:ea typeface="ＭＳ Ｐゴシック" charset="-128"/>
                <a:cs typeface="Courier New"/>
              </a:rPr>
              <a:t>			private int anzahl;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sz="2600" b="1">
                <a:latin typeface="Courier New"/>
                <a:ea typeface="ＭＳ Ｐゴシック" charset="-128"/>
                <a:cs typeface="Courier New"/>
              </a:rPr>
              <a:t>			public String anrede;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sz="1500">
                <a:solidFill>
                  <a:srgbClr val="3366FF"/>
                </a:solidFill>
                <a:latin typeface="Courier New"/>
                <a:ea typeface="ＭＳ Ｐゴシック" charset="-128"/>
                <a:cs typeface="Courier New"/>
              </a:rPr>
              <a:t>			</a:t>
            </a:r>
            <a:r>
              <a:rPr lang="de-DE" sz="1200">
                <a:latin typeface="Courier New"/>
                <a:ea typeface="ＭＳ Ｐゴシック" charset="-128"/>
                <a:cs typeface="Courier New"/>
              </a:rPr>
              <a:t>// Konstruktor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sz="1200">
                <a:latin typeface="Courier New"/>
                <a:ea typeface="ＭＳ Ｐゴシック" charset="-128"/>
                <a:cs typeface="Courier New"/>
              </a:rPr>
              <a:t>			public Kunde()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sz="1200">
                <a:latin typeface="Courier New"/>
                <a:ea typeface="ＭＳ Ｐゴシック" charset="-128"/>
                <a:cs typeface="Courier New"/>
              </a:rPr>
              <a:t>    		{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sz="1200">
                <a:latin typeface="Courier New"/>
                <a:ea typeface="ＭＳ Ｐゴシック" charset="-128"/>
                <a:cs typeface="Courier New"/>
              </a:rPr>
              <a:t>			}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sz="1200">
                <a:latin typeface="Courier New"/>
                <a:ea typeface="ＭＳ Ｐゴシック" charset="-128"/>
                <a:cs typeface="Courier New"/>
              </a:rPr>
              <a:t>			// Methoden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sz="1200">
                <a:latin typeface="Courier New"/>
                <a:ea typeface="ＭＳ Ｐゴシック" charset="-128"/>
                <a:cs typeface="Courier New"/>
              </a:rPr>
              <a:t>			public void geldAbheben()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sz="1200">
                <a:latin typeface="Courier New"/>
                <a:ea typeface="ＭＳ Ｐゴシック" charset="-128"/>
                <a:cs typeface="Courier New"/>
              </a:rPr>
              <a:t>			{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sz="1200">
                <a:latin typeface="Courier New"/>
                <a:ea typeface="ＭＳ Ｐゴシック" charset="-128"/>
                <a:cs typeface="Courier New"/>
              </a:rPr>
              <a:t>			}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sz="1900">
                <a:latin typeface="Courier New"/>
                <a:ea typeface="ＭＳ Ｐゴシック" charset="-128"/>
                <a:cs typeface="Courier New"/>
              </a:rPr>
              <a:t>}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Grundsätzliches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762000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de-DE" sz="2200"/>
              <a:t>Alle Attribute erhalten einen </a:t>
            </a:r>
            <a:r>
              <a:rPr lang="de-DE" sz="2200">
                <a:solidFill>
                  <a:schemeClr val="accent6">
                    <a:lumMod val="75000"/>
                  </a:schemeClr>
                </a:solidFill>
              </a:rPr>
              <a:t>Zugriffsmodifikator </a:t>
            </a:r>
            <a:r>
              <a:rPr lang="de-DE" sz="2200"/>
              <a:t>und einen </a:t>
            </a:r>
            <a:r>
              <a:rPr lang="de-DE" sz="2200">
                <a:solidFill>
                  <a:schemeClr val="accent3">
                    <a:lumMod val="50000"/>
                  </a:schemeClr>
                </a:solidFill>
              </a:rPr>
              <a:t>Datentyp</a:t>
            </a:r>
            <a:r>
              <a:rPr lang="de-DE" sz="2200"/>
              <a:t>.</a:t>
            </a:r>
          </a:p>
          <a:p>
            <a:pPr>
              <a:buFont typeface="Arial" charset="0"/>
              <a:buNone/>
              <a:defRPr/>
            </a:pPr>
            <a:r>
              <a:rPr lang="de-DE" sz="2200"/>
              <a:t>Der </a:t>
            </a:r>
            <a:r>
              <a:rPr lang="de-DE" sz="2200">
                <a:solidFill>
                  <a:schemeClr val="accent2">
                    <a:lumMod val="75000"/>
                  </a:schemeClr>
                </a:solidFill>
              </a:rPr>
              <a:t>Bezeichner </a:t>
            </a:r>
            <a:r>
              <a:rPr lang="de-DE" sz="2200"/>
              <a:t>(Name des Attributs) wird immer kleingeschrieben.</a:t>
            </a:r>
          </a:p>
        </p:txBody>
      </p:sp>
      <p:sp>
        <p:nvSpPr>
          <p:cNvPr id="6" name="Inhaltsplatzhalter 3"/>
          <p:cNvSpPr txBox="1">
            <a:spLocks/>
          </p:cNvSpPr>
          <p:nvPr/>
        </p:nvSpPr>
        <p:spPr bwMode="auto">
          <a:xfrm>
            <a:off x="457200" y="2743200"/>
            <a:ext cx="822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None/>
            </a:pPr>
            <a:r>
              <a:rPr lang="de-DE" sz="3200">
                <a:solidFill>
                  <a:srgbClr val="E46C0A"/>
                </a:solidFill>
                <a:latin typeface="Courier New" charset="0"/>
                <a:cs typeface="Courier New" charset="0"/>
              </a:rPr>
              <a:t>public </a:t>
            </a:r>
            <a:r>
              <a:rPr lang="de-DE" sz="3200">
                <a:solidFill>
                  <a:srgbClr val="4F6228"/>
                </a:solidFill>
                <a:latin typeface="Courier New" charset="0"/>
                <a:cs typeface="Courier New" charset="0"/>
              </a:rPr>
              <a:t>int </a:t>
            </a:r>
            <a:r>
              <a:rPr lang="de-DE" sz="3200">
                <a:solidFill>
                  <a:srgbClr val="953735"/>
                </a:solidFill>
                <a:latin typeface="Courier New" charset="0"/>
                <a:cs typeface="Courier New" charset="0"/>
              </a:rPr>
              <a:t>anzahl</a:t>
            </a:r>
            <a:r>
              <a:rPr lang="de-DE" sz="3200">
                <a:latin typeface="Courier New" charset="0"/>
                <a:cs typeface="Courier New" charset="0"/>
              </a:rPr>
              <a:t>;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de-DE" sz="3200">
              <a:solidFill>
                <a:srgbClr val="E46C0A"/>
              </a:solidFill>
              <a:latin typeface="Courier New" charset="0"/>
              <a:cs typeface="Courier New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de-DE" sz="3200">
              <a:latin typeface="Calibri" charset="0"/>
            </a:endParaRPr>
          </a:p>
        </p:txBody>
      </p:sp>
      <p:sp>
        <p:nvSpPr>
          <p:cNvPr id="5" name="Inhaltsplatzhalter 3"/>
          <p:cNvSpPr txBox="1">
            <a:spLocks/>
          </p:cNvSpPr>
          <p:nvPr/>
        </p:nvSpPr>
        <p:spPr bwMode="auto">
          <a:xfrm>
            <a:off x="457200" y="3352800"/>
            <a:ext cx="822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None/>
            </a:pPr>
            <a:r>
              <a:rPr lang="de-DE" sz="3200">
                <a:solidFill>
                  <a:srgbClr val="E46C0A"/>
                </a:solidFill>
                <a:latin typeface="Courier New" charset="0"/>
                <a:cs typeface="Courier New" charset="0"/>
              </a:rPr>
              <a:t>private </a:t>
            </a:r>
            <a:r>
              <a:rPr lang="de-DE" sz="3200">
                <a:solidFill>
                  <a:srgbClr val="4F6228"/>
                </a:solidFill>
                <a:latin typeface="Courier New" charset="0"/>
                <a:cs typeface="Courier New" charset="0"/>
              </a:rPr>
              <a:t>String </a:t>
            </a:r>
            <a:r>
              <a:rPr lang="de-DE" sz="3200">
                <a:solidFill>
                  <a:srgbClr val="953735"/>
                </a:solidFill>
                <a:latin typeface="Courier New" charset="0"/>
                <a:cs typeface="Courier New" charset="0"/>
              </a:rPr>
              <a:t>vorname</a:t>
            </a:r>
            <a:r>
              <a:rPr lang="de-DE" sz="3200">
                <a:latin typeface="Courier New" charset="0"/>
                <a:cs typeface="Courier New" charset="0"/>
              </a:rPr>
              <a:t>;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de-DE" sz="3200">
              <a:solidFill>
                <a:srgbClr val="E46C0A"/>
              </a:solidFill>
              <a:latin typeface="Courier New" charset="0"/>
              <a:cs typeface="Courier New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de-DE" sz="3200">
              <a:latin typeface="Calibri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Initialwert</a:t>
            </a:r>
          </a:p>
        </p:txBody>
      </p:sp>
      <p:sp>
        <p:nvSpPr>
          <p:cNvPr id="16387" name="Inhaltsplatzhalt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7620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de-DE" sz="2200">
                <a:latin typeface="Calibri" charset="0"/>
                <a:ea typeface="ＭＳ Ｐゴシック" charset="0"/>
                <a:cs typeface="ＭＳ Ｐゴシック" charset="0"/>
              </a:rPr>
              <a:t>Attribute können bei der Deklaration einen Initialwert (Anfangswert) erhalten:</a:t>
            </a:r>
          </a:p>
        </p:txBody>
      </p:sp>
      <p:sp>
        <p:nvSpPr>
          <p:cNvPr id="6" name="Inhaltsplatzhalter 3"/>
          <p:cNvSpPr txBox="1">
            <a:spLocks/>
          </p:cNvSpPr>
          <p:nvPr/>
        </p:nvSpPr>
        <p:spPr bwMode="auto">
          <a:xfrm>
            <a:off x="457200" y="2743200"/>
            <a:ext cx="822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None/>
            </a:pPr>
            <a:r>
              <a:rPr lang="de-DE" sz="2500">
                <a:solidFill>
                  <a:srgbClr val="000000"/>
                </a:solidFill>
                <a:latin typeface="Courier New" charset="0"/>
                <a:cs typeface="Courier New" charset="0"/>
              </a:rPr>
              <a:t>public int anzahl = </a:t>
            </a:r>
            <a:r>
              <a:rPr lang="de-DE" sz="2500">
                <a:solidFill>
                  <a:srgbClr val="953735"/>
                </a:solidFill>
                <a:latin typeface="Courier New" charset="0"/>
                <a:cs typeface="Courier New" charset="0"/>
              </a:rPr>
              <a:t>2000</a:t>
            </a:r>
            <a:r>
              <a:rPr lang="de-DE" sz="2500">
                <a:latin typeface="Courier New" charset="0"/>
                <a:cs typeface="Courier New" charset="0"/>
              </a:rPr>
              <a:t>;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de-DE" sz="2500">
              <a:solidFill>
                <a:srgbClr val="E46C0A"/>
              </a:solidFill>
              <a:latin typeface="Courier New" charset="0"/>
              <a:cs typeface="Courier New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de-DE" sz="2500">
              <a:latin typeface="Calibri" charset="0"/>
            </a:endParaRPr>
          </a:p>
        </p:txBody>
      </p:sp>
      <p:sp>
        <p:nvSpPr>
          <p:cNvPr id="5" name="Inhaltsplatzhalter 3"/>
          <p:cNvSpPr txBox="1">
            <a:spLocks/>
          </p:cNvSpPr>
          <p:nvPr/>
        </p:nvSpPr>
        <p:spPr bwMode="auto">
          <a:xfrm>
            <a:off x="457200" y="3352800"/>
            <a:ext cx="822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None/>
            </a:pPr>
            <a:r>
              <a:rPr lang="de-DE" sz="2500">
                <a:latin typeface="Courier New" charset="0"/>
                <a:cs typeface="Courier New" charset="0"/>
              </a:rPr>
              <a:t>private String vorname = </a:t>
            </a:r>
            <a:r>
              <a:rPr lang="de-DE" sz="2500">
                <a:solidFill>
                  <a:srgbClr val="953735"/>
                </a:solidFill>
                <a:latin typeface="Courier New" charset="0"/>
                <a:cs typeface="Courier New" charset="0"/>
              </a:rPr>
              <a:t>"Hans-Ludger"</a:t>
            </a:r>
            <a:r>
              <a:rPr lang="de-DE" sz="2500">
                <a:latin typeface="Courier New" charset="0"/>
                <a:cs typeface="Courier New" charset="0"/>
              </a:rPr>
              <a:t>;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de-DE" sz="2500">
              <a:solidFill>
                <a:srgbClr val="E46C0A"/>
              </a:solidFill>
              <a:latin typeface="Courier New" charset="0"/>
              <a:cs typeface="Courier New" charset="0"/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de-DE" sz="2500">
              <a:latin typeface="Calibri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Tipp</a:t>
            </a:r>
          </a:p>
        </p:txBody>
      </p:sp>
      <p:sp>
        <p:nvSpPr>
          <p:cNvPr id="17411" name="Inhaltsplatzhalter 3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1295400"/>
          </a:xfrm>
        </p:spPr>
        <p:txBody>
          <a:bodyPr/>
          <a:lstStyle/>
          <a:p>
            <a:pPr>
              <a:buFontTx/>
              <a:buChar char="-"/>
            </a:pPr>
            <a:r>
              <a:rPr lang="de-DE" sz="1900">
                <a:latin typeface="Calibri" charset="0"/>
                <a:ea typeface="ＭＳ Ｐゴシック" charset="0"/>
                <a:cs typeface="ＭＳ Ｐゴシック" charset="0"/>
              </a:rPr>
              <a:t>Deklarieren Sie die Attribute gleich zu Beginn der Klasse.</a:t>
            </a:r>
          </a:p>
          <a:p>
            <a:pPr>
              <a:buFontTx/>
              <a:buChar char="-"/>
            </a:pPr>
            <a:r>
              <a:rPr lang="de-DE" sz="1900">
                <a:latin typeface="Calibri" charset="0"/>
                <a:ea typeface="ＭＳ Ｐゴシック" charset="0"/>
                <a:cs typeface="ＭＳ Ｐゴシック" charset="0"/>
              </a:rPr>
              <a:t>Markieren Sie mit einem Kommentar, wo die Deklaration der Attribute beginnt (ebenfalls: wo der Konstruktor beginnt, wo die Methoden beginnen). Das hilft Ihnen, einen Überblick über die Struktur zu behalten.</a:t>
            </a:r>
          </a:p>
        </p:txBody>
      </p:sp>
      <p:sp>
        <p:nvSpPr>
          <p:cNvPr id="7" name="Inhaltsplatzhalter 2"/>
          <p:cNvSpPr txBox="1">
            <a:spLocks/>
          </p:cNvSpPr>
          <p:nvPr/>
        </p:nvSpPr>
        <p:spPr bwMode="auto">
          <a:xfrm>
            <a:off x="914400" y="2514600"/>
            <a:ext cx="6858000" cy="3886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sz="1700" b="1">
                <a:latin typeface="Courier New"/>
                <a:ea typeface="ＭＳ Ｐゴシック" charset="-128"/>
                <a:cs typeface="Courier New"/>
              </a:rPr>
              <a:t>public class Kunde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sz="1700" b="1">
                <a:latin typeface="Courier New"/>
                <a:ea typeface="ＭＳ Ｐゴシック" charset="-128"/>
                <a:cs typeface="Courier New"/>
              </a:rPr>
              <a:t>{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sz="1700" b="1">
                <a:solidFill>
                  <a:srgbClr val="FF0000"/>
                </a:solidFill>
                <a:latin typeface="Courier New"/>
                <a:ea typeface="ＭＳ Ｐゴシック" charset="-128"/>
                <a:cs typeface="Courier New"/>
              </a:rPr>
              <a:t>			// Attribute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sz="1700" b="1">
                <a:latin typeface="Courier New"/>
                <a:ea typeface="ＭＳ Ｐゴシック" charset="-128"/>
                <a:cs typeface="Courier New"/>
              </a:rPr>
              <a:t>			private int anzahl;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sz="1700" b="1">
                <a:solidFill>
                  <a:srgbClr val="FF0000"/>
                </a:solidFill>
                <a:latin typeface="Courier New"/>
                <a:ea typeface="ＭＳ Ｐゴシック" charset="-128"/>
                <a:cs typeface="Courier New"/>
              </a:rPr>
              <a:t>			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sz="1700" b="1">
                <a:solidFill>
                  <a:srgbClr val="FF0000"/>
                </a:solidFill>
                <a:latin typeface="Courier New"/>
                <a:ea typeface="ＭＳ Ｐゴシック" charset="-128"/>
                <a:cs typeface="Courier New"/>
              </a:rPr>
              <a:t>			// Konstruktor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sz="1700" b="1">
                <a:latin typeface="Courier New"/>
                <a:ea typeface="ＭＳ Ｐゴシック" charset="-128"/>
                <a:cs typeface="Courier New"/>
              </a:rPr>
              <a:t>			public Kunde()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sz="1700" b="1">
                <a:latin typeface="Courier New"/>
                <a:ea typeface="ＭＳ Ｐゴシック" charset="-128"/>
                <a:cs typeface="Courier New"/>
              </a:rPr>
              <a:t>    	{			}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sz="1700" b="1">
                <a:solidFill>
                  <a:srgbClr val="FF0000"/>
                </a:solidFill>
                <a:latin typeface="Courier New"/>
                <a:ea typeface="ＭＳ Ｐゴシック" charset="-128"/>
                <a:cs typeface="Courier New"/>
              </a:rPr>
              <a:t>			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sz="1700" b="1">
                <a:solidFill>
                  <a:srgbClr val="FF0000"/>
                </a:solidFill>
                <a:latin typeface="Courier New"/>
                <a:ea typeface="ＭＳ Ｐゴシック" charset="-128"/>
                <a:cs typeface="Courier New"/>
              </a:rPr>
              <a:t>			// Methoden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sz="1700" b="1">
                <a:latin typeface="Courier New"/>
                <a:ea typeface="ＭＳ Ｐゴシック" charset="-128"/>
                <a:cs typeface="Courier New"/>
              </a:rPr>
              <a:t>			public void geldAbheben()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sz="1700" b="1">
                <a:latin typeface="Courier New"/>
                <a:ea typeface="ＭＳ Ｐゴシック" charset="-128"/>
                <a:cs typeface="Courier New"/>
              </a:rPr>
              <a:t>			{			}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de-DE" sz="1700" b="1">
                <a:latin typeface="Courier New"/>
                <a:ea typeface="ＭＳ Ｐゴシック" charset="-128"/>
                <a:cs typeface="Courier New"/>
              </a:rPr>
              <a:t>}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Macintosh PowerPoint</Application>
  <PresentationFormat>Bildschirmpräsentation (4:3)</PresentationFormat>
  <Paragraphs>42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0" baseType="lpstr">
      <vt:lpstr>Arial</vt:lpstr>
      <vt:lpstr>ＭＳ Ｐゴシック</vt:lpstr>
      <vt:lpstr>Calibri</vt:lpstr>
      <vt:lpstr>Courier New</vt:lpstr>
      <vt:lpstr>Office-Design</vt:lpstr>
      <vt:lpstr>Attribute in Java</vt:lpstr>
      <vt:lpstr>Grundsätzliches</vt:lpstr>
      <vt:lpstr>Grundsätzliches</vt:lpstr>
      <vt:lpstr>Initialwert</vt:lpstr>
      <vt:lpstr>Tipp</vt:lpstr>
    </vt:vector>
  </TitlesOfParts>
  <Company>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PHP: Klassen definieren</dc:title>
  <dc:creator>Bert</dc:creator>
  <cp:lastModifiedBy>B. M.</cp:lastModifiedBy>
  <cp:revision>58</cp:revision>
  <cp:lastPrinted>2011-10-05T09:51:11Z</cp:lastPrinted>
  <dcterms:created xsi:type="dcterms:W3CDTF">2011-10-05T09:41:46Z</dcterms:created>
  <dcterms:modified xsi:type="dcterms:W3CDTF">2014-02-10T21:15:11Z</dcterms:modified>
</cp:coreProperties>
</file>