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68" r:id="rId5"/>
    <p:sldId id="257" r:id="rId6"/>
    <p:sldId id="263" r:id="rId7"/>
    <p:sldId id="259" r:id="rId8"/>
    <p:sldId id="264" r:id="rId9"/>
    <p:sldId id="265" r:id="rId10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FAF11D-CE2F-B549-AA34-46361A27FF9A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691E06-BCBF-DE49-B6A5-9FDE2E42E44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44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5F3D0D-C546-3340-BF2F-AD89F442B9CE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6851B-3C61-604F-91BF-4FFDAED3A31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092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BA995E-2761-114B-9DB8-BE8A5B14A2EB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44485D-9DC0-CD46-9585-CA5FC323A73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147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8CBC6D-C725-7F44-ABE8-25EFD99A5F01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CEE50-D1DA-3045-8D30-FB89A595A2C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919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37829A-4182-994A-AC2A-C20D225D7F22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9EB0B-5D0D-C14B-9F26-1BB29998FE5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365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A459BB-75E4-B143-ABCB-F8DC6B2C9A12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98245-EC47-094E-9FDC-079A09F4CFD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8204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A575B6-9BC2-2048-99D8-ADD8642E4517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07294-229C-1E4E-B622-0972E331181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9782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15BDE9-0ABA-7346-9FC9-0B5F50A23008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0DA69-C016-CA43-932B-90352094BD1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603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7CEC05-DCC0-F14A-829E-3F672483921B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E4207-CDC9-EA4D-ADFB-778D33B9D73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1091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44E4C3-A4F8-AB44-913D-F70DB6728243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EA0CC-98A2-A44E-AAF2-5B40EE39616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3755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B8DA9-01E8-614B-ADC8-5F3F9828B66B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A3947-6BEB-9240-8F47-A6A92416E1D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79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460BA3E6-4237-5C4D-BB2C-F1E7BE8CC738}" type="datetime1">
              <a:rPr lang="de-DE"/>
              <a:pPr/>
              <a:t>12.03.2014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F23449B-2996-974B-9021-07896F6EA5D5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031" name="Textfeld 6"/>
          <p:cNvSpPr txBox="1">
            <a:spLocks noChangeArrowheads="1"/>
          </p:cNvSpPr>
          <p:nvPr userDrawn="1"/>
        </p:nvSpPr>
        <p:spPr bwMode="auto">
          <a:xfrm>
            <a:off x="7427913" y="6637338"/>
            <a:ext cx="18049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000" b="1">
                <a:solidFill>
                  <a:srgbClr val="A6A6A6"/>
                </a:solidFill>
                <a:cs typeface="Arial" charset="0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Rückgabewert mit return</a:t>
            </a:r>
            <a:endParaRPr lang="de-DE" i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8092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public </a:t>
            </a:r>
            <a:r>
              <a:rPr lang="de-DE" b="1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void</a:t>
            </a:r>
            <a:r>
              <a:rPr lang="de-DE" b="1"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etwasSagen()</a:t>
            </a: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	System.out.println(„Hallo.“);</a:t>
            </a:r>
            <a:endParaRPr lang="de-DE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r>
              <a:rPr lang="de-DE" b="1" smtClean="0">
                <a:latin typeface="Courier New" charset="0"/>
                <a:ea typeface="ＭＳ Ｐゴシック" charset="0"/>
                <a:cs typeface="Courier New" charset="0"/>
              </a:rPr>
              <a:t>}</a:t>
            </a:r>
            <a:endParaRPr lang="de-DE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endParaRPr lang="de-DE" b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Textfeld 6"/>
          <p:cNvSpPr txBox="1">
            <a:spLocks noChangeArrowheads="1"/>
          </p:cNvSpPr>
          <p:nvPr/>
        </p:nvSpPr>
        <p:spPr bwMode="auto">
          <a:xfrm>
            <a:off x="1043608" y="4704005"/>
            <a:ext cx="665183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Methode schreibt nichts in den Speicher,</a:t>
            </a:r>
          </a:p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Computer muss sich nichts merken.</a:t>
            </a:r>
          </a:p>
          <a:p>
            <a:pPr eaLnBrk="1" hangingPunct="1"/>
            <a:endParaRPr lang="de-DE" sz="2800" smtClean="0">
              <a:solidFill>
                <a:srgbClr val="FF0000"/>
              </a:solidFill>
            </a:endParaRPr>
          </a:p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Ergebnis = „void“ (leer, nichts)</a:t>
            </a:r>
            <a:endParaRPr lang="de-DE" sz="2800">
              <a:solidFill>
                <a:srgbClr val="FF0000"/>
              </a:solidFill>
            </a:endParaRPr>
          </a:p>
        </p:txBody>
      </p:sp>
      <p:sp>
        <p:nvSpPr>
          <p:cNvPr id="1843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latin typeface="Calibri" charset="0"/>
                <a:ea typeface="ＭＳ Ｐゴシック" charset="0"/>
                <a:cs typeface="ＭＳ Ｐゴシック" charset="0"/>
              </a:rPr>
              <a:t>Rückgabetyp – Beispiel 1</a:t>
            </a: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679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8092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public </a:t>
            </a:r>
            <a:r>
              <a:rPr lang="de-DE" sz="2800" b="1" smtClean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int </a:t>
            </a: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addieren(int a, int b)</a:t>
            </a:r>
          </a:p>
          <a:p>
            <a:pPr>
              <a:buFont typeface="Arial" charset="0"/>
              <a:buNone/>
            </a:pP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	int c = a + b;</a:t>
            </a:r>
          </a:p>
          <a:p>
            <a:pPr>
              <a:buFont typeface="Arial" charset="0"/>
              <a:buNone/>
            </a:pPr>
            <a:r>
              <a:rPr lang="de-DE" sz="2800" b="1">
                <a:latin typeface="Courier New" charset="0"/>
                <a:ea typeface="ＭＳ Ｐゴシック" charset="0"/>
                <a:cs typeface="Courier New" charset="0"/>
              </a:rPr>
              <a:t>	</a:t>
            </a:r>
            <a:r>
              <a:rPr lang="de-DE" sz="2800" b="1" smtClean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return c</a:t>
            </a: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;</a:t>
            </a:r>
            <a:endParaRPr lang="de-DE" sz="2800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}</a:t>
            </a:r>
            <a:endParaRPr lang="de-DE" sz="2800" b="1"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18435" name="Textfeld 6"/>
          <p:cNvSpPr txBox="1">
            <a:spLocks noChangeArrowheads="1"/>
          </p:cNvSpPr>
          <p:nvPr/>
        </p:nvSpPr>
        <p:spPr bwMode="auto">
          <a:xfrm>
            <a:off x="899592" y="4797152"/>
            <a:ext cx="667199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Computer „merkt“ sich den Wert von c.</a:t>
            </a:r>
          </a:p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Andere Methoden können mit c arbeiten.</a:t>
            </a:r>
          </a:p>
          <a:p>
            <a:pPr eaLnBrk="1" hangingPunct="1"/>
            <a:endParaRPr lang="de-DE" sz="2800">
              <a:solidFill>
                <a:srgbClr val="FF0000"/>
              </a:solidFill>
            </a:endParaRPr>
          </a:p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Ergebnis der Methode = „int“</a:t>
            </a:r>
            <a:endParaRPr lang="de-DE" sz="2800">
              <a:solidFill>
                <a:srgbClr val="FF0000"/>
              </a:solidFill>
            </a:endParaRPr>
          </a:p>
        </p:txBody>
      </p:sp>
      <p:sp>
        <p:nvSpPr>
          <p:cNvPr id="1843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latin typeface="Calibri" charset="0"/>
                <a:ea typeface="ＭＳ Ｐゴシック" charset="0"/>
                <a:cs typeface="ＭＳ Ｐゴシック" charset="0"/>
              </a:rPr>
              <a:t>Rückgabetyp – Beispiel 2</a:t>
            </a: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178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8092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public </a:t>
            </a:r>
            <a:r>
              <a:rPr lang="de-DE" sz="2800" b="1" smtClean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int </a:t>
            </a: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addieren(int a, int b)</a:t>
            </a:r>
          </a:p>
          <a:p>
            <a:pPr>
              <a:buFont typeface="Arial" charset="0"/>
              <a:buNone/>
            </a:pP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	int c = a + b;</a:t>
            </a:r>
          </a:p>
          <a:p>
            <a:pPr>
              <a:buFont typeface="Arial" charset="0"/>
              <a:buNone/>
            </a:pPr>
            <a:r>
              <a:rPr lang="de-DE" sz="2800" b="1">
                <a:latin typeface="Courier New" charset="0"/>
                <a:ea typeface="ＭＳ Ｐゴシック" charset="0"/>
                <a:cs typeface="Courier New" charset="0"/>
              </a:rPr>
              <a:t>	</a:t>
            </a: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return c;</a:t>
            </a:r>
            <a:endParaRPr lang="de-DE" sz="2800" b="1"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buFont typeface="Arial" charset="0"/>
              <a:buNone/>
            </a:pPr>
            <a:r>
              <a:rPr lang="de-DE" sz="2800" b="1" smtClean="0">
                <a:latin typeface="Courier New" charset="0"/>
                <a:ea typeface="ＭＳ Ｐゴシック" charset="0"/>
                <a:cs typeface="Courier New" charset="0"/>
              </a:rPr>
              <a:t>}</a:t>
            </a:r>
            <a:endParaRPr lang="de-DE" sz="2800" b="1"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18435" name="Textfeld 6"/>
          <p:cNvSpPr txBox="1">
            <a:spLocks noChangeArrowheads="1"/>
          </p:cNvSpPr>
          <p:nvPr/>
        </p:nvSpPr>
        <p:spPr bwMode="auto">
          <a:xfrm>
            <a:off x="4211960" y="4796620"/>
            <a:ext cx="32192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 smtClean="0">
                <a:solidFill>
                  <a:srgbClr val="FF0000"/>
                </a:solidFill>
              </a:rPr>
              <a:t>Datentyp angeben!</a:t>
            </a:r>
            <a:endParaRPr lang="de-DE" sz="2800">
              <a:solidFill>
                <a:srgbClr val="FF0000"/>
              </a:solidFill>
            </a:endParaRPr>
          </a:p>
        </p:txBody>
      </p:sp>
      <p:sp>
        <p:nvSpPr>
          <p:cNvPr id="1843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latin typeface="Calibri" charset="0"/>
                <a:ea typeface="ＭＳ Ｐゴシック" charset="0"/>
                <a:cs typeface="ＭＳ Ｐゴシック" charset="0"/>
              </a:rPr>
              <a:t>Rückgabetyp – Beispiel 2</a:t>
            </a: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3" name="Gerade Verbindung mit Pfeil 2"/>
          <p:cNvCxnSpPr/>
          <p:nvPr/>
        </p:nvCxnSpPr>
        <p:spPr>
          <a:xfrm flipH="1" flipV="1">
            <a:off x="2843808" y="2060848"/>
            <a:ext cx="2736304" cy="2808312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688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Beispiel</a:t>
            </a:r>
          </a:p>
        </p:txBody>
      </p:sp>
      <p:sp>
        <p:nvSpPr>
          <p:cNvPr id="3075" name="Textfeld 4"/>
          <p:cNvSpPr txBox="1">
            <a:spLocks noChangeArrowheads="1"/>
          </p:cNvSpPr>
          <p:nvPr/>
        </p:nvSpPr>
        <p:spPr bwMode="auto">
          <a:xfrm>
            <a:off x="304800" y="1271588"/>
            <a:ext cx="838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/>
              <a:t>Mit dem Befehl </a:t>
            </a:r>
            <a:r>
              <a:rPr lang="de-DE">
                <a:latin typeface="Courier New" charset="0"/>
                <a:cs typeface="Courier New" charset="0"/>
              </a:rPr>
              <a:t>return </a:t>
            </a:r>
            <a:r>
              <a:rPr lang="de-DE"/>
              <a:t>erhält eine Methode einen Rückgabewert.</a:t>
            </a:r>
          </a:p>
          <a:p>
            <a:pPr algn="ctr" eaLnBrk="1" hangingPunct="1"/>
            <a:r>
              <a:rPr lang="de-DE"/>
              <a:t>Die Methode nimmt diesen Wert an.</a:t>
            </a:r>
          </a:p>
        </p:txBody>
      </p:sp>
      <p:pic>
        <p:nvPicPr>
          <p:cNvPr id="3076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3600"/>
            <a:ext cx="4800600" cy="389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feld 4"/>
          <p:cNvSpPr txBox="1">
            <a:spLocks noChangeArrowheads="1"/>
          </p:cNvSpPr>
          <p:nvPr/>
        </p:nvSpPr>
        <p:spPr bwMode="auto">
          <a:xfrm>
            <a:off x="609600" y="6172200"/>
            <a:ext cx="7473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b="1">
                <a:solidFill>
                  <a:srgbClr val="FF0000"/>
                </a:solidFill>
              </a:rPr>
              <a:t>Die Methode wertVonEineZahlZurueckgeben() hat nun den Wert 73.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4800600" cy="389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feld 4"/>
          <p:cNvSpPr txBox="1">
            <a:spLocks noChangeArrowheads="1"/>
          </p:cNvSpPr>
          <p:nvPr/>
        </p:nvSpPr>
        <p:spPr bwMode="auto">
          <a:xfrm>
            <a:off x="609600" y="4198938"/>
            <a:ext cx="685800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b="1">
                <a:solidFill>
                  <a:srgbClr val="FF0000"/>
                </a:solidFill>
              </a:rPr>
              <a:t>Rechenbeispiel:</a:t>
            </a:r>
          </a:p>
          <a:p>
            <a:pPr eaLnBrk="1" hangingPunct="1"/>
            <a:endParaRPr lang="de-DE" b="1">
              <a:solidFill>
                <a:srgbClr val="FF0000"/>
              </a:solidFill>
            </a:endParaRPr>
          </a:p>
          <a:p>
            <a:pPr eaLnBrk="1" hangingPunct="1"/>
            <a:r>
              <a:rPr lang="de-DE" b="1">
                <a:solidFill>
                  <a:srgbClr val="FF0000"/>
                </a:solidFill>
              </a:rPr>
              <a:t>Was ergibt</a:t>
            </a:r>
          </a:p>
          <a:p>
            <a:pPr eaLnBrk="1" hangingPunct="1"/>
            <a:r>
              <a:rPr lang="de-DE">
                <a:solidFill>
                  <a:srgbClr val="FF0000"/>
                </a:solidFill>
                <a:latin typeface="Courier New" charset="0"/>
                <a:cs typeface="Courier New" charset="0"/>
              </a:rPr>
              <a:t>wertVonEineZahlZureckgeben() + 7</a:t>
            </a:r>
          </a:p>
          <a:p>
            <a:pPr eaLnBrk="1" hangingPunct="1"/>
            <a:r>
              <a:rPr lang="de-DE" b="1">
                <a:solidFill>
                  <a:srgbClr val="FF0000"/>
                </a:solidFill>
              </a:rPr>
              <a:t>?</a:t>
            </a:r>
          </a:p>
          <a:p>
            <a:pPr eaLnBrk="1" hangingPunct="1"/>
            <a:endParaRPr lang="de-DE" b="1">
              <a:solidFill>
                <a:srgbClr val="FF0000"/>
              </a:solidFill>
            </a:endParaRPr>
          </a:p>
          <a:p>
            <a:pPr eaLnBrk="1" hangingPunct="1"/>
            <a:endParaRPr lang="de-DE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Zwei Möglichkeiten</a:t>
            </a:r>
          </a:p>
        </p:txBody>
      </p:sp>
      <p:sp>
        <p:nvSpPr>
          <p:cNvPr id="5123" name="Rechteck 3"/>
          <p:cNvSpPr>
            <a:spLocks noChangeArrowheads="1"/>
          </p:cNvSpPr>
          <p:nvPr/>
        </p:nvSpPr>
        <p:spPr bwMode="auto">
          <a:xfrm>
            <a:off x="76200" y="2514600"/>
            <a:ext cx="8763000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sz="1400">
                <a:latin typeface="Courier New" charset="0"/>
                <a:cs typeface="Courier New" charset="0"/>
              </a:rPr>
              <a:t>public class ReturnTest</a:t>
            </a:r>
          </a:p>
          <a:p>
            <a:r>
              <a:rPr lang="de-DE" sz="1400">
                <a:latin typeface="Courier New" charset="0"/>
                <a:cs typeface="Courier New" charset="0"/>
              </a:rPr>
              <a:t>{</a:t>
            </a:r>
          </a:p>
          <a:p>
            <a:r>
              <a:rPr lang="de-DE" sz="1400">
                <a:latin typeface="Courier New" charset="0"/>
                <a:cs typeface="Courier New" charset="0"/>
              </a:rPr>
              <a:t>    // Attribute</a:t>
            </a:r>
          </a:p>
          <a:p>
            <a:r>
              <a:rPr lang="de-DE" sz="1400">
                <a:latin typeface="Courier New" charset="0"/>
                <a:cs typeface="Courier New" charset="0"/>
              </a:rPr>
              <a:t>    public int eineZahl = 73;</a:t>
            </a:r>
          </a:p>
          <a:p>
            <a:r>
              <a:rPr lang="de-DE" sz="1400">
                <a:latin typeface="Courier New" charset="0"/>
                <a:cs typeface="Courier New" charset="0"/>
              </a:rPr>
              <a:t>    // Konstruktor</a:t>
            </a:r>
          </a:p>
          <a:p>
            <a:r>
              <a:rPr lang="de-DE" sz="1400">
                <a:latin typeface="Courier New" charset="0"/>
                <a:cs typeface="Courier New" charset="0"/>
              </a:rPr>
              <a:t>    public ReturnTest()</a:t>
            </a:r>
          </a:p>
          <a:p>
            <a:r>
              <a:rPr lang="de-DE" sz="1400">
                <a:latin typeface="Courier New" charset="0"/>
                <a:cs typeface="Courier New" charset="0"/>
              </a:rPr>
              <a:t>    {</a:t>
            </a:r>
          </a:p>
          <a:p>
            <a:r>
              <a:rPr lang="de-DE" sz="1400">
                <a:latin typeface="Courier New" charset="0"/>
                <a:cs typeface="Courier New" charset="0"/>
              </a:rPr>
              <a:t>    }</a:t>
            </a:r>
          </a:p>
          <a:p>
            <a:r>
              <a:rPr lang="de-DE" sz="1400">
                <a:latin typeface="Courier New" charset="0"/>
                <a:cs typeface="Courier New" charset="0"/>
              </a:rPr>
              <a:t>    // Methoden</a:t>
            </a:r>
          </a:p>
          <a:p>
            <a:r>
              <a:rPr lang="de-DE" sz="2000">
                <a:latin typeface="Courier New" charset="0"/>
                <a:cs typeface="Courier New" charset="0"/>
              </a:rPr>
              <a:t>public int wertVonEineZahlZurueckgeben()</a:t>
            </a:r>
          </a:p>
          <a:p>
            <a:r>
              <a:rPr lang="de-DE" sz="2000">
                <a:latin typeface="Courier New" charset="0"/>
                <a:cs typeface="Courier New" charset="0"/>
              </a:rPr>
              <a:t>{return this.eineZahl;}</a:t>
            </a:r>
          </a:p>
          <a:p>
            <a:r>
              <a:rPr lang="de-DE" sz="2000">
                <a:latin typeface="Courier New" charset="0"/>
                <a:cs typeface="Courier New" charset="0"/>
              </a:rPr>
              <a:t>public void zahlAusgeben1()</a:t>
            </a:r>
          </a:p>
          <a:p>
            <a:r>
              <a:rPr lang="de-DE" sz="2000">
                <a:latin typeface="Courier New" charset="0"/>
                <a:cs typeface="Courier New" charset="0"/>
              </a:rPr>
              <a:t>{</a:t>
            </a:r>
            <a:r>
              <a:rPr lang="de-DE" sz="2000" b="1">
                <a:solidFill>
                  <a:srgbClr val="FF0000"/>
                </a:solidFill>
                <a:latin typeface="Courier New" charset="0"/>
                <a:cs typeface="Courier New" charset="0"/>
              </a:rPr>
              <a:t>System.out.println(this.eineZahl);</a:t>
            </a:r>
            <a:r>
              <a:rPr lang="de-DE" sz="2000">
                <a:latin typeface="Courier New" charset="0"/>
                <a:cs typeface="Courier New" charset="0"/>
              </a:rPr>
              <a:t>}</a:t>
            </a:r>
          </a:p>
          <a:p>
            <a:r>
              <a:rPr lang="de-DE" sz="2000">
                <a:latin typeface="Courier New" charset="0"/>
                <a:cs typeface="Courier New" charset="0"/>
              </a:rPr>
              <a:t>public void zahlAusgeben2()</a:t>
            </a:r>
          </a:p>
          <a:p>
            <a:r>
              <a:rPr lang="de-DE" sz="2000">
                <a:latin typeface="Courier New" charset="0"/>
                <a:cs typeface="Courier New" charset="0"/>
              </a:rPr>
              <a:t>{</a:t>
            </a:r>
            <a:r>
              <a:rPr lang="de-DE" sz="2000" b="1">
                <a:solidFill>
                  <a:srgbClr val="008000"/>
                </a:solidFill>
                <a:latin typeface="Courier New" charset="0"/>
                <a:cs typeface="Courier New" charset="0"/>
              </a:rPr>
              <a:t>System.out.println(wertVonEineZahlZurueckgeben()</a:t>
            </a:r>
            <a:r>
              <a:rPr lang="de-DE" sz="2000">
                <a:latin typeface="Courier New" charset="0"/>
                <a:cs typeface="Courier New" charset="0"/>
              </a:rPr>
              <a:t>); }</a:t>
            </a:r>
          </a:p>
          <a:p>
            <a:r>
              <a:rPr lang="de-DE" sz="1400">
                <a:latin typeface="Courier New" charset="0"/>
                <a:cs typeface="Courier New" charset="0"/>
              </a:rPr>
              <a:t>}</a:t>
            </a:r>
          </a:p>
        </p:txBody>
      </p:sp>
      <p:sp>
        <p:nvSpPr>
          <p:cNvPr id="5124" name="Textfeld 4"/>
          <p:cNvSpPr txBox="1">
            <a:spLocks noChangeArrowheads="1"/>
          </p:cNvSpPr>
          <p:nvPr/>
        </p:nvSpPr>
        <p:spPr bwMode="auto">
          <a:xfrm>
            <a:off x="76200" y="1524000"/>
            <a:ext cx="8763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Tx/>
              <a:buAutoNum type="arabicParenR"/>
            </a:pPr>
            <a:r>
              <a:rPr lang="de-DE">
                <a:solidFill>
                  <a:srgbClr val="FF0000"/>
                </a:solidFill>
              </a:rPr>
              <a:t>direkter Zugriff auf das Attribut ("Gib den Wert des Attributs eineZahl aus")</a:t>
            </a:r>
          </a:p>
          <a:p>
            <a:pPr eaLnBrk="1" hangingPunct="1"/>
            <a:r>
              <a:rPr lang="de-DE">
                <a:solidFill>
                  <a:srgbClr val="008000"/>
                </a:solidFill>
              </a:rPr>
              <a:t>2) Zugriff über Methode mit Rückgabewert ("Gib Wert der Methode zahlAusgeben2() aus")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"Sondierende Methoden"</a:t>
            </a:r>
          </a:p>
        </p:txBody>
      </p:sp>
      <p:sp>
        <p:nvSpPr>
          <p:cNvPr id="6147" name="Textfeld 4"/>
          <p:cNvSpPr txBox="1">
            <a:spLocks noChangeArrowheads="1"/>
          </p:cNvSpPr>
          <p:nvPr/>
        </p:nvSpPr>
        <p:spPr bwMode="auto">
          <a:xfrm>
            <a:off x="76200" y="1524000"/>
            <a:ext cx="876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8000"/>
                </a:solidFill>
              </a:rPr>
              <a:t>Erinnerung:</a:t>
            </a:r>
          </a:p>
          <a:p>
            <a:pPr eaLnBrk="1" hangingPunct="1"/>
            <a:r>
              <a:rPr lang="de-DE">
                <a:solidFill>
                  <a:srgbClr val="008000"/>
                </a:solidFill>
              </a:rPr>
              <a:t>Methoden, die einen Attributwert ändern, nennt man "manipulierende Methoden"</a:t>
            </a:r>
          </a:p>
          <a:p>
            <a:pPr eaLnBrk="1" hangingPunct="1"/>
            <a:endParaRPr lang="de-DE">
              <a:solidFill>
                <a:srgbClr val="008000"/>
              </a:solidFill>
            </a:endParaRPr>
          </a:p>
          <a:p>
            <a:pPr eaLnBrk="1" hangingPunct="1"/>
            <a:r>
              <a:rPr lang="de-DE">
                <a:solidFill>
                  <a:srgbClr val="008000"/>
                </a:solidFill>
              </a:rPr>
              <a:t>Methoden, die einen Attributwert "holen", nennt man sondierende Methoden.</a:t>
            </a:r>
          </a:p>
        </p:txBody>
      </p:sp>
      <p:sp>
        <p:nvSpPr>
          <p:cNvPr id="6148" name="Textfeld 4"/>
          <p:cNvSpPr txBox="1">
            <a:spLocks noChangeArrowheads="1"/>
          </p:cNvSpPr>
          <p:nvPr/>
        </p:nvSpPr>
        <p:spPr bwMode="auto">
          <a:xfrm>
            <a:off x="838200" y="2724150"/>
            <a:ext cx="60023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public int gibMirDenWertVomAttributAlter()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{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	return this.alter;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}</a:t>
            </a:r>
          </a:p>
        </p:txBody>
      </p:sp>
      <p:sp>
        <p:nvSpPr>
          <p:cNvPr id="6149" name="Textfeld 4"/>
          <p:cNvSpPr txBox="1">
            <a:spLocks noChangeArrowheads="1"/>
          </p:cNvSpPr>
          <p:nvPr/>
        </p:nvSpPr>
        <p:spPr bwMode="auto">
          <a:xfrm>
            <a:off x="76200" y="4038600"/>
            <a:ext cx="8763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8000"/>
                </a:solidFill>
              </a:rPr>
              <a:t>Auch Manipulation und Sondierung gleichzeitig möglich:</a:t>
            </a:r>
          </a:p>
        </p:txBody>
      </p:sp>
      <p:sp>
        <p:nvSpPr>
          <p:cNvPr id="6150" name="Textfeld 6"/>
          <p:cNvSpPr txBox="1">
            <a:spLocks noChangeArrowheads="1"/>
          </p:cNvSpPr>
          <p:nvPr/>
        </p:nvSpPr>
        <p:spPr bwMode="auto">
          <a:xfrm>
            <a:off x="838200" y="4572000"/>
            <a:ext cx="84963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public int aendereAlterUndGibErgebnisZurueck(int neuesAlter)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{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	this.alter = neuesAlter;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	return this.alter;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}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ACHTUNG: Rückgabetyp!!!</a:t>
            </a:r>
          </a:p>
        </p:txBody>
      </p:sp>
      <p:sp>
        <p:nvSpPr>
          <p:cNvPr id="7171" name="Textfeld 4"/>
          <p:cNvSpPr txBox="1">
            <a:spLocks noChangeArrowheads="1"/>
          </p:cNvSpPr>
          <p:nvPr/>
        </p:nvSpPr>
        <p:spPr bwMode="auto">
          <a:xfrm>
            <a:off x="76200" y="1524000"/>
            <a:ext cx="8763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8000"/>
                </a:solidFill>
              </a:rPr>
              <a:t>Bei sondierenden Methoden ist der Rückgabetyp anzugeben!</a:t>
            </a:r>
          </a:p>
          <a:p>
            <a:pPr eaLnBrk="1" hangingPunct="1"/>
            <a:endParaRPr lang="de-DE">
              <a:solidFill>
                <a:srgbClr val="008000"/>
              </a:solidFill>
            </a:endParaRPr>
          </a:p>
          <a:p>
            <a:pPr eaLnBrk="1" hangingPunct="1"/>
            <a:r>
              <a:rPr lang="de-DE">
                <a:solidFill>
                  <a:srgbClr val="008000"/>
                </a:solidFill>
              </a:rPr>
              <a:t>Beispiel: this.alter ist ein Integer.</a:t>
            </a:r>
          </a:p>
        </p:txBody>
      </p:sp>
      <p:sp>
        <p:nvSpPr>
          <p:cNvPr id="7172" name="Textfeld 4"/>
          <p:cNvSpPr txBox="1">
            <a:spLocks noChangeArrowheads="1"/>
          </p:cNvSpPr>
          <p:nvPr/>
        </p:nvSpPr>
        <p:spPr bwMode="auto">
          <a:xfrm>
            <a:off x="838200" y="2724150"/>
            <a:ext cx="60023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public </a:t>
            </a:r>
            <a:r>
              <a:rPr lang="de-DE" b="1">
                <a:solidFill>
                  <a:srgbClr val="FF0000"/>
                </a:solidFill>
                <a:latin typeface="Courier New" charset="0"/>
                <a:cs typeface="Courier New" charset="0"/>
              </a:rPr>
              <a:t>int </a:t>
            </a:r>
            <a:r>
              <a:rPr lang="de-DE">
                <a:latin typeface="Courier New" charset="0"/>
                <a:cs typeface="Courier New" charset="0"/>
              </a:rPr>
              <a:t>gibMirDenWertVomAttributAlter()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{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	return this.alter;</a:t>
            </a:r>
          </a:p>
          <a:p>
            <a:pPr eaLnBrk="1" hangingPunct="1"/>
            <a:r>
              <a:rPr lang="de-DE">
                <a:latin typeface="Courier New" charset="0"/>
                <a:cs typeface="Courier New" charset="0"/>
              </a:rPr>
              <a:t>}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Bildschirmpräsentation (4:3)</PresentationFormat>
  <Paragraphs>78</Paragraphs>
  <Slides>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Office-Design</vt:lpstr>
      <vt:lpstr>Rückgabewert mit return</vt:lpstr>
      <vt:lpstr>Rückgabetyp – Beispiel 1</vt:lpstr>
      <vt:lpstr>Rückgabetyp – Beispiel 2</vt:lpstr>
      <vt:lpstr>Rückgabetyp – Beispiel 2</vt:lpstr>
      <vt:lpstr>Beispiel</vt:lpstr>
      <vt:lpstr>PowerPoint-Präsentation</vt:lpstr>
      <vt:lpstr>Zwei Möglichkeiten</vt:lpstr>
      <vt:lpstr>"Sondierende Methoden"</vt:lpstr>
      <vt:lpstr>ACHTUNG: Rückgabetyp!!!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ME</cp:lastModifiedBy>
  <cp:revision>56</cp:revision>
  <cp:lastPrinted>2010-09-12T22:52:49Z</cp:lastPrinted>
  <dcterms:created xsi:type="dcterms:W3CDTF">2011-10-13T08:14:22Z</dcterms:created>
  <dcterms:modified xsi:type="dcterms:W3CDTF">2014-03-12T08:50:06Z</dcterms:modified>
</cp:coreProperties>
</file>