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72" r:id="rId7"/>
    <p:sldId id="268" r:id="rId8"/>
    <p:sldId id="275" r:id="rId9"/>
    <p:sldId id="269" r:id="rId10"/>
    <p:sldId id="270" r:id="rId11"/>
    <p:sldId id="271" r:id="rId12"/>
    <p:sldId id="276" r:id="rId13"/>
    <p:sldId id="273" r:id="rId14"/>
    <p:sldId id="274" r:id="rId15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3C1F26-1540-4B1C-A6B4-D234D79D5B1C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A3328-9433-45D0-AEF7-B4DBC34FA69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67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374F79-DC32-4566-8B16-9B13C412B3F5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08D2F-DD80-48C8-8F4C-D90CE3B0739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115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F35CD7-306E-4207-8FCD-F6CE496749F5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8D2223-B8E3-45E1-A351-2DEAA8E5B71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559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65EF02-86D2-481C-9206-F32F2350FDC2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39611-EC10-4482-8135-587BFB1906E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485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06E184-CCD0-47CF-87BE-87B05CADABFC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C0BCB-C815-4E4D-9BD5-00B57D6F26D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4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4FF802-8368-4C85-9E4F-FE4FDDE90DF6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EE2E16-1458-496C-AA2D-3375191086D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53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FAA6D1-84F6-419A-9474-6F4B1EB5E1DE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4F4F1-28B7-4C95-A69D-42366F8B112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1206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81910B-C688-4C78-8F28-A779CD60F518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5E628-39C2-4707-8C5C-6AFCB05BC44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630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C639CA-A037-4ACD-9E75-86D0993B288C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A8AF3-F590-4105-8E66-3DAD5ABB7BE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40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95B102-E862-4B03-B835-13335219FF87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C63D2-DCD8-4DC7-B52F-CA6ECAF07D9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86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F8B5A4-8DE7-490F-93B1-FDF32058AF01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0A8F8-B4A4-443F-B3E5-D083DD55D52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882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fld id="{C3C43D5E-2A20-4606-ADF6-1C404126FB0D}" type="datetime1">
              <a:rPr lang="de-DE"/>
              <a:pPr/>
              <a:t>30.03.14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" charset="0"/>
              </a:defRPr>
            </a:lvl1pPr>
          </a:lstStyle>
          <a:p>
            <a:fld id="{7FB6458F-CF43-429F-99CB-56141459B00E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1000" b="1">
                <a:solidFill>
                  <a:srgbClr val="A6A6A6"/>
                </a:solidFill>
                <a:latin typeface="Arial" pitchFamily="-1" charset="0"/>
                <a:ea typeface="Arial" pitchFamily="-1" charset="0"/>
                <a:cs typeface="Arial" pitchFamily="-1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1273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</a:rPr>
              <a:t>Geheimnisprinzip, Kapselung;</a:t>
            </a:r>
            <a:br>
              <a:rPr lang="de-DE" smtClean="0">
                <a:ea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</a:rPr>
              <a:t>Getter und Setter</a:t>
            </a:r>
            <a:endParaRPr lang="de-DE" i="1" smtClean="0">
              <a:ea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"Getter"</a:t>
            </a:r>
          </a:p>
        </p:txBody>
      </p:sp>
      <p:sp>
        <p:nvSpPr>
          <p:cNvPr id="22531" name="Inhaltsplatzhalt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public class Kunde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{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Attribute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private double kontostand = 130;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...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Methoden</a:t>
            </a:r>
          </a:p>
          <a:p>
            <a:pPr eaLnBrk="1" hangingPunct="1">
              <a:buFont typeface="Arial" charset="0"/>
              <a:buNone/>
            </a:pPr>
            <a:r>
              <a:rPr lang="de-DE" sz="1800" b="1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public double getKontostand(){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		return this.kontostand;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}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"Getter"</a:t>
            </a:r>
          </a:p>
        </p:txBody>
      </p:sp>
      <p:sp>
        <p:nvSpPr>
          <p:cNvPr id="23555" name="Inhaltsplatzhalt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819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1100" dirty="0" err="1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public</a:t>
            </a: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</a:t>
            </a:r>
            <a:r>
              <a:rPr lang="de-DE" sz="1100" dirty="0" err="1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class</a:t>
            </a: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Kunde</a:t>
            </a:r>
          </a:p>
          <a:p>
            <a:pPr eaLnBrk="1" hangingPunct="1">
              <a:buFont typeface="Arial" charset="0"/>
              <a:buNone/>
            </a:pP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{</a:t>
            </a:r>
          </a:p>
          <a:p>
            <a:pPr eaLnBrk="1" hangingPunct="1">
              <a:buFont typeface="Arial" charset="0"/>
              <a:buNone/>
            </a:pP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Attribute</a:t>
            </a:r>
          </a:p>
          <a:p>
            <a:pPr eaLnBrk="1" hangingPunct="1">
              <a:buFont typeface="Arial" charset="0"/>
              <a:buNone/>
            </a:pP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private double </a:t>
            </a:r>
            <a:r>
              <a:rPr lang="de-DE" sz="1100" dirty="0" err="1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kontostand</a:t>
            </a: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= 130;</a:t>
            </a:r>
          </a:p>
          <a:p>
            <a:pPr eaLnBrk="1" hangingPunct="1">
              <a:buFont typeface="Arial" charset="0"/>
              <a:buNone/>
            </a:pP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...</a:t>
            </a:r>
          </a:p>
          <a:p>
            <a:pPr eaLnBrk="1" hangingPunct="1">
              <a:buFont typeface="Arial" charset="0"/>
              <a:buNone/>
            </a:pPr>
            <a:r>
              <a:rPr lang="de-DE" sz="18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Methoden</a:t>
            </a:r>
          </a:p>
          <a:p>
            <a:pPr eaLnBrk="1" hangingPunct="1">
              <a:buFont typeface="Arial" charset="0"/>
              <a:buNone/>
            </a:pPr>
            <a:r>
              <a:rPr lang="de-DE" sz="1800" b="1" dirty="0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</a:t>
            </a:r>
            <a:r>
              <a:rPr lang="de-DE" sz="1800" b="1" dirty="0" err="1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public</a:t>
            </a:r>
            <a:r>
              <a:rPr lang="de-DE" sz="1800" b="1" dirty="0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double </a:t>
            </a:r>
            <a:r>
              <a:rPr lang="de-DE" sz="1800" b="1" dirty="0" err="1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getKontostand</a:t>
            </a:r>
            <a:r>
              <a:rPr lang="de-DE" sz="1800" b="1" dirty="0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(){</a:t>
            </a:r>
          </a:p>
          <a:p>
            <a:pPr eaLnBrk="1" hangingPunct="1">
              <a:buFont typeface="Arial" charset="0"/>
              <a:buNone/>
            </a:pPr>
            <a:r>
              <a:rPr lang="de-DE" sz="18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		</a:t>
            </a:r>
            <a:r>
              <a:rPr lang="de-DE" sz="1800" dirty="0" err="1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return</a:t>
            </a:r>
            <a:r>
              <a:rPr lang="de-DE" sz="18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 </a:t>
            </a:r>
            <a:r>
              <a:rPr lang="de-DE" sz="1800" dirty="0" err="1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this.kontostand</a:t>
            </a:r>
            <a:r>
              <a:rPr lang="de-DE" sz="18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;</a:t>
            </a:r>
          </a:p>
          <a:p>
            <a:pPr eaLnBrk="1" hangingPunct="1">
              <a:buFont typeface="Arial" charset="0"/>
              <a:buNone/>
            </a:pP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}</a:t>
            </a:r>
          </a:p>
          <a:p>
            <a:pPr eaLnBrk="1" hangingPunct="1">
              <a:buFont typeface="Arial" charset="0"/>
              <a:buNone/>
            </a:pPr>
            <a:r>
              <a:rPr lang="de-DE" sz="1100" dirty="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}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57200" y="4114800"/>
            <a:ext cx="8382000" cy="1200150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b="1" dirty="0" smtClean="0">
                <a:latin typeface="Courier New"/>
                <a:ea typeface="ＭＳ Ｐゴシック" charset="-128"/>
                <a:cs typeface="Courier New"/>
              </a:rPr>
              <a:t>Kunde </a:t>
            </a:r>
            <a:r>
              <a:rPr lang="de-DE" b="1" dirty="0" err="1" smtClean="0">
                <a:latin typeface="Courier New"/>
                <a:ea typeface="ＭＳ Ｐゴシック" charset="-128"/>
                <a:cs typeface="Courier New"/>
              </a:rPr>
              <a:t>kundeSchmitt</a:t>
            </a:r>
            <a:r>
              <a:rPr lang="de-DE" b="1" dirty="0" smtClean="0">
                <a:latin typeface="Courier New"/>
                <a:ea typeface="ＭＳ Ｐゴシック" charset="-128"/>
                <a:cs typeface="Courier New"/>
              </a:rPr>
              <a:t> </a:t>
            </a:r>
            <a:r>
              <a:rPr lang="de-DE" b="1" dirty="0">
                <a:latin typeface="Courier New"/>
                <a:ea typeface="ＭＳ Ｐゴシック" charset="-128"/>
                <a:cs typeface="Courier New"/>
              </a:rPr>
              <a:t>= </a:t>
            </a:r>
            <a:r>
              <a:rPr lang="de-DE" b="1" dirty="0" err="1">
                <a:latin typeface="Courier New"/>
                <a:ea typeface="ＭＳ Ｐゴシック" charset="-128"/>
                <a:cs typeface="Courier New"/>
              </a:rPr>
              <a:t>new</a:t>
            </a:r>
            <a:r>
              <a:rPr lang="de-DE" b="1" dirty="0">
                <a:latin typeface="Courier New"/>
                <a:ea typeface="ＭＳ Ｐゴシック" charset="-128"/>
                <a:cs typeface="Courier New"/>
              </a:rPr>
              <a:t> Kunde();</a:t>
            </a:r>
          </a:p>
          <a:p>
            <a:pPr>
              <a:defRPr/>
            </a:pPr>
            <a:r>
              <a:rPr lang="de-DE" b="1" dirty="0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d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ouble </a:t>
            </a:r>
            <a:r>
              <a:rPr lang="de-DE" b="1" dirty="0" err="1" smtClean="0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schmittsKontostand</a:t>
            </a:r>
            <a:r>
              <a:rPr lang="de-DE" b="1" dirty="0" smtClean="0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 </a:t>
            </a:r>
            <a:r>
              <a:rPr lang="de-DE" b="1" dirty="0">
                <a:latin typeface="Courier New"/>
                <a:ea typeface="ＭＳ Ｐゴシック" charset="-128"/>
                <a:cs typeface="Courier New"/>
              </a:rPr>
              <a:t>= </a:t>
            </a:r>
            <a:r>
              <a:rPr lang="de-DE" b="1" dirty="0" err="1">
                <a:solidFill>
                  <a:srgbClr val="008000"/>
                </a:solidFill>
                <a:latin typeface="Courier New"/>
                <a:ea typeface="ＭＳ Ｐゴシック" charset="-128"/>
                <a:cs typeface="Courier New"/>
              </a:rPr>
              <a:t>kundeSchmitt.getKontostand</a:t>
            </a:r>
            <a:r>
              <a:rPr lang="de-DE" b="1" dirty="0">
                <a:latin typeface="Courier New"/>
                <a:ea typeface="ＭＳ Ｐゴシック" charset="-128"/>
                <a:cs typeface="Courier New"/>
              </a:rPr>
              <a:t>();</a:t>
            </a:r>
          </a:p>
          <a:p>
            <a:pPr>
              <a:defRPr/>
            </a:pPr>
            <a:r>
              <a:rPr lang="de-DE" b="1" dirty="0" err="1">
                <a:latin typeface="Courier New"/>
                <a:ea typeface="ＭＳ Ｐゴシック" charset="-128"/>
                <a:cs typeface="Courier New"/>
              </a:rPr>
              <a:t>System.out.println</a:t>
            </a:r>
            <a:r>
              <a:rPr lang="de-DE" b="1" dirty="0">
                <a:latin typeface="Courier New"/>
                <a:ea typeface="ＭＳ Ｐゴシック" charset="-128"/>
                <a:cs typeface="Courier New"/>
              </a:rPr>
              <a:t>("Herr Schmitt hat " + </a:t>
            </a:r>
            <a:r>
              <a:rPr lang="de-DE" b="1" dirty="0" err="1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schmittsKontostand</a:t>
            </a:r>
            <a:r>
              <a:rPr lang="de-DE" b="1" dirty="0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 </a:t>
            </a:r>
            <a:r>
              <a:rPr lang="de-DE" b="1" dirty="0">
                <a:latin typeface="Courier New"/>
                <a:ea typeface="ＭＳ Ｐゴシック" charset="-128"/>
                <a:cs typeface="Courier New"/>
              </a:rPr>
              <a:t>+ " Euro auf dem Konto.");</a:t>
            </a:r>
          </a:p>
        </p:txBody>
      </p:sp>
      <p:sp>
        <p:nvSpPr>
          <p:cNvPr id="23557" name="Textfeld 5"/>
          <p:cNvSpPr txBox="1">
            <a:spLocks noChangeArrowheads="1"/>
          </p:cNvSpPr>
          <p:nvPr/>
        </p:nvSpPr>
        <p:spPr bwMode="auto">
          <a:xfrm>
            <a:off x="1676400" y="5607050"/>
            <a:ext cx="48942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/>
              <a:t>Wie könnten Sie den obigen Code verkürzen?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"Getter" - Eselsbrücke</a:t>
            </a:r>
          </a:p>
        </p:txBody>
      </p:sp>
      <p:sp>
        <p:nvSpPr>
          <p:cNvPr id="24579" name="Inhaltsplatzhalter 3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8495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400" smtClean="0">
                <a:ea typeface="ＭＳ Ｐゴシック" pitchFamily="-1" charset="-128"/>
                <a:cs typeface="Courier New" pitchFamily="-1" charset="0"/>
              </a:rPr>
              <a:t>Eine Hand greift in die Kapsel und holt einen Wert.</a:t>
            </a:r>
          </a:p>
          <a:p>
            <a:pPr eaLnBrk="1" hangingPunct="1">
              <a:buFont typeface="Arial" charset="0"/>
              <a:buNone/>
            </a:pPr>
            <a:endParaRPr lang="de-DE" sz="2400" smtClean="0">
              <a:ea typeface="ＭＳ Ｐゴシック" pitchFamily="-1" charset="-128"/>
              <a:cs typeface="Courier New" pitchFamily="-1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sz="2400" smtClean="0">
                <a:ea typeface="ＭＳ Ｐゴシック" pitchFamily="-1" charset="-128"/>
                <a:cs typeface="Courier New" pitchFamily="-1" charset="0"/>
              </a:rPr>
              <a:t>Beim Hineingreifen:</a:t>
            </a:r>
          </a:p>
          <a:p>
            <a:pPr eaLnBrk="1" hangingPunct="1">
              <a:buFont typeface="Arial" charset="0"/>
              <a:buNone/>
            </a:pPr>
            <a:r>
              <a:rPr lang="de-DE" sz="2400" smtClean="0">
                <a:ea typeface="ＭＳ Ｐゴシック" pitchFamily="-1" charset="-128"/>
                <a:cs typeface="Courier New" pitchFamily="-1" charset="0"/>
              </a:rPr>
              <a:t>	</a:t>
            </a:r>
            <a:r>
              <a:rPr lang="de-DE" sz="240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 Hand ist leer (= kein Parameter)</a:t>
            </a:r>
          </a:p>
          <a:p>
            <a:pPr eaLnBrk="1" hangingPunct="1">
              <a:buFont typeface="Arial" charset="0"/>
              <a:buNone/>
            </a:pPr>
            <a:r>
              <a:rPr lang="de-DE" sz="240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Beim Hinausziehen:</a:t>
            </a:r>
          </a:p>
          <a:p>
            <a:pPr eaLnBrk="1" hangingPunct="1">
              <a:buFont typeface="Arial" charset="0"/>
              <a:buNone/>
            </a:pPr>
            <a:r>
              <a:rPr lang="de-DE" sz="240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	 in der Hand befindet sich ein Wert (= </a:t>
            </a:r>
            <a:r>
              <a:rPr lang="de-DE" sz="2400" smtClean="0">
                <a:solidFill>
                  <a:srgbClr val="FF0000"/>
                </a:solidFill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Rückgabewert</a:t>
            </a:r>
            <a:r>
              <a:rPr lang="de-DE" sz="240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)</a:t>
            </a:r>
            <a:endParaRPr lang="de-DE" sz="2400" smtClean="0">
              <a:ea typeface="ＭＳ Ｐゴシック" pitchFamily="-1" charset="-128"/>
              <a:cs typeface="Courier New" pitchFamily="-1" charset="0"/>
            </a:endParaRPr>
          </a:p>
        </p:txBody>
      </p:sp>
      <p:sp>
        <p:nvSpPr>
          <p:cNvPr id="24580" name="Textfeld 3"/>
          <p:cNvSpPr txBox="1">
            <a:spLocks noChangeArrowheads="1"/>
          </p:cNvSpPr>
          <p:nvPr/>
        </p:nvSpPr>
        <p:spPr bwMode="auto">
          <a:xfrm>
            <a:off x="2209800" y="4724400"/>
            <a:ext cx="4078288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2300" b="1">
                <a:latin typeface="Courier New" pitchFamily="-1" charset="0"/>
                <a:cs typeface="Courier New" pitchFamily="-1" charset="0"/>
              </a:rPr>
              <a:t>public </a:t>
            </a:r>
            <a:r>
              <a:rPr lang="de-DE" sz="2300" b="1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int </a:t>
            </a:r>
            <a:r>
              <a:rPr lang="de-DE" sz="2300" b="1">
                <a:latin typeface="Courier New" pitchFamily="-1" charset="0"/>
                <a:cs typeface="Courier New" pitchFamily="-1" charset="0"/>
              </a:rPr>
              <a:t>getAnzahl()</a:t>
            </a:r>
          </a:p>
          <a:p>
            <a:pPr eaLnBrk="1" hangingPunct="1"/>
            <a:r>
              <a:rPr lang="de-DE" sz="2300" b="1">
                <a:latin typeface="Courier New" pitchFamily="-1" charset="0"/>
                <a:cs typeface="Courier New" pitchFamily="-1" charset="0"/>
              </a:rPr>
              <a:t>{</a:t>
            </a:r>
          </a:p>
          <a:p>
            <a:pPr eaLnBrk="1" hangingPunct="1"/>
            <a:r>
              <a:rPr lang="de-DE" sz="2300" b="1">
                <a:latin typeface="Courier New" pitchFamily="-1" charset="0"/>
                <a:cs typeface="Courier New" pitchFamily="-1" charset="0"/>
              </a:rPr>
              <a:t>	return this.anzahl;</a:t>
            </a:r>
          </a:p>
          <a:p>
            <a:pPr eaLnBrk="1" hangingPunct="1"/>
            <a:r>
              <a:rPr lang="de-DE" sz="2300" b="1">
                <a:latin typeface="Courier New" pitchFamily="-1" charset="0"/>
                <a:cs typeface="Courier New" pitchFamily="-1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uppierung 7"/>
          <p:cNvGrpSpPr>
            <a:grpSpLocks/>
          </p:cNvGrpSpPr>
          <p:nvPr/>
        </p:nvGrpSpPr>
        <p:grpSpPr bwMode="auto">
          <a:xfrm>
            <a:off x="5251450" y="2895600"/>
            <a:ext cx="3733800" cy="3733800"/>
            <a:chOff x="5251450" y="2895600"/>
            <a:chExt cx="3733800" cy="3733800"/>
          </a:xfrm>
        </p:grpSpPr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251450" y="2895600"/>
              <a:ext cx="3733800" cy="3733800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943600" y="3581400"/>
              <a:ext cx="2353917" cy="2353917"/>
            </a:xfrm>
            <a:prstGeom prst="ellipse">
              <a:avLst/>
            </a:prstGeom>
            <a:solidFill>
              <a:srgbClr val="E6B9B8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Objekt</a:t>
              </a:r>
            </a:p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"kundeSchmitt"</a:t>
              </a:r>
            </a:p>
          </p:txBody>
        </p:sp>
        <p:sp>
          <p:nvSpPr>
            <p:cNvPr id="25611" name="Textfeld 10"/>
            <p:cNvSpPr txBox="1">
              <a:spLocks noChangeArrowheads="1"/>
            </p:cNvSpPr>
            <p:nvPr/>
          </p:nvSpPr>
          <p:spPr bwMode="auto">
            <a:xfrm>
              <a:off x="5715000" y="3188732"/>
              <a:ext cx="8441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public</a:t>
              </a:r>
            </a:p>
          </p:txBody>
        </p:sp>
        <p:sp>
          <p:nvSpPr>
            <p:cNvPr id="25612" name="Textfeld 11"/>
            <p:cNvSpPr txBox="1">
              <a:spLocks noChangeArrowheads="1"/>
            </p:cNvSpPr>
            <p:nvPr/>
          </p:nvSpPr>
          <p:spPr bwMode="auto">
            <a:xfrm>
              <a:off x="6382350" y="3890447"/>
              <a:ext cx="9338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private</a:t>
              </a:r>
            </a:p>
          </p:txBody>
        </p:sp>
      </p:grpSp>
      <p:sp>
        <p:nvSpPr>
          <p:cNvPr id="2560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Zugriff auf private Attribute unterbinden</a:t>
            </a:r>
          </a:p>
        </p:txBody>
      </p:sp>
      <p:sp>
        <p:nvSpPr>
          <p:cNvPr id="2560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9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800" smtClean="0">
                <a:solidFill>
                  <a:srgbClr val="FF0000"/>
                </a:solidFill>
                <a:ea typeface="ＭＳ Ｐゴシック" pitchFamily="-1" charset="-128"/>
              </a:rPr>
              <a:t>Entfernen (oder private-Machen) der Zugriffsmethoden</a:t>
            </a:r>
          </a:p>
          <a:p>
            <a:pPr eaLnBrk="1" hangingPunct="1">
              <a:buFont typeface="Arial" charset="0"/>
              <a:buNone/>
            </a:pPr>
            <a:r>
              <a:rPr lang="de-DE" sz="2800" smtClean="0">
                <a:ea typeface="ＭＳ Ｐゴシック" pitchFamily="-1" charset="-128"/>
                <a:sym typeface="Wingdings" pitchFamily="-1" charset="2"/>
              </a:rPr>
              <a:t>	= kein Zugriff von außen mehr möglich! </a:t>
            </a:r>
            <a:endParaRPr lang="de-DE" sz="2800" smtClean="0">
              <a:ea typeface="ＭＳ Ｐゴシック" pitchFamily="-1" charset="-128"/>
            </a:endParaRPr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>
            <a:off x="2895600" y="4495800"/>
            <a:ext cx="3810000" cy="225425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8" name="Textfeld 7"/>
          <p:cNvSpPr txBox="1">
            <a:spLocks noChangeArrowheads="1"/>
          </p:cNvSpPr>
          <p:nvPr/>
        </p:nvSpPr>
        <p:spPr bwMode="auto">
          <a:xfrm>
            <a:off x="457200" y="4075113"/>
            <a:ext cx="490696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>
                <a:solidFill>
                  <a:srgbClr val="7F7F7F"/>
                </a:solidFill>
              </a:rPr>
              <a:t>Abrufen z.B. des Kontostandes mit</a:t>
            </a:r>
          </a:p>
          <a:p>
            <a:pPr eaLnBrk="1" hangingPunct="1"/>
            <a:r>
              <a:rPr lang="de-DE" sz="1800">
                <a:solidFill>
                  <a:srgbClr val="7F7F7F"/>
                </a:solidFill>
              </a:rPr>
              <a:t>Getter-Methode von außen</a:t>
            </a:r>
          </a:p>
          <a:p>
            <a:pPr eaLnBrk="1" hangingPunct="1"/>
            <a:endParaRPr lang="de-DE" sz="1800">
              <a:solidFill>
                <a:srgbClr val="7F7F7F"/>
              </a:solidFill>
            </a:endParaRPr>
          </a:p>
          <a:p>
            <a:pPr eaLnBrk="1" hangingPunct="1"/>
            <a:r>
              <a:rPr lang="de-DE" sz="1800">
                <a:solidFill>
                  <a:srgbClr val="7F7F7F"/>
                </a:solidFill>
              </a:rPr>
              <a:t>(aber keine Möglichkeit, Kontostand von</a:t>
            </a:r>
          </a:p>
          <a:p>
            <a:pPr eaLnBrk="1" hangingPunct="1"/>
            <a:r>
              <a:rPr lang="de-DE" sz="1800">
                <a:solidFill>
                  <a:srgbClr val="7F7F7F"/>
                </a:solidFill>
              </a:rPr>
              <a:t>außen zu abzurufen, so lange keine</a:t>
            </a:r>
          </a:p>
          <a:p>
            <a:pPr eaLnBrk="1" hangingPunct="1"/>
            <a:r>
              <a:rPr lang="de-DE" sz="1800">
                <a:solidFill>
                  <a:srgbClr val="7F7F7F"/>
                </a:solidFill>
              </a:rPr>
              <a:t>entsprechende Getter-Methode vorhanden ist)</a:t>
            </a:r>
          </a:p>
        </p:txBody>
      </p:sp>
      <p:cxnSp>
        <p:nvCxnSpPr>
          <p:cNvPr id="14" name="Gerade Verbindung 13"/>
          <p:cNvCxnSpPr>
            <a:cxnSpLocks noChangeShapeType="1"/>
          </p:cNvCxnSpPr>
          <p:nvPr/>
        </p:nvCxnSpPr>
        <p:spPr bwMode="auto">
          <a:xfrm rot="5400000">
            <a:off x="4094956" y="4247357"/>
            <a:ext cx="877887" cy="5334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Gerade Verbindung 14"/>
          <p:cNvCxnSpPr>
            <a:cxnSpLocks noChangeShapeType="1"/>
          </p:cNvCxnSpPr>
          <p:nvPr/>
        </p:nvCxnSpPr>
        <p:spPr bwMode="auto">
          <a:xfrm rot="5400000">
            <a:off x="4361656" y="4247357"/>
            <a:ext cx="877887" cy="5334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uppierung 7"/>
          <p:cNvGrpSpPr>
            <a:grpSpLocks/>
          </p:cNvGrpSpPr>
          <p:nvPr/>
        </p:nvGrpSpPr>
        <p:grpSpPr bwMode="auto">
          <a:xfrm>
            <a:off x="5251450" y="2895600"/>
            <a:ext cx="3733800" cy="3733800"/>
            <a:chOff x="5251450" y="2895600"/>
            <a:chExt cx="3733800" cy="3733800"/>
          </a:xfrm>
        </p:grpSpPr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251450" y="2895600"/>
              <a:ext cx="3733800" cy="3733800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943600" y="3581400"/>
              <a:ext cx="2353917" cy="2353917"/>
            </a:xfrm>
            <a:prstGeom prst="ellipse">
              <a:avLst/>
            </a:prstGeom>
            <a:solidFill>
              <a:srgbClr val="E6B9B8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Objekt</a:t>
              </a:r>
            </a:p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"kundeSchmitt"</a:t>
              </a:r>
            </a:p>
          </p:txBody>
        </p:sp>
        <p:sp>
          <p:nvSpPr>
            <p:cNvPr id="26631" name="Textfeld 10"/>
            <p:cNvSpPr txBox="1">
              <a:spLocks noChangeArrowheads="1"/>
            </p:cNvSpPr>
            <p:nvPr/>
          </p:nvSpPr>
          <p:spPr bwMode="auto">
            <a:xfrm>
              <a:off x="5715000" y="3188732"/>
              <a:ext cx="8441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public</a:t>
              </a:r>
            </a:p>
          </p:txBody>
        </p:sp>
        <p:sp>
          <p:nvSpPr>
            <p:cNvPr id="26632" name="Textfeld 11"/>
            <p:cNvSpPr txBox="1">
              <a:spLocks noChangeArrowheads="1"/>
            </p:cNvSpPr>
            <p:nvPr/>
          </p:nvSpPr>
          <p:spPr bwMode="auto">
            <a:xfrm>
              <a:off x="6382350" y="3890447"/>
              <a:ext cx="9338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private</a:t>
              </a:r>
            </a:p>
          </p:txBody>
        </p:sp>
      </p:grpSp>
      <p:sp>
        <p:nvSpPr>
          <p:cNvPr id="2662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Zusammenfassung: Kapselung</a:t>
            </a:r>
          </a:p>
        </p:txBody>
      </p:sp>
      <p:sp>
        <p:nvSpPr>
          <p:cNvPr id="26628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9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800" smtClean="0">
                <a:solidFill>
                  <a:srgbClr val="FF0000"/>
                </a:solidFill>
                <a:ea typeface="ＭＳ Ｐゴシック" pitchFamily="-1" charset="-128"/>
              </a:rPr>
              <a:t>Attribute, Methoden sind in einer "Kapsel".</a:t>
            </a:r>
          </a:p>
          <a:p>
            <a:pPr eaLnBrk="1" hangingPunct="1">
              <a:buFont typeface="Arial" charset="0"/>
              <a:buNone/>
            </a:pPr>
            <a:r>
              <a:rPr lang="de-DE" sz="2800" smtClean="0">
                <a:solidFill>
                  <a:srgbClr val="FF0000"/>
                </a:solidFill>
                <a:ea typeface="ＭＳ Ｐゴシック" pitchFamily="-1" charset="-128"/>
              </a:rPr>
              <a:t>Zugriff nur über bestimmte Methoden möglich (z.B. Getter und Setter).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Geheimnisprinzip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Nur einige Methoden und Attribute einer Klasse sind öffentlich zugänglich, die anderen bleiben geheim.</a:t>
            </a:r>
          </a:p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= weniger (unbefugte, ungewollte oder inkompetente) Eingriffsmöglichkeiten von außen (durch Mitprogrammierer, Böswillige ...)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Geheimnisprinzip;</a:t>
            </a:r>
            <a:br>
              <a:rPr lang="de-DE" smtClean="0">
                <a:ea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</a:rPr>
              <a:t>Kapselung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85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Beispiel Kundenkonto:</a:t>
            </a:r>
          </a:p>
        </p:txBody>
      </p:sp>
      <p:sp>
        <p:nvSpPr>
          <p:cNvPr id="15364" name="Textfeld 3"/>
          <p:cNvSpPr txBox="1">
            <a:spLocks noChangeArrowheads="1"/>
          </p:cNvSpPr>
          <p:nvPr/>
        </p:nvSpPr>
        <p:spPr bwMode="auto">
          <a:xfrm>
            <a:off x="228600" y="2286000"/>
            <a:ext cx="4017963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>
                <a:solidFill>
                  <a:srgbClr val="008000"/>
                </a:solidFill>
              </a:rPr>
              <a:t>Öffentliche Methoden der Klasse:</a:t>
            </a:r>
          </a:p>
          <a:p>
            <a:pPr eaLnBrk="1" hangingPunct="1">
              <a:buFontTx/>
              <a:buChar char="-"/>
            </a:pPr>
            <a:r>
              <a:rPr lang="de-DE" sz="1800">
                <a:solidFill>
                  <a:srgbClr val="008000"/>
                </a:solidFill>
              </a:rPr>
              <a:t>Kontostand abfragen</a:t>
            </a:r>
          </a:p>
          <a:p>
            <a:pPr eaLnBrk="1" hangingPunct="1">
              <a:buFontTx/>
              <a:buChar char="-"/>
            </a:pPr>
            <a:r>
              <a:rPr lang="de-DE" sz="1800">
                <a:solidFill>
                  <a:srgbClr val="008000"/>
                </a:solidFill>
              </a:rPr>
              <a:t>Geld abheben</a:t>
            </a:r>
          </a:p>
          <a:p>
            <a:pPr eaLnBrk="1" hangingPunct="1">
              <a:buFontTx/>
              <a:buChar char="-"/>
            </a:pPr>
            <a:endParaRPr lang="de-DE" sz="1800">
              <a:solidFill>
                <a:srgbClr val="008000"/>
              </a:solidFill>
            </a:endParaRPr>
          </a:p>
          <a:p>
            <a:pPr eaLnBrk="1" hangingPunct="1"/>
            <a:r>
              <a:rPr lang="de-DE" sz="1800">
                <a:solidFill>
                  <a:srgbClr val="008000"/>
                </a:solidFill>
              </a:rPr>
              <a:t>("von außen", bspw. am EC-Automat)</a:t>
            </a:r>
          </a:p>
        </p:txBody>
      </p:sp>
      <p:sp>
        <p:nvSpPr>
          <p:cNvPr id="15365" name="Textfeld 4"/>
          <p:cNvSpPr txBox="1">
            <a:spLocks noChangeArrowheads="1"/>
          </p:cNvSpPr>
          <p:nvPr/>
        </p:nvSpPr>
        <p:spPr bwMode="auto">
          <a:xfrm>
            <a:off x="4625975" y="2286000"/>
            <a:ext cx="4518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>
                <a:solidFill>
                  <a:srgbClr val="FF0000"/>
                </a:solidFill>
              </a:rPr>
              <a:t>"Geheime" Methoden/Attribute der Klasse:</a:t>
            </a:r>
          </a:p>
          <a:p>
            <a:pPr eaLnBrk="1" hangingPunct="1">
              <a:buFontTx/>
              <a:buChar char="-"/>
            </a:pPr>
            <a:r>
              <a:rPr lang="de-DE" sz="1800">
                <a:solidFill>
                  <a:srgbClr val="FF0000"/>
                </a:solidFill>
              </a:rPr>
              <a:t>Berechnung der Soll-/Habenzinsen</a:t>
            </a:r>
          </a:p>
          <a:p>
            <a:pPr eaLnBrk="1" hangingPunct="1">
              <a:buFontTx/>
              <a:buChar char="-"/>
            </a:pPr>
            <a:r>
              <a:rPr lang="de-DE" sz="1800">
                <a:solidFill>
                  <a:srgbClr val="FF0000"/>
                </a:solidFill>
              </a:rPr>
              <a:t>Ermittlung der Kontoführungsgebühren</a:t>
            </a:r>
          </a:p>
          <a:p>
            <a:pPr eaLnBrk="1" hangingPunct="1">
              <a:buFontTx/>
              <a:buChar char="-"/>
            </a:pPr>
            <a:r>
              <a:rPr lang="de-DE" sz="1800">
                <a:solidFill>
                  <a:srgbClr val="FF0000"/>
                </a:solidFill>
              </a:rPr>
              <a:t>Berechnung aktueller Kontostand</a:t>
            </a:r>
          </a:p>
        </p:txBody>
      </p:sp>
      <p:pic>
        <p:nvPicPr>
          <p:cNvPr id="15366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584700"/>
            <a:ext cx="16256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38" y="4584700"/>
            <a:ext cx="34544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feld 7"/>
          <p:cNvSpPr txBox="1">
            <a:spLocks noChangeArrowheads="1"/>
          </p:cNvSpPr>
          <p:nvPr/>
        </p:nvSpPr>
        <p:spPr bwMode="auto">
          <a:xfrm>
            <a:off x="1990725" y="4584700"/>
            <a:ext cx="2809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>
                <a:solidFill>
                  <a:srgbClr val="008000"/>
                </a:solidFill>
              </a:rPr>
              <a:t>darf "nur" Kontostand</a:t>
            </a:r>
          </a:p>
          <a:p>
            <a:pPr eaLnBrk="1" hangingPunct="1"/>
            <a:r>
              <a:rPr lang="de-DE" sz="1800">
                <a:solidFill>
                  <a:srgbClr val="008000"/>
                </a:solidFill>
              </a:rPr>
              <a:t>abfragen + Geld abheben</a:t>
            </a:r>
          </a:p>
        </p:txBody>
      </p:sp>
      <p:sp>
        <p:nvSpPr>
          <p:cNvPr id="15369" name="Textfeld 8"/>
          <p:cNvSpPr txBox="1">
            <a:spLocks noChangeArrowheads="1"/>
          </p:cNvSpPr>
          <p:nvPr/>
        </p:nvSpPr>
        <p:spPr bwMode="auto">
          <a:xfrm>
            <a:off x="1701800" y="5799138"/>
            <a:ext cx="4249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>
                <a:solidFill>
                  <a:srgbClr val="FF0000"/>
                </a:solidFill>
              </a:rPr>
              <a:t>darf nicht</a:t>
            </a:r>
          </a:p>
          <a:p>
            <a:pPr eaLnBrk="1" hangingPunct="1"/>
            <a:r>
              <a:rPr lang="de-DE" sz="1800">
                <a:solidFill>
                  <a:srgbClr val="FF0000"/>
                </a:solidFill>
              </a:rPr>
              <a:t>Kontostand berechnen,</a:t>
            </a:r>
          </a:p>
          <a:p>
            <a:pPr eaLnBrk="1" hangingPunct="1"/>
            <a:r>
              <a:rPr lang="de-DE" sz="1800">
                <a:solidFill>
                  <a:srgbClr val="FF0000"/>
                </a:solidFill>
              </a:rPr>
              <a:t>Kontoführungsgebühren verändern usw.</a:t>
            </a:r>
          </a:p>
        </p:txBody>
      </p:sp>
      <p:cxnSp>
        <p:nvCxnSpPr>
          <p:cNvPr id="11" name="Gerade Verbindung mit Pfeil 10"/>
          <p:cNvCxnSpPr>
            <a:cxnSpLocks noChangeShapeType="1"/>
          </p:cNvCxnSpPr>
          <p:nvPr/>
        </p:nvCxnSpPr>
        <p:spPr bwMode="auto">
          <a:xfrm>
            <a:off x="1701800" y="5230813"/>
            <a:ext cx="3784600" cy="1587"/>
          </a:xfrm>
          <a:prstGeom prst="straightConnector1">
            <a:avLst/>
          </a:prstGeom>
          <a:noFill/>
          <a:ln w="25400">
            <a:solidFill>
              <a:srgbClr val="9BBB59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Gerade Verbindung mit Pfeil 14"/>
          <p:cNvCxnSpPr>
            <a:cxnSpLocks noChangeShapeType="1"/>
          </p:cNvCxnSpPr>
          <p:nvPr/>
        </p:nvCxnSpPr>
        <p:spPr bwMode="auto">
          <a:xfrm>
            <a:off x="1701800" y="5799138"/>
            <a:ext cx="3784600" cy="1587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Gerade Verbindung 16"/>
          <p:cNvCxnSpPr>
            <a:cxnSpLocks noChangeShapeType="1"/>
          </p:cNvCxnSpPr>
          <p:nvPr/>
        </p:nvCxnSpPr>
        <p:spPr bwMode="auto">
          <a:xfrm rot="5400000">
            <a:off x="3276601" y="5791200"/>
            <a:ext cx="304800" cy="31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Gerade Verbindung 17"/>
          <p:cNvCxnSpPr>
            <a:cxnSpLocks noChangeShapeType="1"/>
          </p:cNvCxnSpPr>
          <p:nvPr/>
        </p:nvCxnSpPr>
        <p:spPr bwMode="auto">
          <a:xfrm rot="5400000">
            <a:off x="3426619" y="5791994"/>
            <a:ext cx="304800" cy="1588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Kapselung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Methoden/Attribute, die nur über Zugriffsmethoden benutzt oder verändert werden können, sind gekapselt. </a:t>
            </a: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4800600" y="3048000"/>
            <a:ext cx="4343400" cy="35052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476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389" name="Textfeld 5"/>
          <p:cNvSpPr txBox="1">
            <a:spLocks noChangeArrowheads="1"/>
          </p:cNvSpPr>
          <p:nvPr/>
        </p:nvSpPr>
        <p:spPr bwMode="auto">
          <a:xfrm>
            <a:off x="838200" y="4419600"/>
            <a:ext cx="2814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/>
              <a:t>Attribut </a:t>
            </a:r>
            <a:r>
              <a:rPr lang="de-DE" sz="1800" b="1">
                <a:latin typeface="Courier New" pitchFamily="-1" charset="0"/>
                <a:cs typeface="Courier New" pitchFamily="-1" charset="0"/>
              </a:rPr>
              <a:t>kontostand</a:t>
            </a:r>
          </a:p>
          <a:p>
            <a:pPr eaLnBrk="1" hangingPunct="1"/>
            <a:r>
              <a:rPr lang="de-DE" sz="1800"/>
              <a:t>kann nur über Getter-/</a:t>
            </a:r>
          </a:p>
          <a:p>
            <a:pPr eaLnBrk="1" hangingPunct="1"/>
            <a:r>
              <a:rPr lang="de-DE" sz="1800"/>
              <a:t>Setter-Methode abgefragt</a:t>
            </a:r>
          </a:p>
          <a:p>
            <a:pPr eaLnBrk="1" hangingPunct="1"/>
            <a:r>
              <a:rPr lang="de-DE" sz="1800"/>
              <a:t>oder verändert werden.</a:t>
            </a:r>
          </a:p>
        </p:txBody>
      </p:sp>
      <p:pic>
        <p:nvPicPr>
          <p:cNvPr id="16390" name="Bi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4267200"/>
            <a:ext cx="3365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5251450" y="2895600"/>
            <a:ext cx="3733800" cy="3733800"/>
          </a:xfrm>
          <a:prstGeom prst="ellipse">
            <a:avLst/>
          </a:prstGeom>
          <a:solidFill>
            <a:srgbClr val="008000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41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Kapselung</a:t>
            </a:r>
          </a:p>
        </p:txBody>
      </p:sp>
      <p:sp>
        <p:nvSpPr>
          <p:cNvPr id="17412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9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Zugriff auf private Attribute von außen NUR über Zugriffsmethoden möglich!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5943600" y="3581400"/>
            <a:ext cx="2354263" cy="2354263"/>
          </a:xfrm>
          <a:prstGeom prst="ellipse">
            <a:avLst/>
          </a:prstGeom>
          <a:solidFill>
            <a:srgbClr val="E6B9B8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de-DE" dirty="0" smtClean="0">
              <a:latin typeface="+mn-lt"/>
              <a:ea typeface="+mn-ea"/>
            </a:endParaRPr>
          </a:p>
          <a:p>
            <a:pPr algn="ctr">
              <a:defRPr/>
            </a:pPr>
            <a:r>
              <a:rPr lang="de-DE" dirty="0" smtClean="0">
                <a:latin typeface="+mn-lt"/>
                <a:ea typeface="+mn-ea"/>
              </a:rPr>
              <a:t>Objekt</a:t>
            </a:r>
            <a:endParaRPr lang="de-DE" dirty="0">
              <a:latin typeface="+mn-lt"/>
              <a:ea typeface="+mn-ea"/>
            </a:endParaRPr>
          </a:p>
          <a:p>
            <a:pPr algn="ctr">
              <a:defRPr/>
            </a:pPr>
            <a:r>
              <a:rPr lang="de-DE" dirty="0">
                <a:latin typeface="+mn-lt"/>
                <a:ea typeface="+mn-ea"/>
              </a:rPr>
              <a:t>"</a:t>
            </a:r>
            <a:r>
              <a:rPr lang="de-DE" dirty="0" err="1" smtClean="0">
                <a:latin typeface="+mn-lt"/>
                <a:ea typeface="+mn-ea"/>
              </a:rPr>
              <a:t>kundeSchmitt</a:t>
            </a:r>
            <a:r>
              <a:rPr lang="de-DE" dirty="0" smtClean="0">
                <a:latin typeface="+mn-lt"/>
                <a:ea typeface="+mn-ea"/>
              </a:rPr>
              <a:t>„</a:t>
            </a:r>
          </a:p>
          <a:p>
            <a:pPr algn="ctr">
              <a:defRPr/>
            </a:pPr>
            <a:r>
              <a:rPr lang="de-DE" dirty="0" smtClean="0">
                <a:latin typeface="+mn-lt"/>
                <a:ea typeface="+mn-ea"/>
              </a:rPr>
              <a:t>(mit Attributen + Methoden)</a:t>
            </a:r>
            <a:endParaRPr lang="de-DE" dirty="0">
              <a:latin typeface="+mn-lt"/>
              <a:ea typeface="+mn-ea"/>
            </a:endParaRPr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>
            <a:off x="2895600" y="4495800"/>
            <a:ext cx="3810000" cy="225425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5" name="Textfeld 7"/>
          <p:cNvSpPr txBox="1">
            <a:spLocks noChangeArrowheads="1"/>
          </p:cNvSpPr>
          <p:nvPr/>
        </p:nvSpPr>
        <p:spPr bwMode="auto">
          <a:xfrm>
            <a:off x="457200" y="4075113"/>
            <a:ext cx="38211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/>
              <a:t>Zugriffsmethode (gewährt "Zugang"</a:t>
            </a:r>
          </a:p>
          <a:p>
            <a:pPr eaLnBrk="1" hangingPunct="1"/>
            <a:r>
              <a:rPr lang="de-DE" sz="1800"/>
              <a:t>zu privaten Attr./Meth.)</a:t>
            </a:r>
          </a:p>
        </p:txBody>
      </p:sp>
      <p:sp>
        <p:nvSpPr>
          <p:cNvPr id="17416" name="Textfeld 8"/>
          <p:cNvSpPr txBox="1">
            <a:spLocks noChangeArrowheads="1"/>
          </p:cNvSpPr>
          <p:nvPr/>
        </p:nvSpPr>
        <p:spPr bwMode="auto">
          <a:xfrm>
            <a:off x="5715000" y="3189288"/>
            <a:ext cx="844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 i="1"/>
              <a:t>public</a:t>
            </a:r>
          </a:p>
        </p:txBody>
      </p:sp>
      <p:sp>
        <p:nvSpPr>
          <p:cNvPr id="17417" name="Textfeld 9"/>
          <p:cNvSpPr txBox="1">
            <a:spLocks noChangeArrowheads="1"/>
          </p:cNvSpPr>
          <p:nvPr/>
        </p:nvSpPr>
        <p:spPr bwMode="auto">
          <a:xfrm>
            <a:off x="6381750" y="3890963"/>
            <a:ext cx="9350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 i="1" dirty="0"/>
              <a:t>private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ierung 10"/>
          <p:cNvGrpSpPr>
            <a:grpSpLocks/>
          </p:cNvGrpSpPr>
          <p:nvPr/>
        </p:nvGrpSpPr>
        <p:grpSpPr bwMode="auto">
          <a:xfrm>
            <a:off x="5251450" y="2895600"/>
            <a:ext cx="3733800" cy="3733800"/>
            <a:chOff x="5251450" y="2895600"/>
            <a:chExt cx="3733800" cy="3733800"/>
          </a:xfrm>
        </p:grpSpPr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5251450" y="2895600"/>
              <a:ext cx="3733800" cy="3733800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5943600" y="3581400"/>
              <a:ext cx="2353917" cy="2353917"/>
            </a:xfrm>
            <a:prstGeom prst="ellipse">
              <a:avLst/>
            </a:prstGeom>
            <a:solidFill>
              <a:srgbClr val="E6B9B8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Objekt</a:t>
              </a:r>
            </a:p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"kundeSchmitt"</a:t>
              </a:r>
            </a:p>
          </p:txBody>
        </p:sp>
        <p:sp>
          <p:nvSpPr>
            <p:cNvPr id="18441" name="Textfeld 8"/>
            <p:cNvSpPr txBox="1">
              <a:spLocks noChangeArrowheads="1"/>
            </p:cNvSpPr>
            <p:nvPr/>
          </p:nvSpPr>
          <p:spPr bwMode="auto">
            <a:xfrm>
              <a:off x="5715000" y="3188732"/>
              <a:ext cx="8441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public</a:t>
              </a:r>
            </a:p>
          </p:txBody>
        </p:sp>
        <p:sp>
          <p:nvSpPr>
            <p:cNvPr id="18442" name="Textfeld 9"/>
            <p:cNvSpPr txBox="1">
              <a:spLocks noChangeArrowheads="1"/>
            </p:cNvSpPr>
            <p:nvPr/>
          </p:nvSpPr>
          <p:spPr bwMode="auto">
            <a:xfrm>
              <a:off x="6382350" y="3890447"/>
              <a:ext cx="9338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private</a:t>
              </a:r>
            </a:p>
          </p:txBody>
        </p:sp>
      </p:grpSp>
      <p:sp>
        <p:nvSpPr>
          <p:cNvPr id="1843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"Setter"</a:t>
            </a:r>
          </a:p>
        </p:txBody>
      </p:sp>
      <p:sp>
        <p:nvSpPr>
          <p:cNvPr id="18436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9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Methode, die die Veränderung einer Objektvariablen ermöglicht.</a:t>
            </a:r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>
            <a:off x="2895600" y="4495800"/>
            <a:ext cx="3810000" cy="225425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8" name="Textfeld 7"/>
          <p:cNvSpPr txBox="1">
            <a:spLocks noChangeArrowheads="1"/>
          </p:cNvSpPr>
          <p:nvPr/>
        </p:nvSpPr>
        <p:spPr bwMode="auto">
          <a:xfrm>
            <a:off x="457200" y="4075113"/>
            <a:ext cx="5022850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/>
              <a:t>Verändern der Kundenadresse</a:t>
            </a:r>
          </a:p>
          <a:p>
            <a:pPr eaLnBrk="1" hangingPunct="1"/>
            <a:r>
              <a:rPr lang="de-DE" sz="1800"/>
              <a:t>über "Setter"-Methode</a:t>
            </a:r>
          </a:p>
          <a:p>
            <a:pPr eaLnBrk="1" hangingPunct="1"/>
            <a:endParaRPr lang="de-DE" sz="1800"/>
          </a:p>
          <a:p>
            <a:pPr eaLnBrk="1" hangingPunct="1"/>
            <a:r>
              <a:rPr lang="de-DE" sz="1800"/>
              <a:t>(aber keine Möglichkeit, Kontostand von außen</a:t>
            </a:r>
          </a:p>
          <a:p>
            <a:pPr eaLnBrk="1" hangingPunct="1"/>
            <a:r>
              <a:rPr lang="de-DE" sz="1800"/>
              <a:t>zu verändern, so lange keine</a:t>
            </a:r>
          </a:p>
          <a:p>
            <a:pPr eaLnBrk="1" hangingPunct="1"/>
            <a:r>
              <a:rPr lang="de-DE" sz="1800"/>
              <a:t>entsprechende Setter-Methode vorhanden ist)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"Setter"</a:t>
            </a:r>
          </a:p>
        </p:txBody>
      </p:sp>
      <p:sp>
        <p:nvSpPr>
          <p:cNvPr id="19459" name="Inhaltsplatzhalt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public class Kunde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{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Attribute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private double kontostand;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...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Methoden</a:t>
            </a:r>
          </a:p>
          <a:p>
            <a:pPr eaLnBrk="1" hangingPunct="1">
              <a:buFont typeface="Arial" charset="0"/>
              <a:buNone/>
            </a:pPr>
            <a:r>
              <a:rPr lang="de-DE" sz="1800" b="1" smtClean="0">
                <a:solidFill>
                  <a:srgbClr val="008000"/>
                </a:solidFill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public void setKontostand(double neuerKontostand){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		this.kontostand = neuerKontostand;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}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	// ...</a:t>
            </a:r>
          </a:p>
          <a:p>
            <a:pPr eaLnBrk="1" hangingPunct="1">
              <a:buFont typeface="Arial" charset="0"/>
              <a:buNone/>
            </a:pPr>
            <a:r>
              <a:rPr lang="de-DE" sz="1800" smtClean="0">
                <a:latin typeface="Courier New" pitchFamily="-1" charset="0"/>
                <a:ea typeface="ＭＳ Ｐゴシック" pitchFamily="-1" charset="-128"/>
                <a:cs typeface="Courier New" pitchFamily="-1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"Setter" - Eselsbrücke</a:t>
            </a:r>
          </a:p>
        </p:txBody>
      </p:sp>
      <p:sp>
        <p:nvSpPr>
          <p:cNvPr id="20483" name="Inhaltsplatzhalter 3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06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z="2400" dirty="0" smtClean="0">
                <a:ea typeface="ＭＳ Ｐゴシック" pitchFamily="-1" charset="-128"/>
                <a:cs typeface="Courier New" pitchFamily="-1" charset="0"/>
              </a:rPr>
              <a:t>Eine Hand greift in die Kapsel und weist einem Attribut einen neuen Wert zu.</a:t>
            </a:r>
          </a:p>
          <a:p>
            <a:pPr eaLnBrk="1" hangingPunct="1">
              <a:buFont typeface="Arial" charset="0"/>
              <a:buNone/>
            </a:pPr>
            <a:endParaRPr lang="de-DE" sz="2400" dirty="0" smtClean="0">
              <a:ea typeface="ＭＳ Ｐゴシック" pitchFamily="-1" charset="-128"/>
              <a:cs typeface="Courier New" pitchFamily="-1" charset="0"/>
            </a:endParaRPr>
          </a:p>
          <a:p>
            <a:pPr eaLnBrk="1" hangingPunct="1">
              <a:buFont typeface="Arial" charset="0"/>
              <a:buNone/>
            </a:pPr>
            <a:r>
              <a:rPr lang="de-DE" sz="2400" dirty="0" smtClean="0">
                <a:ea typeface="ＭＳ Ｐゴシック" pitchFamily="-1" charset="-128"/>
                <a:cs typeface="Courier New" pitchFamily="-1" charset="0"/>
              </a:rPr>
              <a:t>Beim Hineingreifen:</a:t>
            </a:r>
          </a:p>
          <a:p>
            <a:pPr eaLnBrk="1" hangingPunct="1">
              <a:buFont typeface="Arial" charset="0"/>
              <a:buNone/>
            </a:pPr>
            <a:r>
              <a:rPr lang="de-DE" sz="2400" dirty="0" smtClean="0">
                <a:ea typeface="ＭＳ Ｐゴシック" pitchFamily="-1" charset="-128"/>
                <a:cs typeface="Courier New" pitchFamily="-1" charset="0"/>
              </a:rPr>
              <a:t>	</a:t>
            </a:r>
            <a:r>
              <a:rPr lang="de-DE" sz="2400" dirty="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 in der Hand ist der neue Wert (= </a:t>
            </a:r>
            <a:r>
              <a:rPr lang="de-DE" sz="2400" dirty="0" smtClean="0">
                <a:solidFill>
                  <a:srgbClr val="008000"/>
                </a:solidFill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Parameter</a:t>
            </a:r>
            <a:r>
              <a:rPr lang="de-DE" sz="2400" dirty="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)</a:t>
            </a:r>
          </a:p>
          <a:p>
            <a:pPr eaLnBrk="1" hangingPunct="1">
              <a:buFont typeface="Arial" charset="0"/>
              <a:buNone/>
            </a:pPr>
            <a:r>
              <a:rPr lang="de-DE" sz="2400" dirty="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Beim Hinausziehen:</a:t>
            </a:r>
          </a:p>
          <a:p>
            <a:pPr eaLnBrk="1" hangingPunct="1">
              <a:buFont typeface="Arial" charset="0"/>
              <a:buNone/>
            </a:pPr>
            <a:r>
              <a:rPr lang="de-DE" sz="2400" dirty="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	 Hand ist leer (= </a:t>
            </a:r>
            <a:r>
              <a:rPr lang="de-DE" sz="2400" dirty="0" smtClean="0">
                <a:solidFill>
                  <a:srgbClr val="FF0000"/>
                </a:solidFill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kein Rückgabewert</a:t>
            </a:r>
            <a:r>
              <a:rPr lang="de-DE" sz="2400" dirty="0" smtClean="0">
                <a:ea typeface="ＭＳ Ｐゴシック" pitchFamily="-1" charset="-128"/>
                <a:cs typeface="Courier New" pitchFamily="-1" charset="0"/>
                <a:sym typeface="Wingdings" pitchFamily="-1" charset="2"/>
              </a:rPr>
              <a:t>)</a:t>
            </a:r>
            <a:endParaRPr lang="de-DE" sz="2400" dirty="0" smtClean="0">
              <a:ea typeface="ＭＳ Ｐゴシック" pitchFamily="-1" charset="-128"/>
              <a:cs typeface="Courier New" pitchFamily="-1" charset="0"/>
            </a:endParaRPr>
          </a:p>
        </p:txBody>
      </p:sp>
      <p:sp>
        <p:nvSpPr>
          <p:cNvPr id="20484" name="Textfeld 4"/>
          <p:cNvSpPr txBox="1">
            <a:spLocks noChangeArrowheads="1"/>
          </p:cNvSpPr>
          <p:nvPr/>
        </p:nvSpPr>
        <p:spPr bwMode="auto">
          <a:xfrm>
            <a:off x="2209800" y="4724400"/>
            <a:ext cx="602615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2300" b="1" dirty="0" err="1">
                <a:latin typeface="Courier New" pitchFamily="-1" charset="0"/>
                <a:cs typeface="Courier New" pitchFamily="-1" charset="0"/>
              </a:rPr>
              <a:t>public</a:t>
            </a:r>
            <a:r>
              <a:rPr lang="de-DE" sz="2300" b="1" dirty="0">
                <a:latin typeface="Courier New" pitchFamily="-1" charset="0"/>
                <a:cs typeface="Courier New" pitchFamily="-1" charset="0"/>
              </a:rPr>
              <a:t> </a:t>
            </a:r>
            <a:r>
              <a:rPr lang="de-DE" sz="2300" b="1" dirty="0" err="1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void</a:t>
            </a:r>
            <a:r>
              <a:rPr lang="de-DE" sz="2300" b="1" dirty="0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 </a:t>
            </a:r>
            <a:r>
              <a:rPr lang="de-DE" sz="2300" b="1" dirty="0" err="1">
                <a:latin typeface="Courier New" pitchFamily="-1" charset="0"/>
                <a:cs typeface="Courier New" pitchFamily="-1" charset="0"/>
              </a:rPr>
              <a:t>setAnzahl</a:t>
            </a:r>
            <a:r>
              <a:rPr lang="de-DE" sz="2300" b="1" dirty="0">
                <a:latin typeface="Courier New" pitchFamily="-1" charset="0"/>
                <a:cs typeface="Courier New" pitchFamily="-1" charset="0"/>
              </a:rPr>
              <a:t>(</a:t>
            </a:r>
            <a:r>
              <a:rPr lang="de-DE" sz="2300" b="1" dirty="0" err="1">
                <a:solidFill>
                  <a:srgbClr val="008000"/>
                </a:solidFill>
                <a:latin typeface="Courier New" pitchFamily="-1" charset="0"/>
                <a:cs typeface="Courier New" pitchFamily="-1" charset="0"/>
              </a:rPr>
              <a:t>int</a:t>
            </a:r>
            <a:r>
              <a:rPr lang="de-DE" sz="2300" b="1" dirty="0">
                <a:solidFill>
                  <a:srgbClr val="008000"/>
                </a:solidFill>
                <a:latin typeface="Courier New" pitchFamily="-1" charset="0"/>
                <a:cs typeface="Courier New" pitchFamily="-1" charset="0"/>
              </a:rPr>
              <a:t> </a:t>
            </a:r>
            <a:r>
              <a:rPr lang="de-DE" sz="2300" b="1" dirty="0" err="1">
                <a:solidFill>
                  <a:srgbClr val="008000"/>
                </a:solidFill>
                <a:latin typeface="Courier New" pitchFamily="-1" charset="0"/>
                <a:cs typeface="Courier New" pitchFamily="-1" charset="0"/>
              </a:rPr>
              <a:t>anzahl</a:t>
            </a:r>
            <a:r>
              <a:rPr lang="de-DE" sz="2300" b="1" dirty="0">
                <a:latin typeface="Courier New" pitchFamily="-1" charset="0"/>
                <a:cs typeface="Courier New" pitchFamily="-1" charset="0"/>
              </a:rPr>
              <a:t>)</a:t>
            </a:r>
          </a:p>
          <a:p>
            <a:pPr eaLnBrk="1" hangingPunct="1"/>
            <a:r>
              <a:rPr lang="de-DE" sz="2300" b="1" dirty="0">
                <a:latin typeface="Courier New" pitchFamily="-1" charset="0"/>
                <a:cs typeface="Courier New" pitchFamily="-1" charset="0"/>
              </a:rPr>
              <a:t>{</a:t>
            </a:r>
          </a:p>
          <a:p>
            <a:pPr eaLnBrk="1" hangingPunct="1"/>
            <a:r>
              <a:rPr lang="de-DE" sz="2300" b="1" dirty="0">
                <a:latin typeface="Courier New" pitchFamily="-1" charset="0"/>
                <a:cs typeface="Courier New" pitchFamily="-1" charset="0"/>
              </a:rPr>
              <a:t>	</a:t>
            </a:r>
            <a:r>
              <a:rPr lang="de-DE" sz="2300" b="1" strike="sngStrike" dirty="0" err="1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return</a:t>
            </a:r>
            <a:r>
              <a:rPr lang="de-DE" sz="2300" b="1" strike="sngStrike" dirty="0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 </a:t>
            </a:r>
            <a:r>
              <a:rPr lang="de-DE" sz="2300" b="1" strike="sngStrike" dirty="0" err="1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this.anzahl</a:t>
            </a:r>
            <a:r>
              <a:rPr lang="de-DE" sz="2300" b="1" strike="sngStrike" dirty="0">
                <a:solidFill>
                  <a:srgbClr val="FF0000"/>
                </a:solidFill>
                <a:latin typeface="Courier New" pitchFamily="-1" charset="0"/>
                <a:cs typeface="Courier New" pitchFamily="-1" charset="0"/>
              </a:rPr>
              <a:t>;</a:t>
            </a:r>
          </a:p>
          <a:p>
            <a:pPr eaLnBrk="1" hangingPunct="1"/>
            <a:r>
              <a:rPr lang="de-DE" sz="2300" b="1" dirty="0">
                <a:latin typeface="Courier New" pitchFamily="-1" charset="0"/>
                <a:cs typeface="Courier New" pitchFamily="-1" charset="0"/>
              </a:rPr>
              <a:t>}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uppierung 7"/>
          <p:cNvGrpSpPr>
            <a:grpSpLocks/>
          </p:cNvGrpSpPr>
          <p:nvPr/>
        </p:nvGrpSpPr>
        <p:grpSpPr bwMode="auto">
          <a:xfrm>
            <a:off x="5251450" y="2895600"/>
            <a:ext cx="3733800" cy="3733800"/>
            <a:chOff x="5251450" y="2895600"/>
            <a:chExt cx="3733800" cy="3733800"/>
          </a:xfrm>
        </p:grpSpPr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251450" y="2895600"/>
              <a:ext cx="3733800" cy="3733800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de-DE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943600" y="3581400"/>
              <a:ext cx="2353917" cy="2353917"/>
            </a:xfrm>
            <a:prstGeom prst="ellipse">
              <a:avLst/>
            </a:prstGeom>
            <a:solidFill>
              <a:srgbClr val="E6B9B8"/>
            </a:solidFill>
            <a:ln w="9525">
              <a:solidFill>
                <a:srgbClr val="4A7EBB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Objekt</a:t>
              </a:r>
            </a:p>
            <a:p>
              <a:pPr algn="ctr">
                <a:defRPr/>
              </a:pPr>
              <a:r>
                <a:rPr lang="de-DE">
                  <a:latin typeface="+mn-lt"/>
                  <a:ea typeface="+mn-ea"/>
                </a:rPr>
                <a:t>"kundeSchmitt"</a:t>
              </a:r>
            </a:p>
          </p:txBody>
        </p:sp>
        <p:sp>
          <p:nvSpPr>
            <p:cNvPr id="21513" name="Textfeld 10"/>
            <p:cNvSpPr txBox="1">
              <a:spLocks noChangeArrowheads="1"/>
            </p:cNvSpPr>
            <p:nvPr/>
          </p:nvSpPr>
          <p:spPr bwMode="auto">
            <a:xfrm>
              <a:off x="5715000" y="3188732"/>
              <a:ext cx="84413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public</a:t>
              </a:r>
            </a:p>
          </p:txBody>
        </p:sp>
        <p:sp>
          <p:nvSpPr>
            <p:cNvPr id="21514" name="Textfeld 11"/>
            <p:cNvSpPr txBox="1">
              <a:spLocks noChangeArrowheads="1"/>
            </p:cNvSpPr>
            <p:nvPr/>
          </p:nvSpPr>
          <p:spPr bwMode="auto">
            <a:xfrm>
              <a:off x="6382350" y="3890447"/>
              <a:ext cx="9338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-1" charset="-128"/>
                </a:defRPr>
              </a:lvl9pPr>
            </a:lstStyle>
            <a:p>
              <a:pPr eaLnBrk="1" hangingPunct="1"/>
              <a:r>
                <a:rPr lang="de-DE" sz="1800" i="1"/>
                <a:t>private</a:t>
              </a:r>
            </a:p>
          </p:txBody>
        </p:sp>
      </p:grpSp>
      <p:sp>
        <p:nvSpPr>
          <p:cNvPr id="2150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</a:rPr>
              <a:t>"Getter"</a:t>
            </a:r>
          </a:p>
        </p:txBody>
      </p:sp>
      <p:sp>
        <p:nvSpPr>
          <p:cNvPr id="21508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954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smtClean="0">
                <a:ea typeface="ＭＳ Ｐゴシック" pitchFamily="-1" charset="-128"/>
              </a:rPr>
              <a:t>Methode, die eine Objektvariable abruft.</a:t>
            </a:r>
          </a:p>
        </p:txBody>
      </p:sp>
      <p:cxnSp>
        <p:nvCxnSpPr>
          <p:cNvPr id="7" name="Gerade Verbindung mit Pfeil 6"/>
          <p:cNvCxnSpPr>
            <a:cxnSpLocks noChangeShapeType="1"/>
          </p:cNvCxnSpPr>
          <p:nvPr/>
        </p:nvCxnSpPr>
        <p:spPr bwMode="auto">
          <a:xfrm>
            <a:off x="2895600" y="4495800"/>
            <a:ext cx="3810000" cy="225425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0" name="Textfeld 7"/>
          <p:cNvSpPr txBox="1">
            <a:spLocks noChangeArrowheads="1"/>
          </p:cNvSpPr>
          <p:nvPr/>
        </p:nvSpPr>
        <p:spPr bwMode="auto">
          <a:xfrm>
            <a:off x="457200" y="4075113"/>
            <a:ext cx="490696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1" charset="-128"/>
              </a:defRPr>
            </a:lvl9pPr>
          </a:lstStyle>
          <a:p>
            <a:pPr eaLnBrk="1" hangingPunct="1"/>
            <a:r>
              <a:rPr lang="de-DE" sz="1800"/>
              <a:t>Abrufen z.B. des Kontostandes mit</a:t>
            </a:r>
          </a:p>
          <a:p>
            <a:pPr eaLnBrk="1" hangingPunct="1"/>
            <a:r>
              <a:rPr lang="de-DE" sz="1800"/>
              <a:t>Getter-Methode von außen</a:t>
            </a:r>
          </a:p>
          <a:p>
            <a:pPr eaLnBrk="1" hangingPunct="1"/>
            <a:endParaRPr lang="de-DE" sz="1800"/>
          </a:p>
          <a:p>
            <a:pPr eaLnBrk="1" hangingPunct="1"/>
            <a:r>
              <a:rPr lang="de-DE" sz="1800"/>
              <a:t>(aber keine Möglichkeit, Kontostand von</a:t>
            </a:r>
          </a:p>
          <a:p>
            <a:pPr eaLnBrk="1" hangingPunct="1"/>
            <a:r>
              <a:rPr lang="de-DE" sz="1800"/>
              <a:t>außen zu abzurufen, so lange keine</a:t>
            </a:r>
          </a:p>
          <a:p>
            <a:pPr eaLnBrk="1" hangingPunct="1"/>
            <a:r>
              <a:rPr lang="de-DE" sz="1800"/>
              <a:t>entsprechende Getter-Methode vorhanden ist)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478</Words>
  <Application>Microsoft Macintosh PowerPoint</Application>
  <PresentationFormat>Bildschirmpräsentation (4:3)</PresentationFormat>
  <Paragraphs>140</Paragraphs>
  <Slides>14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5" baseType="lpstr">
      <vt:lpstr>Office-Design</vt:lpstr>
      <vt:lpstr>Java: Geheimnisprinzip, Kapselung; Getter und Setter</vt:lpstr>
      <vt:lpstr>Geheimnisprinzip</vt:lpstr>
      <vt:lpstr>Geheimnisprinzip; Kapselung</vt:lpstr>
      <vt:lpstr>Kapselung</vt:lpstr>
      <vt:lpstr>Kapselung</vt:lpstr>
      <vt:lpstr>"Setter"</vt:lpstr>
      <vt:lpstr>"Setter"</vt:lpstr>
      <vt:lpstr>"Setter" - Eselsbrücke</vt:lpstr>
      <vt:lpstr>"Getter"</vt:lpstr>
      <vt:lpstr>"Getter"</vt:lpstr>
      <vt:lpstr>"Getter"</vt:lpstr>
      <vt:lpstr>"Getter" - Eselsbrücke</vt:lpstr>
      <vt:lpstr>Zugriff auf private Attribute unterbinden</vt:lpstr>
      <vt:lpstr>Zusammenfassung: Kapselung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64</cp:revision>
  <cp:lastPrinted>2010-09-12T22:52:49Z</cp:lastPrinted>
  <dcterms:created xsi:type="dcterms:W3CDTF">2012-01-09T06:03:44Z</dcterms:created>
  <dcterms:modified xsi:type="dcterms:W3CDTF">2014-03-30T16:21:04Z</dcterms:modified>
</cp:coreProperties>
</file>