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s/slide5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4.xml" ContentType="application/vnd.openxmlformats-officedocument.presentationml.slideLayout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64" r:id="rId3"/>
    <p:sldId id="272" r:id="rId4"/>
    <p:sldId id="273" r:id="rId5"/>
    <p:sldId id="274" r:id="rId6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  <p:clrMru>
    <a:srgbClr val="F66095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Objects="1">
      <p:cViewPr varScale="1">
        <p:scale>
          <a:sx n="154" d="100"/>
          <a:sy n="154" d="100"/>
        </p:scale>
        <p:origin x="-104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8FDD1-CF20-6844-A0E5-64DFDC16E58D}" type="datetime1">
              <a:rPr lang="de-DE"/>
              <a:pPr>
                <a:defRPr/>
              </a:pPr>
              <a:t>18.12.2011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4366DB-F521-3545-B65A-F99495C2140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379C38-ADAD-EE44-AE11-053A54075CCD}" type="datetime1">
              <a:rPr lang="de-DE"/>
              <a:pPr>
                <a:defRPr/>
              </a:pPr>
              <a:t>18.12.2011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D69255-9186-F94F-9E03-613C1DF223D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FD9926-9E6C-1145-8459-6D251EA4091E}" type="datetime1">
              <a:rPr lang="de-DE"/>
              <a:pPr>
                <a:defRPr/>
              </a:pPr>
              <a:t>18.12.2011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FB425-CBA2-794C-BC98-05249D9714A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2D6812-3031-3A49-96A4-96F7C5CB35C0}" type="datetime1">
              <a:rPr lang="de-DE"/>
              <a:pPr>
                <a:defRPr/>
              </a:pPr>
              <a:t>18.12.2011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7CD0E3-79C2-F64D-8B61-54F4C815F30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CB2345-42B8-BF4E-B6EB-7195EAF40E79}" type="datetime1">
              <a:rPr lang="de-DE"/>
              <a:pPr>
                <a:defRPr/>
              </a:pPr>
              <a:t>18.12.2011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20BE05-42DF-3644-8543-6E60AF5C9E0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70B70-6377-554F-B4E9-572B3B223FAB}" type="datetime1">
              <a:rPr lang="de-DE"/>
              <a:pPr>
                <a:defRPr/>
              </a:pPr>
              <a:t>18.12.2011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85D551-6863-414A-AE27-FAA51EBF53C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840D36-C01A-AE41-B261-E9A2C68A6619}" type="datetime1">
              <a:rPr lang="de-DE"/>
              <a:pPr>
                <a:defRPr/>
              </a:pPr>
              <a:t>18.12.2011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9812C4-9931-2948-8D91-0EDFAF50FFE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2403A-C7F0-434F-8A35-780995455CB1}" type="datetime1">
              <a:rPr lang="de-DE"/>
              <a:pPr>
                <a:defRPr/>
              </a:pPr>
              <a:t>18.12.2011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53F069-4FAA-DF4F-9516-5BA198C5197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49339A-CACC-C243-B273-889D31ABD2C1}" type="datetime1">
              <a:rPr lang="de-DE"/>
              <a:pPr>
                <a:defRPr/>
              </a:pPr>
              <a:t>18.12.2011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A6C7CC-AE17-F94A-A36A-B8214FD9C34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720AD2-7562-354D-A780-AEF0CF4B03E1}" type="datetime1">
              <a:rPr lang="de-DE"/>
              <a:pPr>
                <a:defRPr/>
              </a:pPr>
              <a:t>18.12.2011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94DE1-F7FC-8B45-A42D-C84FF64207E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234ACD-0766-E04C-800F-E01696AE0928}" type="datetime1">
              <a:rPr lang="de-DE"/>
              <a:pPr>
                <a:defRPr/>
              </a:pPr>
              <a:t>18.12.2011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CCEFD-76FA-5547-9434-E64831CA513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-1" charset="0"/>
              </a:defRPr>
            </a:lvl1pPr>
          </a:lstStyle>
          <a:p>
            <a:pPr>
              <a:defRPr/>
            </a:pPr>
            <a:fld id="{C1E9037F-0A9E-874C-8418-2BE5FAF989BC}" type="datetime1">
              <a:rPr lang="de-DE"/>
              <a:pPr>
                <a:defRPr/>
              </a:pPr>
              <a:t>18.12.2011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-1" charset="0"/>
              </a:defRPr>
            </a:lvl1pPr>
          </a:lstStyle>
          <a:p>
            <a:pPr>
              <a:defRPr/>
            </a:pPr>
            <a:fld id="{51D859AE-7AA8-8045-BD22-137AFE54D3A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1031" name="Textfeld 6"/>
          <p:cNvSpPr txBox="1">
            <a:spLocks noChangeArrowheads="1"/>
          </p:cNvSpPr>
          <p:nvPr userDrawn="1"/>
        </p:nvSpPr>
        <p:spPr bwMode="auto">
          <a:xfrm>
            <a:off x="7427913" y="6637338"/>
            <a:ext cx="1804987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1000" b="1">
                <a:solidFill>
                  <a:srgbClr val="A6A6A6"/>
                </a:solidFill>
                <a:ea typeface="Arial" pitchFamily="-1" charset="0"/>
                <a:cs typeface="Arial" pitchFamily="-1" charset="0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3127375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Java:</a:t>
            </a:r>
            <a:br>
              <a:rPr lang="de-DE">
                <a:ea typeface="ＭＳ Ｐゴシック" pitchFamily="-1" charset="-128"/>
                <a:cs typeface="ＭＳ Ｐゴシック" pitchFamily="-1" charset="-128"/>
              </a:rPr>
            </a:br>
            <a:r>
              <a:rPr lang="de-DE">
                <a:ea typeface="ＭＳ Ｐゴシック" pitchFamily="-1" charset="-128"/>
                <a:cs typeface="ＭＳ Ｐゴシック" pitchFamily="-1" charset="-128"/>
              </a:rPr>
              <a:t>Objekte einer Klasse erzeugen</a:t>
            </a:r>
            <a:endParaRPr lang="de-DE" i="1">
              <a:ea typeface="ＭＳ Ｐゴシック" pitchFamily="-1" charset="-128"/>
              <a:cs typeface="ＭＳ Ｐゴシック" pitchFamily="-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Syntax</a:t>
            </a:r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33400"/>
          </a:xfrm>
        </p:spPr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z="2600" i="1">
                <a:latin typeface="Courier New" pitchFamily="-1" charset="0"/>
                <a:ea typeface="Courier New" pitchFamily="-1" charset="0"/>
                <a:cs typeface="Courier New" pitchFamily="-1" charset="0"/>
              </a:rPr>
              <a:t>Datentyp Objektname </a:t>
            </a:r>
            <a:r>
              <a:rPr lang="de-DE" sz="2600">
                <a:latin typeface="Courier New" pitchFamily="-1" charset="0"/>
                <a:ea typeface="Courier New" pitchFamily="-1" charset="0"/>
                <a:cs typeface="Courier New" pitchFamily="-1" charset="0"/>
              </a:rPr>
              <a:t>= new </a:t>
            </a:r>
            <a:r>
              <a:rPr lang="de-DE" sz="2600" i="1">
                <a:latin typeface="Courier New" pitchFamily="-1" charset="0"/>
                <a:ea typeface="Courier New" pitchFamily="-1" charset="0"/>
                <a:cs typeface="Courier New" pitchFamily="-1" charset="0"/>
              </a:rPr>
              <a:t>Klassenname()</a:t>
            </a:r>
          </a:p>
        </p:txBody>
      </p:sp>
      <p:sp>
        <p:nvSpPr>
          <p:cNvPr id="14340" name="Textfeld 3"/>
          <p:cNvSpPr txBox="1">
            <a:spLocks noChangeArrowheads="1"/>
          </p:cNvSpPr>
          <p:nvPr/>
        </p:nvSpPr>
        <p:spPr bwMode="auto">
          <a:xfrm>
            <a:off x="2133600" y="2571750"/>
            <a:ext cx="491331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/>
              <a:t>Beispiel:</a:t>
            </a:r>
          </a:p>
          <a:p>
            <a:r>
              <a:rPr lang="de-DE"/>
              <a:t>Objekt "hugo" der Klasse "Schueler" erzeugen</a:t>
            </a:r>
          </a:p>
        </p:txBody>
      </p:sp>
      <p:sp>
        <p:nvSpPr>
          <p:cNvPr id="14341" name="Inhaltsplatzhalter 2"/>
          <p:cNvSpPr txBox="1">
            <a:spLocks/>
          </p:cNvSpPr>
          <p:nvPr/>
        </p:nvSpPr>
        <p:spPr bwMode="auto">
          <a:xfrm>
            <a:off x="609600" y="4495800"/>
            <a:ext cx="8229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>
              <a:spcBef>
                <a:spcPct val="20000"/>
              </a:spcBef>
              <a:buFont typeface="Arial" pitchFamily="-1" charset="0"/>
              <a:buNone/>
            </a:pPr>
            <a:r>
              <a:rPr lang="de-DE" sz="260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Schueler </a:t>
            </a:r>
            <a:r>
              <a:rPr lang="de-DE" sz="2600">
                <a:latin typeface="Courier New" pitchFamily="-1" charset="0"/>
                <a:ea typeface="Courier New" pitchFamily="-1" charset="0"/>
                <a:cs typeface="Courier New" pitchFamily="-1" charset="0"/>
              </a:rPr>
              <a:t>hugo = new Schueler();</a:t>
            </a:r>
          </a:p>
        </p:txBody>
      </p:sp>
      <p:sp>
        <p:nvSpPr>
          <p:cNvPr id="14342" name="Textfeld 5"/>
          <p:cNvSpPr txBox="1">
            <a:spLocks noChangeArrowheads="1"/>
          </p:cNvSpPr>
          <p:nvPr/>
        </p:nvSpPr>
        <p:spPr bwMode="auto">
          <a:xfrm>
            <a:off x="1447800" y="5607050"/>
            <a:ext cx="45005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/>
              <a:t>Objekt </a:t>
            </a:r>
            <a:r>
              <a:rPr lang="de-DE">
                <a:latin typeface="Courier New" pitchFamily="-1" charset="0"/>
                <a:ea typeface="Courier New" pitchFamily="-1" charset="0"/>
                <a:cs typeface="Courier New" pitchFamily="-1" charset="0"/>
              </a:rPr>
              <a:t>hugo </a:t>
            </a:r>
            <a:r>
              <a:rPr lang="de-DE"/>
              <a:t>ist vom Datentyp </a:t>
            </a:r>
            <a:r>
              <a:rPr lang="de-DE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Schueler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Vgl.: BlueJ</a:t>
            </a:r>
          </a:p>
        </p:txBody>
      </p:sp>
      <p:sp>
        <p:nvSpPr>
          <p:cNvPr id="15363" name="Inhaltsplatzhalter 2"/>
          <p:cNvSpPr txBox="1">
            <a:spLocks/>
          </p:cNvSpPr>
          <p:nvPr/>
        </p:nvSpPr>
        <p:spPr bwMode="auto">
          <a:xfrm>
            <a:off x="609600" y="4495800"/>
            <a:ext cx="8229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>
              <a:spcBef>
                <a:spcPct val="20000"/>
              </a:spcBef>
              <a:buFont typeface="Arial" pitchFamily="-1" charset="0"/>
              <a:buNone/>
            </a:pPr>
            <a:r>
              <a:rPr lang="de-DE" sz="2600">
                <a:latin typeface="Courier New" pitchFamily="-1" charset="0"/>
                <a:ea typeface="Courier New" pitchFamily="-1" charset="0"/>
                <a:cs typeface="Courier New" pitchFamily="-1" charset="0"/>
              </a:rPr>
              <a:t>Schueler hugo = </a:t>
            </a:r>
            <a:r>
              <a:rPr lang="de-DE" sz="2600" b="1">
                <a:solidFill>
                  <a:srgbClr val="008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new Schueler()</a:t>
            </a:r>
            <a:r>
              <a:rPr lang="de-DE" sz="2600">
                <a:solidFill>
                  <a:srgbClr val="008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;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93663" y="5791200"/>
            <a:ext cx="8926512" cy="64611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de-DE"/>
              <a:t>In BlueJ haben wir den Befehl </a:t>
            </a:r>
            <a:r>
              <a:rPr lang="de-DE">
                <a:latin typeface="Courier New"/>
                <a:cs typeface="Courier New"/>
              </a:rPr>
              <a:t>new Klassenname() </a:t>
            </a:r>
            <a:r>
              <a:rPr lang="de-DE"/>
              <a:t>immer per Kontextmenü aufgerufen.</a:t>
            </a:r>
          </a:p>
          <a:p>
            <a:pPr algn="ctr">
              <a:defRPr/>
            </a:pPr>
            <a:r>
              <a:rPr lang="de-DE">
                <a:solidFill>
                  <a:srgbClr val="FF0000"/>
                </a:solidFill>
                <a:latin typeface="Courier New"/>
                <a:cs typeface="Courier New"/>
              </a:rPr>
              <a:t>Ab sofort müssen wir ihn von Hand tippen.</a:t>
            </a:r>
          </a:p>
        </p:txBody>
      </p:sp>
      <p:pic>
        <p:nvPicPr>
          <p:cNvPr id="15365" name="Bild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524000"/>
            <a:ext cx="2286000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Vgl.: BlueJ</a:t>
            </a:r>
          </a:p>
        </p:txBody>
      </p:sp>
      <p:sp>
        <p:nvSpPr>
          <p:cNvPr id="16387" name="Inhaltsplatzhalter 2"/>
          <p:cNvSpPr txBox="1">
            <a:spLocks/>
          </p:cNvSpPr>
          <p:nvPr/>
        </p:nvSpPr>
        <p:spPr bwMode="auto">
          <a:xfrm>
            <a:off x="609600" y="4495800"/>
            <a:ext cx="8229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>
              <a:spcBef>
                <a:spcPct val="20000"/>
              </a:spcBef>
              <a:buFont typeface="Arial" pitchFamily="-1" charset="0"/>
              <a:buNone/>
            </a:pPr>
            <a:r>
              <a:rPr lang="de-DE" sz="2600">
                <a:latin typeface="Courier New" pitchFamily="-1" charset="0"/>
                <a:ea typeface="Courier New" pitchFamily="-1" charset="0"/>
                <a:cs typeface="Courier New" pitchFamily="-1" charset="0"/>
              </a:rPr>
              <a:t>Schueler </a:t>
            </a:r>
            <a:r>
              <a:rPr lang="de-DE" sz="2600" b="1">
                <a:solidFill>
                  <a:srgbClr val="008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hugo </a:t>
            </a:r>
            <a:r>
              <a:rPr lang="de-DE" sz="2600">
                <a:latin typeface="Courier New" pitchFamily="-1" charset="0"/>
                <a:ea typeface="Courier New" pitchFamily="-1" charset="0"/>
                <a:cs typeface="Courier New" pitchFamily="-1" charset="0"/>
              </a:rPr>
              <a:t>= new Schueler();</a:t>
            </a:r>
          </a:p>
        </p:txBody>
      </p:sp>
      <p:pic>
        <p:nvPicPr>
          <p:cNvPr id="16388" name="Bild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066800"/>
            <a:ext cx="1752600" cy="154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Bild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38400" y="1828800"/>
            <a:ext cx="4673600" cy="250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Vgl.: BlueJ</a:t>
            </a:r>
          </a:p>
        </p:txBody>
      </p:sp>
      <p:sp>
        <p:nvSpPr>
          <p:cNvPr id="17411" name="Inhaltsplatzhalter 2"/>
          <p:cNvSpPr txBox="1">
            <a:spLocks/>
          </p:cNvSpPr>
          <p:nvPr/>
        </p:nvSpPr>
        <p:spPr bwMode="auto">
          <a:xfrm>
            <a:off x="609600" y="4495800"/>
            <a:ext cx="8229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>
              <a:spcBef>
                <a:spcPct val="20000"/>
              </a:spcBef>
              <a:buFont typeface="Arial" pitchFamily="-1" charset="0"/>
              <a:buNone/>
            </a:pPr>
            <a:r>
              <a:rPr lang="de-DE" sz="2600" b="1">
                <a:solidFill>
                  <a:srgbClr val="008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Schueler </a:t>
            </a:r>
            <a:r>
              <a:rPr lang="de-DE" sz="2600">
                <a:latin typeface="Courier New" pitchFamily="-1" charset="0"/>
                <a:ea typeface="Courier New" pitchFamily="-1" charset="0"/>
                <a:cs typeface="Courier New" pitchFamily="-1" charset="0"/>
              </a:rPr>
              <a:t>hugo = new Schueler();</a:t>
            </a:r>
          </a:p>
        </p:txBody>
      </p:sp>
      <p:pic>
        <p:nvPicPr>
          <p:cNvPr id="17412" name="Bild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066800"/>
            <a:ext cx="1752600" cy="154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Bild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2743200"/>
            <a:ext cx="2438400" cy="1305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Bild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800" y="1066800"/>
            <a:ext cx="3981450" cy="3820839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1066800" y="5791200"/>
            <a:ext cx="6629400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b="1"/>
              <a:t>Objekt hugo ist vom Datentyp Schueler.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108</Words>
  <Application>Microsoft Macintosh PowerPoint</Application>
  <PresentationFormat>Bildschirmpräsentation (4:3)</PresentationFormat>
  <Paragraphs>16</Paragraphs>
  <Slides>5</Slides>
  <Notes>0</Notes>
  <HiddenSlides>0</HiddenSlides>
  <MMClips>0</MMClips>
  <ScaleCrop>false</ScaleCrop>
  <HeadingPairs>
    <vt:vector size="4" baseType="variant">
      <vt:variant>
        <vt:lpstr>Entwurfsvorlage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6" baseType="lpstr">
      <vt:lpstr>Office-Design</vt:lpstr>
      <vt:lpstr>Java: Objekte einer Klasse erzeugen</vt:lpstr>
      <vt:lpstr>Syntax</vt:lpstr>
      <vt:lpstr>Vgl.: BlueJ</vt:lpstr>
      <vt:lpstr>Vgl.: BlueJ</vt:lpstr>
      <vt:lpstr>Vgl.: BlueJ</vt:lpstr>
    </vt:vector>
  </TitlesOfParts>
  <Company>-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PHP: Klassen definieren</dc:title>
  <dc:creator>Bert</dc:creator>
  <cp:lastModifiedBy>B. M.</cp:lastModifiedBy>
  <cp:revision>62</cp:revision>
  <cp:lastPrinted>2011-12-17T23:06:11Z</cp:lastPrinted>
  <dcterms:created xsi:type="dcterms:W3CDTF">2011-12-17T23:05:25Z</dcterms:created>
  <dcterms:modified xsi:type="dcterms:W3CDTF">2011-12-17T23:10:09Z</dcterms:modified>
</cp:coreProperties>
</file>