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4" r:id="rId3"/>
    <p:sldId id="273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2" r:id="rId12"/>
    <p:sldId id="281" r:id="rId13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660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 varScale="1">
        <p:scale>
          <a:sx n="105" d="100"/>
          <a:sy n="105" d="100"/>
        </p:scale>
        <p:origin x="-15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F8FDD1-CF20-6844-A0E5-64DFDC16E58D}" type="datetime1">
              <a:rPr lang="de-DE"/>
              <a:pPr>
                <a:defRPr/>
              </a:pPr>
              <a:t>17.06.2015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4366DB-F521-3545-B65A-F99495C2140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379C38-ADAD-EE44-AE11-053A54075CCD}" type="datetime1">
              <a:rPr lang="de-DE"/>
              <a:pPr>
                <a:defRPr/>
              </a:pPr>
              <a:t>17.06.2015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D69255-9186-F94F-9E03-613C1DF223D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FD9926-9E6C-1145-8459-6D251EA4091E}" type="datetime1">
              <a:rPr lang="de-DE"/>
              <a:pPr>
                <a:defRPr/>
              </a:pPr>
              <a:t>17.06.2015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FB425-CBA2-794C-BC98-05249D9714A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2D6812-3031-3A49-96A4-96F7C5CB35C0}" type="datetime1">
              <a:rPr lang="de-DE"/>
              <a:pPr>
                <a:defRPr/>
              </a:pPr>
              <a:t>17.06.2015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7CD0E3-79C2-F64D-8B61-54F4C815F30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CB2345-42B8-BF4E-B6EB-7195EAF40E79}" type="datetime1">
              <a:rPr lang="de-DE"/>
              <a:pPr>
                <a:defRPr/>
              </a:pPr>
              <a:t>17.06.2015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20BE05-42DF-3644-8543-6E60AF5C9E0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970B70-6377-554F-B4E9-572B3B223FAB}" type="datetime1">
              <a:rPr lang="de-DE"/>
              <a:pPr>
                <a:defRPr/>
              </a:pPr>
              <a:t>17.06.2015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85D551-6863-414A-AE27-FAA51EBF53C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840D36-C01A-AE41-B261-E9A2C68A6619}" type="datetime1">
              <a:rPr lang="de-DE"/>
              <a:pPr>
                <a:defRPr/>
              </a:pPr>
              <a:t>17.06.2015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9812C4-9931-2948-8D91-0EDFAF50FFE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92403A-C7F0-434F-8A35-780995455CB1}" type="datetime1">
              <a:rPr lang="de-DE"/>
              <a:pPr>
                <a:defRPr/>
              </a:pPr>
              <a:t>17.06.2015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53F069-4FAA-DF4F-9516-5BA198C5197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49339A-CACC-C243-B273-889D31ABD2C1}" type="datetime1">
              <a:rPr lang="de-DE"/>
              <a:pPr>
                <a:defRPr/>
              </a:pPr>
              <a:t>17.06.2015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A6C7CC-AE17-F94A-A36A-B8214FD9C34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720AD2-7562-354D-A780-AEF0CF4B03E1}" type="datetime1">
              <a:rPr lang="de-DE"/>
              <a:pPr>
                <a:defRPr/>
              </a:pPr>
              <a:t>17.06.2015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C94DE1-F7FC-8B45-A42D-C84FF64207E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234ACD-0766-E04C-800F-E01696AE0928}" type="datetime1">
              <a:rPr lang="de-DE"/>
              <a:pPr>
                <a:defRPr/>
              </a:pPr>
              <a:t>17.06.2015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CCEFD-76FA-5547-9434-E64831CA513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-1" charset="0"/>
              </a:defRPr>
            </a:lvl1pPr>
          </a:lstStyle>
          <a:p>
            <a:pPr>
              <a:defRPr/>
            </a:pPr>
            <a:fld id="{C1E9037F-0A9E-874C-8418-2BE5FAF989BC}" type="datetime1">
              <a:rPr lang="de-DE"/>
              <a:pPr>
                <a:defRPr/>
              </a:pPr>
              <a:t>17.06.2015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-1" charset="0"/>
              </a:defRPr>
            </a:lvl1pPr>
          </a:lstStyle>
          <a:p>
            <a:pPr>
              <a:defRPr/>
            </a:pPr>
            <a:fld id="{51D859AE-7AA8-8045-BD22-137AFE54D3A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1031" name="Textfeld 6"/>
          <p:cNvSpPr txBox="1">
            <a:spLocks noChangeArrowheads="1"/>
          </p:cNvSpPr>
          <p:nvPr userDrawn="1"/>
        </p:nvSpPr>
        <p:spPr bwMode="auto">
          <a:xfrm>
            <a:off x="7427913" y="6637338"/>
            <a:ext cx="1804987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1000" b="1">
                <a:solidFill>
                  <a:srgbClr val="A6A6A6"/>
                </a:solidFill>
                <a:ea typeface="Arial" pitchFamily="-1" charset="0"/>
                <a:cs typeface="Arial" pitchFamily="-1" charset="0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3127375"/>
          </a:xfrm>
        </p:spPr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Java:</a:t>
            </a:r>
            <a:br>
              <a:rPr lang="de-DE">
                <a:ea typeface="ＭＳ Ｐゴシック" pitchFamily="-1" charset="-128"/>
                <a:cs typeface="ＭＳ Ｐゴシック" pitchFamily="-1" charset="-128"/>
              </a:rPr>
            </a:br>
            <a:r>
              <a:rPr lang="de-DE">
                <a:ea typeface="ＭＳ Ｐゴシック" pitchFamily="-1" charset="-128"/>
                <a:cs typeface="ＭＳ Ｐゴシック" pitchFamily="-1" charset="-128"/>
              </a:rPr>
              <a:t>Konsoleneingabe mit der Klasse Scanner</a:t>
            </a:r>
            <a:endParaRPr lang="de-DE" i="1">
              <a:ea typeface="ＭＳ Ｐゴシック" pitchFamily="-1" charset="-128"/>
              <a:cs typeface="ＭＳ Ｐゴシック" pitchFamily="-1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Zusammenfassung</a:t>
            </a:r>
          </a:p>
        </p:txBody>
      </p:sp>
      <p:sp>
        <p:nvSpPr>
          <p:cNvPr id="8" name="Inhaltsplatzhalter 2"/>
          <p:cNvSpPr>
            <a:spLocks noGrp="1"/>
          </p:cNvSpPr>
          <p:nvPr>
            <p:ph idx="1"/>
          </p:nvPr>
        </p:nvSpPr>
        <p:spPr>
          <a:xfrm>
            <a:off x="457200" y="1676400"/>
            <a:ext cx="8077200" cy="4267200"/>
          </a:xfrm>
        </p:spPr>
        <p:txBody>
          <a:bodyPr/>
          <a:lstStyle/>
          <a:p>
            <a:pPr marL="514350" indent="-514350" eaLnBrk="1" hangingPunct="1">
              <a:buFont typeface="Arial" pitchFamily="-1" charset="0"/>
              <a:buAutoNum type="arabicPeriod"/>
            </a:pPr>
            <a:r>
              <a:rPr lang="de-DE" sz="2400">
                <a:latin typeface="Arial"/>
                <a:ea typeface="Courier New" pitchFamily="-1" charset="0"/>
                <a:cs typeface="Arial"/>
              </a:rPr>
              <a:t>Klasse Scanner importieren (übernimmt i.d.R. IDE)</a:t>
            </a:r>
          </a:p>
          <a:p>
            <a:pPr marL="514350" indent="-514350" eaLnBrk="1" hangingPunct="1">
              <a:buFont typeface="Arial" pitchFamily="-1" charset="0"/>
              <a:buAutoNum type="arabicPeriod"/>
            </a:pPr>
            <a:r>
              <a:rPr lang="de-DE" sz="2400">
                <a:latin typeface="Arial"/>
                <a:ea typeface="Courier New" pitchFamily="-1" charset="0"/>
                <a:cs typeface="Arial"/>
              </a:rPr>
              <a:t>Neues Objekt d. Klasse Scanner anlegen</a:t>
            </a:r>
          </a:p>
          <a:p>
            <a:pPr marL="514350" indent="-514350" eaLnBrk="1" hangingPunct="1">
              <a:buFont typeface="Arial" pitchFamily="-1" charset="0"/>
              <a:buAutoNum type="arabicPeriod"/>
            </a:pPr>
            <a:r>
              <a:rPr lang="de-DE" sz="2400">
                <a:latin typeface="Arial"/>
                <a:ea typeface="Courier New" pitchFamily="-1" charset="0"/>
                <a:cs typeface="Arial"/>
              </a:rPr>
              <a:t>Methoden </a:t>
            </a:r>
            <a:r>
              <a:rPr lang="de-DE" sz="2400" b="1">
                <a:solidFill>
                  <a:srgbClr val="FF6600"/>
                </a:solidFill>
                <a:latin typeface="Courier New"/>
                <a:ea typeface="Courier New" pitchFamily="-1" charset="0"/>
                <a:cs typeface="Courier New"/>
              </a:rPr>
              <a:t>next()</a:t>
            </a:r>
            <a:r>
              <a:rPr lang="de-DE" sz="2400">
                <a:solidFill>
                  <a:srgbClr val="FF6600"/>
                </a:solidFill>
                <a:latin typeface="Arial"/>
                <a:ea typeface="Courier New" pitchFamily="-1" charset="0"/>
                <a:cs typeface="Arial"/>
              </a:rPr>
              <a:t> </a:t>
            </a:r>
            <a:r>
              <a:rPr lang="de-DE" sz="2400">
                <a:latin typeface="Arial"/>
                <a:ea typeface="Courier New" pitchFamily="-1" charset="0"/>
                <a:cs typeface="Arial"/>
              </a:rPr>
              <a:t>bzw. </a:t>
            </a:r>
            <a:r>
              <a:rPr lang="de-DE" sz="2400" b="1">
                <a:solidFill>
                  <a:srgbClr val="FF6600"/>
                </a:solidFill>
                <a:latin typeface="Courier New"/>
                <a:ea typeface="Courier New" pitchFamily="-1" charset="0"/>
                <a:cs typeface="Courier New"/>
              </a:rPr>
              <a:t>nextInt()</a:t>
            </a:r>
            <a:r>
              <a:rPr lang="de-DE" sz="2400">
                <a:latin typeface="Arial"/>
                <a:ea typeface="Courier New" pitchFamily="-1" charset="0"/>
                <a:cs typeface="Arial"/>
              </a:rPr>
              <a:t> verwenden.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b="1" dirty="0" smtClean="0">
                <a:ea typeface="ＭＳ Ｐゴシック" pitchFamily="-1" charset="-128"/>
                <a:cs typeface="ＭＳ Ｐゴシック" pitchFamily="-1" charset="-128"/>
              </a:rPr>
              <a:t>ACHTUNG!!!!!</a:t>
            </a:r>
            <a:endParaRPr lang="de-DE" b="1" dirty="0"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8" name="Inhaltsplatzhalter 2"/>
          <p:cNvSpPr>
            <a:spLocks noGrp="1"/>
          </p:cNvSpPr>
          <p:nvPr>
            <p:ph idx="1"/>
          </p:nvPr>
        </p:nvSpPr>
        <p:spPr>
          <a:xfrm>
            <a:off x="457200" y="1676400"/>
            <a:ext cx="8077200" cy="426720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de-DE" sz="4000" dirty="0" smtClean="0">
                <a:latin typeface="Arial"/>
                <a:ea typeface="Courier New" pitchFamily="-1" charset="0"/>
                <a:cs typeface="Arial"/>
              </a:rPr>
              <a:t>Die Klasse Scanner gibt es schon.</a:t>
            </a:r>
          </a:p>
          <a:p>
            <a:pPr marL="0" indent="0" eaLnBrk="1" hangingPunct="1">
              <a:buNone/>
            </a:pPr>
            <a:endParaRPr lang="de-DE" sz="4000" dirty="0">
              <a:latin typeface="Arial"/>
              <a:ea typeface="Courier New" pitchFamily="-1" charset="0"/>
              <a:cs typeface="Arial"/>
            </a:endParaRPr>
          </a:p>
          <a:p>
            <a:pPr marL="0" indent="0" eaLnBrk="1" hangingPunct="1">
              <a:buNone/>
            </a:pPr>
            <a:r>
              <a:rPr lang="de-DE" sz="4000" dirty="0" smtClean="0">
                <a:latin typeface="Arial"/>
                <a:ea typeface="Courier New" pitchFamily="-1" charset="0"/>
                <a:cs typeface="Arial"/>
              </a:rPr>
              <a:t>Sie sollten also keine Klasse „Scanner“ nennen. </a:t>
            </a:r>
            <a:r>
              <a:rPr lang="de-DE" sz="4000" dirty="0" smtClean="0">
                <a:latin typeface="Arial"/>
                <a:ea typeface="Courier New" pitchFamily="-1" charset="0"/>
                <a:cs typeface="Arial"/>
              </a:rPr>
              <a:t>Lieber „Eingabe“ oder „</a:t>
            </a:r>
            <a:r>
              <a:rPr lang="de-DE" sz="4000" dirty="0" err="1" smtClean="0">
                <a:latin typeface="Arial"/>
                <a:ea typeface="Courier New" pitchFamily="-1" charset="0"/>
                <a:cs typeface="Arial"/>
              </a:rPr>
              <a:t>ScannerEingabe</a:t>
            </a:r>
            <a:r>
              <a:rPr lang="de-DE" sz="4000" dirty="0" smtClean="0">
                <a:latin typeface="Arial"/>
                <a:ea typeface="Courier New" pitchFamily="-1" charset="0"/>
                <a:cs typeface="Arial"/>
              </a:rPr>
              <a:t>“ o.ä.</a:t>
            </a:r>
            <a:endParaRPr lang="de-DE" sz="4000" dirty="0">
              <a:latin typeface="Arial"/>
              <a:ea typeface="Courier New" pitchFamily="-1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71483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 smtClean="0">
                <a:ea typeface="ＭＳ Ｐゴシック" pitchFamily="-1" charset="-128"/>
                <a:cs typeface="ＭＳ Ｐゴシック" pitchFamily="-1" charset="-128"/>
              </a:rPr>
              <a:t>Anwendungsübung Scanner</a:t>
            </a:r>
            <a:endParaRPr lang="de-DE" dirty="0"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8" name="Inhaltsplatzhalter 2"/>
          <p:cNvSpPr>
            <a:spLocks noGrp="1"/>
          </p:cNvSpPr>
          <p:nvPr>
            <p:ph idx="1"/>
          </p:nvPr>
        </p:nvSpPr>
        <p:spPr>
          <a:xfrm>
            <a:off x="457200" y="1676400"/>
            <a:ext cx="8077200" cy="426720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de-DE" sz="2400" dirty="0" smtClean="0">
                <a:latin typeface="Arial"/>
                <a:ea typeface="Courier New" pitchFamily="-1" charset="0"/>
                <a:cs typeface="Arial"/>
              </a:rPr>
              <a:t>Schreiben Sie ein Programm, wo man über die Konsole seinen Namen und seinen Kontostand eingeben kann. Wenn der Kontostand negativ ist, erhält man eine Zahlungsaufforderung …</a:t>
            </a:r>
          </a:p>
          <a:p>
            <a:pPr marL="0" indent="0" eaLnBrk="1" hangingPunct="1">
              <a:buNone/>
            </a:pPr>
            <a:r>
              <a:rPr lang="de-DE" sz="2400" b="1" dirty="0" smtClean="0">
                <a:latin typeface="Arial"/>
                <a:ea typeface="Courier New" pitchFamily="-1" charset="0"/>
                <a:cs typeface="Arial"/>
              </a:rPr>
              <a:t>„Heini, bezahlen Sie 2500 Euro zurück!!!“</a:t>
            </a:r>
          </a:p>
          <a:p>
            <a:pPr marL="0" indent="0" eaLnBrk="1" hangingPunct="1">
              <a:buNone/>
            </a:pPr>
            <a:r>
              <a:rPr lang="de-DE" sz="2400" i="1" dirty="0" smtClean="0">
                <a:solidFill>
                  <a:schemeClr val="bg1">
                    <a:lumMod val="65000"/>
                  </a:schemeClr>
                </a:solidFill>
                <a:latin typeface="Arial"/>
                <a:ea typeface="Courier New" pitchFamily="-1" charset="0"/>
                <a:cs typeface="Arial"/>
              </a:rPr>
              <a:t>(</a:t>
            </a:r>
            <a:r>
              <a:rPr lang="de-DE" sz="2400" i="1" dirty="0" err="1" smtClean="0">
                <a:solidFill>
                  <a:schemeClr val="bg1">
                    <a:lumMod val="65000"/>
                  </a:schemeClr>
                </a:solidFill>
                <a:latin typeface="Arial"/>
                <a:ea typeface="Courier New" pitchFamily="-1" charset="0"/>
                <a:cs typeface="Arial"/>
              </a:rPr>
              <a:t>Math.abs</a:t>
            </a:r>
            <a:r>
              <a:rPr lang="de-DE" sz="2400" i="1" dirty="0" smtClean="0">
                <a:solidFill>
                  <a:schemeClr val="bg1">
                    <a:lumMod val="65000"/>
                  </a:schemeClr>
                </a:solidFill>
                <a:latin typeface="Arial"/>
                <a:ea typeface="Courier New" pitchFamily="-1" charset="0"/>
                <a:cs typeface="Arial"/>
              </a:rPr>
              <a:t> für absoluten Betrag)</a:t>
            </a:r>
          </a:p>
          <a:p>
            <a:pPr marL="0" indent="0" eaLnBrk="1" hangingPunct="1">
              <a:buNone/>
            </a:pPr>
            <a:endParaRPr lang="de-DE" sz="2400" dirty="0">
              <a:latin typeface="Arial"/>
              <a:ea typeface="Courier New" pitchFamily="-1" charset="0"/>
              <a:cs typeface="Arial"/>
            </a:endParaRPr>
          </a:p>
          <a:p>
            <a:pPr marL="0" indent="0" eaLnBrk="1" hangingPunct="1">
              <a:buNone/>
            </a:pPr>
            <a:r>
              <a:rPr lang="de-DE" sz="2400" dirty="0" smtClean="0">
                <a:latin typeface="Arial"/>
                <a:ea typeface="Courier New" pitchFamily="-1" charset="0"/>
                <a:cs typeface="Arial"/>
              </a:rPr>
              <a:t>… ansonsten wird man freundlich mit Name und Kontostand begrüßt:</a:t>
            </a:r>
          </a:p>
          <a:p>
            <a:pPr marL="0" indent="0" eaLnBrk="1" hangingPunct="1">
              <a:buNone/>
            </a:pPr>
            <a:r>
              <a:rPr lang="de-DE" sz="2400" b="1" dirty="0" smtClean="0">
                <a:latin typeface="Arial"/>
                <a:ea typeface="Courier New" pitchFamily="-1" charset="0"/>
                <a:cs typeface="Arial"/>
              </a:rPr>
              <a:t>„Heini, guten Tag! Viel Spaß mit Ihren 2500 Euro.“</a:t>
            </a:r>
            <a:endParaRPr lang="de-DE" sz="2400" b="1" dirty="0">
              <a:latin typeface="Arial"/>
              <a:ea typeface="Courier New" pitchFamily="-1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74932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Klasse "Scanner"</a:t>
            </a:r>
          </a:p>
        </p:txBody>
      </p:sp>
      <p:sp>
        <p:nvSpPr>
          <p:cNvPr id="6" name="Textfeld 3"/>
          <p:cNvSpPr txBox="1">
            <a:spLocks noChangeArrowheads="1"/>
          </p:cNvSpPr>
          <p:nvPr/>
        </p:nvSpPr>
        <p:spPr bwMode="auto">
          <a:xfrm>
            <a:off x="1066800" y="1417638"/>
            <a:ext cx="601870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/>
              <a:t>Nimmt einfache Texteingaben (auch aus Files) entgegen.</a:t>
            </a:r>
            <a:endParaRPr lang="de-DE">
              <a:latin typeface="Courier New"/>
              <a:cs typeface="Courier New"/>
            </a:endParaRPr>
          </a:p>
        </p:txBody>
      </p:sp>
      <p:pic>
        <p:nvPicPr>
          <p:cNvPr id="8" name="Bild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2514600"/>
            <a:ext cx="6448669" cy="1752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Vorgehen: Neues Objekt der Klasse Scanner erzeugen</a:t>
            </a:r>
          </a:p>
        </p:txBody>
      </p:sp>
      <p:sp>
        <p:nvSpPr>
          <p:cNvPr id="14339" name="Inhaltsplatzhalter 2"/>
          <p:cNvSpPr>
            <a:spLocks noGrp="1"/>
          </p:cNvSpPr>
          <p:nvPr>
            <p:ph idx="1"/>
          </p:nvPr>
        </p:nvSpPr>
        <p:spPr>
          <a:xfrm>
            <a:off x="457200" y="3390900"/>
            <a:ext cx="8229600" cy="533400"/>
          </a:xfrm>
        </p:spPr>
        <p:txBody>
          <a:bodyPr/>
          <a:lstStyle/>
          <a:p>
            <a:pPr algn="ctr" eaLnBrk="1" hangingPunct="1">
              <a:buFont typeface="Arial" pitchFamily="-1" charset="0"/>
              <a:buNone/>
            </a:pPr>
            <a:r>
              <a:rPr lang="de-DE" sz="26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Scanner s = new Scanner(System.in);</a:t>
            </a:r>
          </a:p>
        </p:txBody>
      </p:sp>
      <p:sp>
        <p:nvSpPr>
          <p:cNvPr id="14340" name="Textfeld 3"/>
          <p:cNvSpPr txBox="1">
            <a:spLocks noChangeArrowheads="1"/>
          </p:cNvSpPr>
          <p:nvPr/>
        </p:nvSpPr>
        <p:spPr bwMode="auto">
          <a:xfrm>
            <a:off x="341590" y="1417638"/>
            <a:ext cx="7448310" cy="1754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/>
              <a:t>Vorgehen:</a:t>
            </a:r>
          </a:p>
          <a:p>
            <a:endParaRPr lang="de-DE"/>
          </a:p>
          <a:p>
            <a:pPr marL="342900" indent="-342900">
              <a:buAutoNum type="arabicPeriod"/>
            </a:pPr>
            <a:r>
              <a:rPr lang="de-DE"/>
              <a:t>Importieren mit </a:t>
            </a:r>
            <a:r>
              <a:rPr lang="de-DE" b="1" smtClean="0">
                <a:latin typeface="Courier New"/>
                <a:cs typeface="Courier New"/>
              </a:rPr>
              <a:t>import java.util.Scanner;</a:t>
            </a:r>
            <a:endParaRPr lang="de-DE" smtClean="0">
              <a:latin typeface="Arial"/>
              <a:cs typeface="Arial"/>
            </a:endParaRPr>
          </a:p>
          <a:p>
            <a:pPr marL="342900" indent="-342900">
              <a:buAutoNum type="arabicPeriod"/>
            </a:pPr>
            <a:r>
              <a:rPr lang="de-DE" smtClean="0">
                <a:latin typeface="Arial"/>
                <a:cs typeface="Arial"/>
              </a:rPr>
              <a:t>Objekt der Klasse Scanner erzeugen;</a:t>
            </a:r>
          </a:p>
          <a:p>
            <a:pPr marL="1257300" lvl="2" indent="-342900"/>
            <a:r>
              <a:rPr lang="de-DE" smtClean="0">
                <a:latin typeface="Arial"/>
                <a:cs typeface="Arial"/>
              </a:rPr>
              <a:t>Parameter ist in unserem Fall </a:t>
            </a:r>
            <a:r>
              <a:rPr lang="de-DE" b="1" smtClean="0">
                <a:latin typeface="Courier New"/>
                <a:cs typeface="Courier New"/>
              </a:rPr>
              <a:t>System.in</a:t>
            </a:r>
            <a:r>
              <a:rPr lang="de-DE" smtClean="0">
                <a:latin typeface="Arial"/>
                <a:cs typeface="Arial"/>
              </a:rPr>
              <a:t> (Konsoleneingabe)</a:t>
            </a:r>
            <a:endParaRPr lang="de-DE" smtClean="0">
              <a:latin typeface="Courier New"/>
              <a:cs typeface="Courier New"/>
            </a:endParaRPr>
          </a:p>
          <a:p>
            <a:pPr marL="342900" indent="-342900"/>
            <a:endParaRPr lang="de-DE">
              <a:latin typeface="Courier New"/>
              <a:cs typeface="Courier Ne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Methoden der Klasse Scanner</a:t>
            </a:r>
          </a:p>
        </p:txBody>
      </p:sp>
      <p:sp>
        <p:nvSpPr>
          <p:cNvPr id="14340" name="Textfeld 3"/>
          <p:cNvSpPr txBox="1">
            <a:spLocks noChangeArrowheads="1"/>
          </p:cNvSpPr>
          <p:nvPr/>
        </p:nvSpPr>
        <p:spPr bwMode="auto">
          <a:xfrm>
            <a:off x="341590" y="1417638"/>
            <a:ext cx="611282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/>
              <a:t>Klasse Scanner stellt zahlreiche Methoden zur Verfügung:</a:t>
            </a:r>
          </a:p>
        </p:txBody>
      </p:sp>
      <p:pic>
        <p:nvPicPr>
          <p:cNvPr id="6" name="Bild 5"/>
          <p:cNvPicPr>
            <a:picLocks noChangeAspect="1"/>
          </p:cNvPicPr>
          <p:nvPr/>
        </p:nvPicPr>
        <p:blipFill>
          <a:blip r:embed="rId2"/>
          <a:srcRect r="21893"/>
          <a:stretch>
            <a:fillRect/>
          </a:stretch>
        </p:blipFill>
        <p:spPr>
          <a:xfrm>
            <a:off x="341590" y="1981200"/>
            <a:ext cx="8355721" cy="4038600"/>
          </a:xfrm>
          <a:prstGeom prst="rect">
            <a:avLst/>
          </a:prstGeom>
        </p:spPr>
      </p:pic>
      <p:sp>
        <p:nvSpPr>
          <p:cNvPr id="7" name="Textfeld 3"/>
          <p:cNvSpPr txBox="1">
            <a:spLocks noChangeArrowheads="1"/>
          </p:cNvSpPr>
          <p:nvPr/>
        </p:nvSpPr>
        <p:spPr bwMode="auto">
          <a:xfrm>
            <a:off x="609600" y="6172200"/>
            <a:ext cx="775922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1600" i="1"/>
              <a:t>(Screenshot mit Autovervollständigungsvorschlägen von Eclipse nach Strg+Space)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Methoden der Klasse Scanner</a:t>
            </a:r>
          </a:p>
        </p:txBody>
      </p:sp>
      <p:sp>
        <p:nvSpPr>
          <p:cNvPr id="14340" name="Textfeld 3"/>
          <p:cNvSpPr txBox="1">
            <a:spLocks noChangeArrowheads="1"/>
          </p:cNvSpPr>
          <p:nvPr/>
        </p:nvSpPr>
        <p:spPr bwMode="auto">
          <a:xfrm>
            <a:off x="341590" y="1417638"/>
            <a:ext cx="236607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/>
              <a:t>Erst einmal genügen:</a:t>
            </a:r>
          </a:p>
        </p:txBody>
      </p:sp>
      <p:sp>
        <p:nvSpPr>
          <p:cNvPr id="8" name="Inhaltsplatzhalter 2"/>
          <p:cNvSpPr>
            <a:spLocks noGrp="1"/>
          </p:cNvSpPr>
          <p:nvPr>
            <p:ph idx="1"/>
          </p:nvPr>
        </p:nvSpPr>
        <p:spPr>
          <a:xfrm>
            <a:off x="1295400" y="2133600"/>
            <a:ext cx="6477000" cy="2362200"/>
          </a:xfrm>
        </p:spPr>
        <p:txBody>
          <a:bodyPr/>
          <a:lstStyle/>
          <a:p>
            <a:pPr eaLnBrk="1" hangingPunct="1">
              <a:buFont typeface="Arial" pitchFamily="-1" charset="0"/>
              <a:buNone/>
            </a:pPr>
            <a:r>
              <a:rPr lang="de-DE" sz="26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next()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600">
                <a:latin typeface="Courier New" pitchFamily="-1" charset="0"/>
                <a:ea typeface="Courier New" pitchFamily="-1" charset="0"/>
                <a:cs typeface="Courier New" pitchFamily="-1" charset="0"/>
              </a:rPr>
              <a:t>// liest eine Zeichenkette ein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6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nextInt()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600">
                <a:latin typeface="Courier New" pitchFamily="-1" charset="0"/>
                <a:ea typeface="Courier New" pitchFamily="-1" charset="0"/>
                <a:cs typeface="Courier New" pitchFamily="-1" charset="0"/>
              </a:rPr>
              <a:t>// liest einen Integer-Wert ein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Anwendungsbeispiel:</a:t>
            </a:r>
            <a:br>
              <a:rPr lang="de-DE">
                <a:ea typeface="ＭＳ Ｐゴシック" pitchFamily="-1" charset="-128"/>
                <a:cs typeface="ＭＳ Ｐゴシック" pitchFamily="-1" charset="-128"/>
              </a:rPr>
            </a:br>
            <a:r>
              <a:rPr lang="de-DE">
                <a:ea typeface="ＭＳ Ｐゴシック" pitchFamily="-1" charset="-128"/>
                <a:cs typeface="ＭＳ Ｐゴシック" pitchFamily="-1" charset="-128"/>
              </a:rPr>
              <a:t>Int-Wert einlesen</a:t>
            </a:r>
          </a:p>
        </p:txBody>
      </p:sp>
      <p:sp>
        <p:nvSpPr>
          <p:cNvPr id="8" name="Inhaltsplatzhalter 2"/>
          <p:cNvSpPr>
            <a:spLocks noGrp="1"/>
          </p:cNvSpPr>
          <p:nvPr>
            <p:ph idx="1"/>
          </p:nvPr>
        </p:nvSpPr>
        <p:spPr>
          <a:xfrm>
            <a:off x="457200" y="2133600"/>
            <a:ext cx="8077200" cy="1143000"/>
          </a:xfrm>
        </p:spPr>
        <p:txBody>
          <a:bodyPr/>
          <a:lstStyle/>
          <a:p>
            <a:pPr eaLnBrk="1" hangingPunct="1">
              <a:buFont typeface="Arial" pitchFamily="-1" charset="0"/>
              <a:buNone/>
            </a:pPr>
            <a:r>
              <a:rPr lang="de-DE" sz="26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Scanner s = new Scanner(System.in);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600" b="1">
                <a:solidFill>
                  <a:srgbClr val="0000FF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int eineZahl </a:t>
            </a:r>
            <a:r>
              <a:rPr lang="de-DE" sz="26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= s.</a:t>
            </a:r>
            <a:r>
              <a:rPr lang="de-DE" sz="26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nextInt</a:t>
            </a:r>
            <a:r>
              <a:rPr lang="de-DE" sz="26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();</a:t>
            </a:r>
            <a:endParaRPr lang="de-DE" sz="2600"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5311845" y="5867400"/>
            <a:ext cx="33749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>
                <a:solidFill>
                  <a:srgbClr val="0000FF"/>
                </a:solidFill>
              </a:rPr>
              <a:t>int eineZahl ---- lokale Variable!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Anwendungsbeispiel:</a:t>
            </a:r>
            <a:br>
              <a:rPr lang="de-DE">
                <a:ea typeface="ＭＳ Ｐゴシック" pitchFamily="-1" charset="-128"/>
                <a:cs typeface="ＭＳ Ｐゴシック" pitchFamily="-1" charset="-128"/>
              </a:rPr>
            </a:br>
            <a:r>
              <a:rPr lang="de-DE">
                <a:ea typeface="ＭＳ Ｐゴシック" pitchFamily="-1" charset="-128"/>
                <a:cs typeface="ＭＳ Ｐゴシック" pitchFamily="-1" charset="-128"/>
              </a:rPr>
              <a:t>Zeichenkette einlesen</a:t>
            </a:r>
          </a:p>
        </p:txBody>
      </p:sp>
      <p:sp>
        <p:nvSpPr>
          <p:cNvPr id="8" name="Inhaltsplatzhalter 2"/>
          <p:cNvSpPr>
            <a:spLocks noGrp="1"/>
          </p:cNvSpPr>
          <p:nvPr>
            <p:ph idx="1"/>
          </p:nvPr>
        </p:nvSpPr>
        <p:spPr>
          <a:xfrm>
            <a:off x="457200" y="2133600"/>
            <a:ext cx="8077200" cy="1143000"/>
          </a:xfrm>
        </p:spPr>
        <p:txBody>
          <a:bodyPr/>
          <a:lstStyle/>
          <a:p>
            <a:pPr eaLnBrk="1" hangingPunct="1">
              <a:buFont typeface="Arial" pitchFamily="-1" charset="0"/>
              <a:buNone/>
            </a:pPr>
            <a:r>
              <a:rPr lang="de-DE" sz="26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Scanner s = new Scanner(System.in);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600" b="1">
                <a:solidFill>
                  <a:srgbClr val="0000FF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String eineZeichenkette </a:t>
            </a:r>
            <a:r>
              <a:rPr lang="de-DE" sz="26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= s.</a:t>
            </a:r>
            <a:r>
              <a:rPr lang="de-DE" sz="26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next</a:t>
            </a:r>
            <a:r>
              <a:rPr lang="de-DE" sz="26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();</a:t>
            </a:r>
            <a:endParaRPr lang="de-DE" sz="2600"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4080025" y="5867400"/>
            <a:ext cx="46067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>
                <a:solidFill>
                  <a:srgbClr val="0000FF"/>
                </a:solidFill>
              </a:rPr>
              <a:t>String eineZeichenkette ---- lokale Variable!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Anwendungsbeispiel:</a:t>
            </a:r>
            <a:br>
              <a:rPr lang="de-DE">
                <a:ea typeface="ＭＳ Ｐゴシック" pitchFamily="-1" charset="-128"/>
                <a:cs typeface="ＭＳ Ｐゴシック" pitchFamily="-1" charset="-128"/>
              </a:rPr>
            </a:br>
            <a:r>
              <a:rPr lang="de-DE">
                <a:ea typeface="ＭＳ Ｐゴシック" pitchFamily="-1" charset="-128"/>
                <a:cs typeface="ＭＳ Ｐゴシック" pitchFamily="-1" charset="-128"/>
              </a:rPr>
              <a:t>Werte einlesen und verarbeiten</a:t>
            </a:r>
          </a:p>
        </p:txBody>
      </p:sp>
      <p:sp>
        <p:nvSpPr>
          <p:cNvPr id="8" name="Inhaltsplatzhalter 2"/>
          <p:cNvSpPr>
            <a:spLocks noGrp="1"/>
          </p:cNvSpPr>
          <p:nvPr>
            <p:ph idx="1"/>
          </p:nvPr>
        </p:nvSpPr>
        <p:spPr>
          <a:xfrm>
            <a:off x="457200" y="1676400"/>
            <a:ext cx="8077200" cy="3733800"/>
          </a:xfrm>
        </p:spPr>
        <p:txBody>
          <a:bodyPr/>
          <a:lstStyle/>
          <a:p>
            <a:pPr eaLnBrk="1" hangingPunct="1">
              <a:buFont typeface="Arial" pitchFamily="-1" charset="0"/>
              <a:buNone/>
            </a:pPr>
            <a:r>
              <a:rPr lang="de-DE" sz="2600" b="1" dirty="0">
                <a:latin typeface="Courier New" pitchFamily="-1" charset="0"/>
                <a:ea typeface="Courier New" pitchFamily="-1" charset="0"/>
                <a:cs typeface="Courier New" pitchFamily="-1" charset="0"/>
              </a:rPr>
              <a:t>Scanner s = </a:t>
            </a:r>
            <a:r>
              <a:rPr lang="de-DE" sz="2600" b="1" dirty="0" err="1">
                <a:latin typeface="Courier New" pitchFamily="-1" charset="0"/>
                <a:ea typeface="Courier New" pitchFamily="-1" charset="0"/>
                <a:cs typeface="Courier New" pitchFamily="-1" charset="0"/>
              </a:rPr>
              <a:t>new</a:t>
            </a:r>
            <a:r>
              <a:rPr lang="de-DE" sz="2600" b="1" dirty="0">
                <a:latin typeface="Courier New" pitchFamily="-1" charset="0"/>
                <a:ea typeface="Courier New" pitchFamily="-1" charset="0"/>
                <a:cs typeface="Courier New" pitchFamily="-1" charset="0"/>
              </a:rPr>
              <a:t> Scanner(System.in);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600" dirty="0" err="1">
                <a:latin typeface="Courier New" pitchFamily="-1" charset="0"/>
                <a:ea typeface="Courier New" pitchFamily="-1" charset="0"/>
                <a:cs typeface="Courier New" pitchFamily="-1" charset="0"/>
              </a:rPr>
              <a:t>System.out.print</a:t>
            </a:r>
            <a:r>
              <a:rPr lang="de-DE" sz="2600" dirty="0">
                <a:latin typeface="Courier New" pitchFamily="-1" charset="0"/>
                <a:ea typeface="Courier New" pitchFamily="-1" charset="0"/>
                <a:cs typeface="Courier New" pitchFamily="-1" charset="0"/>
              </a:rPr>
              <a:t>("Ihr Name: ");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600" b="1" dirty="0">
                <a:latin typeface="Courier New" pitchFamily="-1" charset="0"/>
                <a:ea typeface="Courier New" pitchFamily="-1" charset="0"/>
                <a:cs typeface="Courier New" pitchFamily="-1" charset="0"/>
              </a:rPr>
              <a:t>String </a:t>
            </a:r>
            <a:r>
              <a:rPr lang="de-DE" sz="2600" b="1" dirty="0" err="1">
                <a:solidFill>
                  <a:schemeClr val="accent5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name</a:t>
            </a:r>
            <a:r>
              <a:rPr lang="de-DE" sz="2600" b="1" dirty="0">
                <a:solidFill>
                  <a:schemeClr val="accent5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sz="2600" b="1" dirty="0">
                <a:latin typeface="Courier New" pitchFamily="-1" charset="0"/>
                <a:ea typeface="Courier New" pitchFamily="-1" charset="0"/>
                <a:cs typeface="Courier New" pitchFamily="-1" charset="0"/>
              </a:rPr>
              <a:t>= </a:t>
            </a:r>
            <a:r>
              <a:rPr lang="de-DE" sz="2600" b="1" dirty="0" err="1">
                <a:latin typeface="Courier New" pitchFamily="-1" charset="0"/>
                <a:ea typeface="Courier New" pitchFamily="-1" charset="0"/>
                <a:cs typeface="Courier New" pitchFamily="-1" charset="0"/>
              </a:rPr>
              <a:t>s.next</a:t>
            </a:r>
            <a:r>
              <a:rPr lang="de-DE" sz="2600" b="1" dirty="0">
                <a:latin typeface="Courier New" pitchFamily="-1" charset="0"/>
                <a:ea typeface="Courier New" pitchFamily="-1" charset="0"/>
                <a:cs typeface="Courier New" pitchFamily="-1" charset="0"/>
              </a:rPr>
              <a:t>();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600" dirty="0" err="1">
                <a:latin typeface="Courier New" pitchFamily="-1" charset="0"/>
                <a:ea typeface="Courier New" pitchFamily="-1" charset="0"/>
                <a:cs typeface="Courier New" pitchFamily="-1" charset="0"/>
              </a:rPr>
              <a:t>System.out.print</a:t>
            </a:r>
            <a:r>
              <a:rPr lang="de-DE" sz="2600" dirty="0">
                <a:latin typeface="Courier New" pitchFamily="-1" charset="0"/>
                <a:ea typeface="Courier New" pitchFamily="-1" charset="0"/>
                <a:cs typeface="Courier New" pitchFamily="-1" charset="0"/>
              </a:rPr>
              <a:t>("Ihr Alter: ");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600" b="1" dirty="0" err="1">
                <a:latin typeface="Courier New" pitchFamily="-1" charset="0"/>
                <a:ea typeface="Courier New" pitchFamily="-1" charset="0"/>
                <a:cs typeface="Courier New" pitchFamily="-1" charset="0"/>
              </a:rPr>
              <a:t>int</a:t>
            </a:r>
            <a:r>
              <a:rPr lang="de-DE" sz="2600" b="1" dirty="0"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sz="2600" b="1" dirty="0">
                <a:solidFill>
                  <a:srgbClr val="77933C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alter </a:t>
            </a:r>
            <a:r>
              <a:rPr lang="de-DE" sz="2600" b="1" dirty="0">
                <a:latin typeface="Courier New" pitchFamily="-1" charset="0"/>
                <a:ea typeface="Courier New" pitchFamily="-1" charset="0"/>
                <a:cs typeface="Courier New" pitchFamily="-1" charset="0"/>
              </a:rPr>
              <a:t>= </a:t>
            </a:r>
            <a:r>
              <a:rPr lang="de-DE" sz="2600" b="1" dirty="0" err="1">
                <a:latin typeface="Courier New" pitchFamily="-1" charset="0"/>
                <a:ea typeface="Courier New" pitchFamily="-1" charset="0"/>
                <a:cs typeface="Courier New" pitchFamily="-1" charset="0"/>
              </a:rPr>
              <a:t>s.nextInt</a:t>
            </a:r>
            <a:r>
              <a:rPr lang="de-DE" sz="2600" b="1" dirty="0">
                <a:latin typeface="Courier New" pitchFamily="-1" charset="0"/>
                <a:ea typeface="Courier New" pitchFamily="-1" charset="0"/>
                <a:cs typeface="Courier New" pitchFamily="-1" charset="0"/>
              </a:rPr>
              <a:t>();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600" b="1" dirty="0" err="1">
                <a:latin typeface="Courier New" pitchFamily="-1" charset="0"/>
                <a:ea typeface="Courier New" pitchFamily="-1" charset="0"/>
                <a:cs typeface="Courier New" pitchFamily="-1" charset="0"/>
              </a:rPr>
              <a:t>System.out.println</a:t>
            </a:r>
            <a:r>
              <a:rPr lang="de-DE" sz="2600" b="1" dirty="0">
                <a:latin typeface="Courier New" pitchFamily="-1" charset="0"/>
                <a:ea typeface="Courier New" pitchFamily="-1" charset="0"/>
                <a:cs typeface="Courier New" pitchFamily="-1" charset="0"/>
              </a:rPr>
              <a:t>("Sie sind "+</a:t>
            </a:r>
            <a:r>
              <a:rPr lang="de-DE" sz="2600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alter</a:t>
            </a:r>
            <a:r>
              <a:rPr lang="de-DE" sz="2600" b="1" dirty="0">
                <a:latin typeface="Courier New" pitchFamily="-1" charset="0"/>
                <a:ea typeface="Courier New" pitchFamily="-1" charset="0"/>
                <a:cs typeface="Courier New" pitchFamily="-1" charset="0"/>
              </a:rPr>
              <a:t>+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600" b="1" dirty="0">
                <a:latin typeface="Courier New" pitchFamily="-1" charset="0"/>
                <a:ea typeface="Courier New" pitchFamily="-1" charset="0"/>
                <a:cs typeface="Courier New" pitchFamily="-1" charset="0"/>
              </a:rPr>
              <a:t>	" Jahre alt und heißen "+</a:t>
            </a:r>
            <a:r>
              <a:rPr lang="de-DE" sz="2600" b="1" dirty="0" err="1">
                <a:solidFill>
                  <a:srgbClr val="31859C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name</a:t>
            </a:r>
            <a:r>
              <a:rPr lang="de-DE" sz="2600" b="1" dirty="0">
                <a:latin typeface="Courier New" pitchFamily="-1" charset="0"/>
                <a:ea typeface="Courier New" pitchFamily="-1" charset="0"/>
                <a:cs typeface="Courier New" pitchFamily="-1" charset="0"/>
              </a:rPr>
              <a:t>+"!");</a:t>
            </a:r>
          </a:p>
          <a:p>
            <a:pPr eaLnBrk="1" hangingPunct="1">
              <a:buFont typeface="Arial" pitchFamily="-1" charset="0"/>
              <a:buNone/>
            </a:pPr>
            <a:endParaRPr lang="de-DE" sz="2600" dirty="0"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Anwendungsbeispiel:</a:t>
            </a:r>
            <a:br>
              <a:rPr lang="de-DE">
                <a:ea typeface="ＭＳ Ｐゴシック" pitchFamily="-1" charset="-128"/>
                <a:cs typeface="ＭＳ Ｐゴシック" pitchFamily="-1" charset="-128"/>
              </a:rPr>
            </a:br>
            <a:r>
              <a:rPr lang="de-DE">
                <a:ea typeface="ＭＳ Ｐゴシック" pitchFamily="-1" charset="-128"/>
                <a:cs typeface="ＭＳ Ｐゴシック" pitchFamily="-1" charset="-128"/>
              </a:rPr>
              <a:t>2 Zahlen einlesen und addieren</a:t>
            </a:r>
          </a:p>
        </p:txBody>
      </p:sp>
      <p:sp>
        <p:nvSpPr>
          <p:cNvPr id="8" name="Inhaltsplatzhalter 2"/>
          <p:cNvSpPr>
            <a:spLocks noGrp="1"/>
          </p:cNvSpPr>
          <p:nvPr>
            <p:ph idx="1"/>
          </p:nvPr>
        </p:nvSpPr>
        <p:spPr>
          <a:xfrm>
            <a:off x="457200" y="1676400"/>
            <a:ext cx="8077200" cy="4114800"/>
          </a:xfrm>
        </p:spPr>
        <p:txBody>
          <a:bodyPr/>
          <a:lstStyle/>
          <a:p>
            <a:pPr eaLnBrk="1" hangingPunct="1">
              <a:buFont typeface="Arial" pitchFamily="-1" charset="0"/>
              <a:buNone/>
            </a:pPr>
            <a:r>
              <a:rPr lang="de-DE" sz="26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Scanner s = new Scanner(System.in);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600">
                <a:latin typeface="Courier New" pitchFamily="-1" charset="0"/>
                <a:ea typeface="Courier New" pitchFamily="-1" charset="0"/>
                <a:cs typeface="Courier New" pitchFamily="-1" charset="0"/>
              </a:rPr>
              <a:t>System.out.print("Zahl 1: ");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6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int z1 = s.nextInt();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600">
                <a:latin typeface="Courier New" pitchFamily="-1" charset="0"/>
                <a:ea typeface="Courier New" pitchFamily="-1" charset="0"/>
                <a:cs typeface="Courier New" pitchFamily="-1" charset="0"/>
              </a:rPr>
              <a:t>System.out.print("Zahl 2: ");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6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int z2 = s.nextInt();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6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int ergebnis = z1+z2;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6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System.out.println(z1+"+"+z2+"="+</a:t>
            </a:r>
            <a:br>
              <a:rPr lang="de-DE" sz="2600" b="1">
                <a:latin typeface="Courier New" pitchFamily="-1" charset="0"/>
                <a:ea typeface="Courier New" pitchFamily="-1" charset="0"/>
                <a:cs typeface="Courier New" pitchFamily="-1" charset="0"/>
              </a:rPr>
            </a:br>
            <a:r>
              <a:rPr lang="de-DE" sz="26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ergebnis+" – richtig?");</a:t>
            </a:r>
          </a:p>
          <a:p>
            <a:pPr eaLnBrk="1" hangingPunct="1">
              <a:buFont typeface="Arial" pitchFamily="-1" charset="0"/>
              <a:buNone/>
            </a:pPr>
            <a:endParaRPr lang="de-DE" sz="2600"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334</Words>
  <Application>Microsoft Office PowerPoint</Application>
  <PresentationFormat>Bildschirmpräsentation (4:3)</PresentationFormat>
  <Paragraphs>58</Paragraphs>
  <Slides>12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3" baseType="lpstr">
      <vt:lpstr>Office-Design</vt:lpstr>
      <vt:lpstr>Java: Konsoleneingabe mit der Klasse Scanner</vt:lpstr>
      <vt:lpstr>Klasse "Scanner"</vt:lpstr>
      <vt:lpstr>Vorgehen: Neues Objekt der Klasse Scanner erzeugen</vt:lpstr>
      <vt:lpstr>Methoden der Klasse Scanner</vt:lpstr>
      <vt:lpstr>Methoden der Klasse Scanner</vt:lpstr>
      <vt:lpstr>Anwendungsbeispiel: Int-Wert einlesen</vt:lpstr>
      <vt:lpstr>Anwendungsbeispiel: Zeichenkette einlesen</vt:lpstr>
      <vt:lpstr>Anwendungsbeispiel: Werte einlesen und verarbeiten</vt:lpstr>
      <vt:lpstr>Anwendungsbeispiel: 2 Zahlen einlesen und addieren</vt:lpstr>
      <vt:lpstr>Zusammenfassung</vt:lpstr>
      <vt:lpstr>ACHTUNG!!!!!</vt:lpstr>
      <vt:lpstr>Anwendungsübung Scanner</vt:lpstr>
    </vt:vector>
  </TitlesOfParts>
  <Company>-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PHP: Klassen definieren</dc:title>
  <dc:creator>Bert</dc:creator>
  <cp:lastModifiedBy>Adam</cp:lastModifiedBy>
  <cp:revision>88</cp:revision>
  <cp:lastPrinted>2012-01-15T15:46:05Z</cp:lastPrinted>
  <dcterms:created xsi:type="dcterms:W3CDTF">2012-01-15T15:18:42Z</dcterms:created>
  <dcterms:modified xsi:type="dcterms:W3CDTF">2015-06-17T08:28:14Z</dcterms:modified>
</cp:coreProperties>
</file>