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76" r:id="rId3"/>
    <p:sldId id="275" r:id="rId4"/>
    <p:sldId id="271" r:id="rId5"/>
    <p:sldId id="270" r:id="rId6"/>
    <p:sldId id="272" r:id="rId7"/>
    <p:sldId id="277" r:id="rId8"/>
    <p:sldId id="278" r:id="rId9"/>
    <p:sldId id="273" r:id="rId10"/>
    <p:sldId id="274" r:id="rId11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84" charset="0"/>
        <a:ea typeface="ＭＳ Ｐゴシック" pitchFamily="-84" charset="-128"/>
        <a:cs typeface="ＭＳ Ｐゴシック" pitchFamily="-84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84" charset="0"/>
        <a:ea typeface="ＭＳ Ｐゴシック" pitchFamily="-84" charset="-128"/>
        <a:cs typeface="ＭＳ Ｐゴシック" pitchFamily="-84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84" charset="0"/>
        <a:ea typeface="ＭＳ Ｐゴシック" pitchFamily="-84" charset="-128"/>
        <a:cs typeface="ＭＳ Ｐゴシック" pitchFamily="-84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84" charset="0"/>
        <a:ea typeface="ＭＳ Ｐゴシック" pitchFamily="-84" charset="-128"/>
        <a:cs typeface="ＭＳ Ｐゴシック" pitchFamily="-84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84" charset="0"/>
        <a:ea typeface="ＭＳ Ｐゴシック" pitchFamily="-84" charset="-128"/>
        <a:cs typeface="ＭＳ Ｐゴシック" pitchFamily="-84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84" charset="0"/>
        <a:ea typeface="ＭＳ Ｐゴシック" pitchFamily="-84" charset="-128"/>
        <a:cs typeface="ＭＳ Ｐゴシック" pitchFamily="-84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84" charset="0"/>
        <a:ea typeface="ＭＳ Ｐゴシック" pitchFamily="-84" charset="-128"/>
        <a:cs typeface="ＭＳ Ｐゴシック" pitchFamily="-84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84" charset="0"/>
        <a:ea typeface="ＭＳ Ｐゴシック" pitchFamily="-84" charset="-128"/>
        <a:cs typeface="ＭＳ Ｐゴシック" pitchFamily="-84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84" charset="0"/>
        <a:ea typeface="ＭＳ Ｐゴシック" pitchFamily="-84" charset="-128"/>
        <a:cs typeface="ＭＳ Ｐゴシック" pitchFamily="-8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056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6FAC4-57B7-7041-A3FA-901662E021EE}" type="datetime1">
              <a:rPr lang="de-DE"/>
              <a:pPr>
                <a:defRPr/>
              </a:pPr>
              <a:t>16.01.2012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30017-7F47-4D4F-AEEF-B12A6508053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E7CC4-917B-4844-8D3B-3AD0D6822488}" type="datetime1">
              <a:rPr lang="de-DE"/>
              <a:pPr>
                <a:defRPr/>
              </a:pPr>
              <a:t>16.01.2012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14FFD-CBB3-A540-BB4D-A3BF6131E05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95324-4049-3741-8CDC-6A8AFA5CE256}" type="datetime1">
              <a:rPr lang="de-DE"/>
              <a:pPr>
                <a:defRPr/>
              </a:pPr>
              <a:t>16.01.2012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B2F5C-936A-6F44-A379-9B7758C125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4FBE0-8EBE-1146-A757-6F012CDCDC4C}" type="datetime1">
              <a:rPr lang="de-DE"/>
              <a:pPr>
                <a:defRPr/>
              </a:pPr>
              <a:t>16.01.2012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2B60B-5831-4E4C-9D30-EA12A6E04A6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C8F28-1FD4-DD4F-9C55-1DFDB3A675A2}" type="datetime1">
              <a:rPr lang="de-DE"/>
              <a:pPr>
                <a:defRPr/>
              </a:pPr>
              <a:t>16.01.2012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FA106-E1E1-C643-B1D5-D6F30B22983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07346-7D04-1D44-8CA4-CE47DA60F800}" type="datetime1">
              <a:rPr lang="de-DE"/>
              <a:pPr>
                <a:defRPr/>
              </a:pPr>
              <a:t>16.01.2012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9EA27-0FED-984A-8A67-F590EE0A3DC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9E113-B2A7-154D-91B0-90A33DD52558}" type="datetime1">
              <a:rPr lang="de-DE"/>
              <a:pPr>
                <a:defRPr/>
              </a:pPr>
              <a:t>16.01.2012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2EB37-881B-514F-B8CF-29042BF92F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B9A94-B857-EC41-9FBE-530406E4049C}" type="datetime1">
              <a:rPr lang="de-DE"/>
              <a:pPr>
                <a:defRPr/>
              </a:pPr>
              <a:t>16.01.2012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8FA63-F741-A446-A6F8-6214915F0EF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C674C-DD35-3B4B-AB8E-1AE4BED690BA}" type="datetime1">
              <a:rPr lang="de-DE"/>
              <a:pPr>
                <a:defRPr/>
              </a:pPr>
              <a:t>16.01.2012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5F44A-7AB4-DF48-A49E-5FB78C3BD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F6465-7003-0E4B-888A-5F0684987BF8}" type="datetime1">
              <a:rPr lang="de-DE"/>
              <a:pPr>
                <a:defRPr/>
              </a:pPr>
              <a:t>16.01.2012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0B7A5-261B-B947-A7C1-A6E9ACF08A2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15F9C-6AEC-4C45-83D0-FCA5EA70A4CD}" type="datetime1">
              <a:rPr lang="de-DE"/>
              <a:pPr>
                <a:defRPr/>
              </a:pPr>
              <a:t>16.01.2012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CA580-49D8-B942-BDBB-7DA4CB72A8C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827A827-7F1C-D24F-B0B0-F2AD34BC8097}" type="datetime1">
              <a:rPr lang="de-DE"/>
              <a:pPr>
                <a:defRPr/>
              </a:pPr>
              <a:t>16.01.2012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B6A9D06-01CF-D74F-B43B-1B6953DAF58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8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8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8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8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8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6050" y="2130425"/>
            <a:ext cx="8853488" cy="1470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3700" b="1" smtClean="0">
                <a:ea typeface="+mj-ea"/>
                <a:cs typeface="+mj-cs"/>
              </a:rPr>
              <a:t>Java:</a:t>
            </a:r>
            <a:br>
              <a:rPr lang="de-DE" sz="3700" b="1" smtClean="0">
                <a:ea typeface="+mj-ea"/>
                <a:cs typeface="+mj-cs"/>
              </a:rPr>
            </a:br>
            <a:r>
              <a:rPr lang="de-DE" sz="3700" b="1" smtClean="0">
                <a:ea typeface="+mj-ea"/>
                <a:cs typeface="+mj-cs"/>
              </a:rPr>
              <a:t>if/else-Verzweigung</a:t>
            </a:r>
            <a:endParaRPr lang="de-DE" sz="3700" i="1" smtClean="0"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 i="1">
                <a:solidFill>
                  <a:srgbClr val="008000"/>
                </a:solidFill>
              </a:rPr>
              <a:t>Im Struktogramm:</a:t>
            </a:r>
          </a:p>
        </p:txBody>
      </p:sp>
      <p:sp>
        <p:nvSpPr>
          <p:cNvPr id="19459" name="Textfeld 11"/>
          <p:cNvSpPr txBox="1">
            <a:spLocks noChangeArrowheads="1"/>
          </p:cNvSpPr>
          <p:nvPr/>
        </p:nvSpPr>
        <p:spPr bwMode="auto">
          <a:xfrm>
            <a:off x="457200" y="817563"/>
            <a:ext cx="838835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500">
                <a:ea typeface="Courier" pitchFamily="-84" charset="0"/>
                <a:cs typeface="Courier" pitchFamily="-84" charset="0"/>
              </a:rPr>
              <a:t>Verschachtelte Auswahl</a:t>
            </a:r>
          </a:p>
        </p:txBody>
      </p:sp>
      <p:pic>
        <p:nvPicPr>
          <p:cNvPr id="19460" name="Bild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6838" y="1428750"/>
            <a:ext cx="5997575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feld 11"/>
          <p:cNvSpPr txBox="1">
            <a:spLocks noChangeArrowheads="1"/>
          </p:cNvSpPr>
          <p:nvPr/>
        </p:nvSpPr>
        <p:spPr bwMode="auto">
          <a:xfrm>
            <a:off x="609600" y="3538538"/>
            <a:ext cx="83883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500">
                <a:ea typeface="Courier" pitchFamily="-84" charset="0"/>
                <a:cs typeface="Courier" pitchFamily="-84" charset="0"/>
              </a:rPr>
              <a:t>Beispiel</a:t>
            </a:r>
          </a:p>
        </p:txBody>
      </p:sp>
      <p:pic>
        <p:nvPicPr>
          <p:cNvPr id="19462" name="Bild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0438" y="3844925"/>
            <a:ext cx="4268787" cy="267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Syntax von if-else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714905" y="3768725"/>
            <a:ext cx="7399337" cy="283154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800" b="1">
                <a:solidFill>
                  <a:schemeClr val="bg1">
                    <a:lumMod val="50000"/>
                  </a:schemeClr>
                </a:solidFill>
                <a:latin typeface="Arial"/>
                <a:ea typeface="ＭＳ Ｐゴシック" charset="-128"/>
                <a:cs typeface="Arial"/>
              </a:rPr>
              <a:t>Beispiel:</a:t>
            </a:r>
          </a:p>
          <a:p>
            <a:r>
              <a:rPr lang="de-DE" sz="2000">
                <a:latin typeface="Courier New"/>
                <a:cs typeface="Courier New"/>
              </a:rPr>
              <a:t>if(i==13)</a:t>
            </a:r>
          </a:p>
          <a:p>
            <a:r>
              <a:rPr lang="de-DE" sz="2000">
                <a:latin typeface="Courier New"/>
                <a:cs typeface="Courier New"/>
              </a:rPr>
              <a:t>{</a:t>
            </a:r>
          </a:p>
          <a:p>
            <a:r>
              <a:rPr lang="de-DE" sz="2000">
                <a:latin typeface="Courier New"/>
                <a:cs typeface="Courier New"/>
              </a:rPr>
              <a:t>	System.out.println("i ist 13");</a:t>
            </a:r>
          </a:p>
          <a:p>
            <a:r>
              <a:rPr lang="de-DE" sz="2000">
                <a:latin typeface="Courier New"/>
                <a:cs typeface="Courier New"/>
              </a:rPr>
              <a:t>}</a:t>
            </a:r>
          </a:p>
          <a:p>
            <a:r>
              <a:rPr lang="de-DE" sz="2000">
                <a:latin typeface="Courier New"/>
                <a:cs typeface="Courier New"/>
              </a:rPr>
              <a:t>else</a:t>
            </a:r>
          </a:p>
          <a:p>
            <a:r>
              <a:rPr lang="de-DE" sz="2000">
                <a:latin typeface="Courier New"/>
                <a:cs typeface="Courier New"/>
              </a:rPr>
              <a:t>{</a:t>
            </a:r>
          </a:p>
          <a:p>
            <a:r>
              <a:rPr lang="de-DE" sz="2000">
                <a:latin typeface="Courier New"/>
                <a:cs typeface="Courier New"/>
              </a:rPr>
              <a:t>	System.out.println("i ist nicht 13");</a:t>
            </a:r>
          </a:p>
          <a:p>
            <a:r>
              <a:rPr lang="de-DE" sz="2000">
                <a:solidFill>
                  <a:schemeClr val="bg1">
                    <a:lumMod val="50000"/>
                  </a:schemeClr>
                </a:solidFill>
                <a:latin typeface="Courier New"/>
                <a:ea typeface="ＭＳ Ｐゴシック" charset="-128"/>
                <a:cs typeface="Courier New"/>
              </a:rPr>
              <a:t>}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224865" y="1539670"/>
            <a:ext cx="4327727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000"/>
              <a:t>zwischen { und }:</a:t>
            </a:r>
          </a:p>
          <a:p>
            <a:r>
              <a:rPr lang="de-DE" sz="2000"/>
              <a:t>Anweisungsblock (wird bei</a:t>
            </a:r>
          </a:p>
          <a:p>
            <a:r>
              <a:rPr lang="de-DE" sz="2000"/>
              <a:t>Zutreffen der Bedingung ausgeführt)</a:t>
            </a:r>
          </a:p>
        </p:txBody>
      </p:sp>
      <p:sp>
        <p:nvSpPr>
          <p:cNvPr id="8" name="Textfeld 11"/>
          <p:cNvSpPr txBox="1">
            <a:spLocks noChangeArrowheads="1"/>
          </p:cNvSpPr>
          <p:nvPr/>
        </p:nvSpPr>
        <p:spPr bwMode="auto">
          <a:xfrm>
            <a:off x="457200" y="1157288"/>
            <a:ext cx="4334933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if (Bedingung)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{   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		Anweisung1;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}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else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{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		Anweisung2;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}</a:t>
            </a:r>
          </a:p>
          <a:p>
            <a:endParaRPr lang="de-DE" sz="2000" b="1">
              <a:solidFill>
                <a:srgbClr val="FF0000"/>
              </a:solidFill>
              <a:latin typeface="Courier New" pitchFamily="-84" charset="0"/>
              <a:ea typeface="Courier" pitchFamily="-8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224865" y="2735997"/>
            <a:ext cx="4453563" cy="8309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/>
              <a:t>Einrückungen beachten:</a:t>
            </a:r>
          </a:p>
          <a:p>
            <a:r>
              <a:rPr lang="de-DE"/>
              <a:t>Anweisungsblock wird eingerückt!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8382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/>
              <a:t>Syntax von if-else: Mehrere Bedingungen prüfen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457200" y="1157288"/>
            <a:ext cx="6612467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if (Bedingung1)  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{  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		Anweisung1;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}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else if (Bedingung2)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{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		Anweisung2;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}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else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{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		Anweisung3;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}</a:t>
            </a:r>
          </a:p>
          <a:p>
            <a:endParaRPr lang="de-DE" sz="2000" b="1">
              <a:solidFill>
                <a:srgbClr val="FF0000"/>
              </a:solidFill>
              <a:latin typeface="Courier New" pitchFamily="-84" charset="0"/>
              <a:ea typeface="Courier" pitchFamily="-8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632200" y="3566167"/>
            <a:ext cx="5511800" cy="2800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b="1">
                <a:solidFill>
                  <a:schemeClr val="bg1">
                    <a:lumMod val="50000"/>
                  </a:schemeClr>
                </a:solidFill>
                <a:latin typeface="Arial"/>
                <a:ea typeface="ＭＳ Ｐゴシック" charset="-128"/>
                <a:cs typeface="Arial"/>
              </a:rPr>
              <a:t>Beispiel:</a:t>
            </a:r>
          </a:p>
          <a:p>
            <a:r>
              <a:rPr lang="de-DE" sz="1600" b="1">
                <a:latin typeface="Courier New"/>
                <a:cs typeface="Courier New"/>
              </a:rPr>
              <a:t>if(i&lt;10){</a:t>
            </a:r>
          </a:p>
          <a:p>
            <a:r>
              <a:rPr lang="de-DE" sz="1600">
                <a:latin typeface="Courier New"/>
                <a:cs typeface="Courier New"/>
              </a:rPr>
              <a:t>	System.out.println("kleiner zehn");</a:t>
            </a:r>
          </a:p>
          <a:p>
            <a:r>
              <a:rPr lang="de-DE" sz="1600">
                <a:latin typeface="Courier New"/>
                <a:cs typeface="Courier New"/>
              </a:rPr>
              <a:t>}</a:t>
            </a:r>
          </a:p>
          <a:p>
            <a:r>
              <a:rPr lang="de-DE" sz="1600" b="1">
                <a:latin typeface="Courier New"/>
                <a:cs typeface="Courier New"/>
              </a:rPr>
              <a:t>else if (i&gt;100) {</a:t>
            </a:r>
          </a:p>
          <a:p>
            <a:r>
              <a:rPr lang="de-DE" sz="1600">
                <a:latin typeface="Courier New"/>
                <a:cs typeface="Courier New"/>
              </a:rPr>
              <a:t>	System.out.println("größer 100");</a:t>
            </a:r>
          </a:p>
          <a:p>
            <a:r>
              <a:rPr lang="de-DE" sz="1600">
                <a:latin typeface="Courier New"/>
                <a:cs typeface="Courier New"/>
              </a:rPr>
              <a:t>}</a:t>
            </a:r>
          </a:p>
          <a:p>
            <a:r>
              <a:rPr lang="de-DE" sz="1600" b="1">
                <a:latin typeface="Courier New"/>
                <a:cs typeface="Courier New"/>
              </a:rPr>
              <a:t>else {</a:t>
            </a:r>
          </a:p>
          <a:p>
            <a:r>
              <a:rPr lang="de-DE" sz="1600">
                <a:latin typeface="Courier New"/>
                <a:cs typeface="Courier New"/>
              </a:rPr>
              <a:t>	System.out.println("zwischen 10 und 99");</a:t>
            </a:r>
          </a:p>
          <a:p>
            <a:r>
              <a:rPr lang="de-DE" sz="1600" b="1">
                <a:solidFill>
                  <a:schemeClr val="bg1">
                    <a:lumMod val="50000"/>
                  </a:schemeClr>
                </a:solidFill>
                <a:latin typeface="Courier New"/>
                <a:ea typeface="ＭＳ Ｐゴシック" charset="-128"/>
                <a:cs typeface="Courier New"/>
              </a:rPr>
              <a:t>}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feld 11"/>
          <p:cNvSpPr txBox="1">
            <a:spLocks noChangeArrowheads="1"/>
          </p:cNvSpPr>
          <p:nvPr/>
        </p:nvSpPr>
        <p:spPr bwMode="auto">
          <a:xfrm>
            <a:off x="1525588" y="1157288"/>
            <a:ext cx="6542087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if </a:t>
            </a:r>
            <a:r>
              <a:rPr lang="de-DE" sz="2000" b="1">
                <a:solidFill>
                  <a:srgbClr val="000000"/>
                </a:solidFill>
                <a:latin typeface="Courier New" pitchFamily="-84" charset="0"/>
                <a:ea typeface="Courier" pitchFamily="-84" charset="0"/>
              </a:rPr>
              <a:t>(Bedingung)    </a:t>
            </a:r>
          </a:p>
          <a:p>
            <a:r>
              <a:rPr lang="de-DE" sz="2000" b="1">
                <a:solidFill>
                  <a:srgbClr val="000000"/>
                </a:solidFill>
                <a:latin typeface="Courier New" pitchFamily="-84" charset="0"/>
                <a:ea typeface="Courier" pitchFamily="-84" charset="0"/>
              </a:rPr>
              <a:t>{</a:t>
            </a:r>
          </a:p>
          <a:p>
            <a:r>
              <a:rPr lang="de-DE" sz="2000" b="1">
                <a:solidFill>
                  <a:srgbClr val="000000"/>
                </a:solidFill>
                <a:latin typeface="Courier New" pitchFamily="-84" charset="0"/>
                <a:ea typeface="Courier" pitchFamily="-84" charset="0"/>
              </a:rPr>
              <a:t>	Anweisung1</a:t>
            </a:r>
          </a:p>
          <a:p>
            <a:r>
              <a:rPr lang="de-DE" sz="2000" b="1">
                <a:solidFill>
                  <a:srgbClr val="000000"/>
                </a:solidFill>
                <a:latin typeface="Courier New" pitchFamily="-84" charset="0"/>
                <a:ea typeface="Courier" pitchFamily="-84" charset="0"/>
              </a:rPr>
              <a:t>}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else if </a:t>
            </a:r>
            <a:r>
              <a:rPr lang="de-DE" sz="2000" b="1">
                <a:solidFill>
                  <a:srgbClr val="000000"/>
                </a:solidFill>
                <a:latin typeface="Courier New" pitchFamily="-84" charset="0"/>
                <a:ea typeface="Courier" pitchFamily="-84" charset="0"/>
              </a:rPr>
              <a:t>(Bedingung2)</a:t>
            </a:r>
          </a:p>
          <a:p>
            <a:r>
              <a:rPr lang="de-DE" sz="2000" b="1">
                <a:solidFill>
                  <a:srgbClr val="000000"/>
                </a:solidFill>
                <a:latin typeface="Courier New" pitchFamily="-84" charset="0"/>
                <a:ea typeface="Courier" pitchFamily="-84" charset="0"/>
              </a:rPr>
              <a:t>{</a:t>
            </a:r>
          </a:p>
          <a:p>
            <a:r>
              <a:rPr lang="de-DE" sz="2000" b="1">
                <a:solidFill>
                  <a:srgbClr val="000000"/>
                </a:solidFill>
                <a:latin typeface="Courier New" pitchFamily="-84" charset="0"/>
                <a:ea typeface="Courier" pitchFamily="-84" charset="0"/>
              </a:rPr>
              <a:t>	Anweisung2</a:t>
            </a:r>
          </a:p>
          <a:p>
            <a:r>
              <a:rPr lang="de-DE" sz="2000" b="1">
                <a:solidFill>
                  <a:srgbClr val="000000"/>
                </a:solidFill>
                <a:latin typeface="Courier New" pitchFamily="-84" charset="0"/>
                <a:ea typeface="Courier" pitchFamily="-84" charset="0"/>
              </a:rPr>
              <a:t>}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else if </a:t>
            </a:r>
            <a:r>
              <a:rPr lang="de-DE" sz="2000" b="1">
                <a:solidFill>
                  <a:srgbClr val="000000"/>
                </a:solidFill>
                <a:latin typeface="Courier New" pitchFamily="-84" charset="0"/>
                <a:ea typeface="Courier" pitchFamily="-84" charset="0"/>
              </a:rPr>
              <a:t>(Bedingung3)</a:t>
            </a:r>
          </a:p>
          <a:p>
            <a:r>
              <a:rPr lang="de-DE" sz="2000" b="1">
                <a:solidFill>
                  <a:srgbClr val="000000"/>
                </a:solidFill>
                <a:latin typeface="Courier New" pitchFamily="-84" charset="0"/>
                <a:ea typeface="Courier" pitchFamily="-84" charset="0"/>
              </a:rPr>
              <a:t>{</a:t>
            </a:r>
          </a:p>
          <a:p>
            <a:r>
              <a:rPr lang="de-DE" sz="2000" b="1">
                <a:solidFill>
                  <a:srgbClr val="000000"/>
                </a:solidFill>
                <a:latin typeface="Courier New" pitchFamily="-84" charset="0"/>
                <a:ea typeface="Courier" pitchFamily="-84" charset="0"/>
              </a:rPr>
              <a:t>	Anweisung3</a:t>
            </a:r>
          </a:p>
          <a:p>
            <a:r>
              <a:rPr lang="de-DE" sz="2000" b="1">
                <a:solidFill>
                  <a:srgbClr val="000000"/>
                </a:solidFill>
                <a:latin typeface="Courier New" pitchFamily="-84" charset="0"/>
                <a:ea typeface="Courier" pitchFamily="-84" charset="0"/>
              </a:rPr>
              <a:t>}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else</a:t>
            </a:r>
          </a:p>
          <a:p>
            <a:r>
              <a:rPr lang="de-DE" sz="2000" b="1">
                <a:solidFill>
                  <a:srgbClr val="000000"/>
                </a:solidFill>
                <a:latin typeface="Courier New" pitchFamily="-84" charset="0"/>
                <a:ea typeface="Courier" pitchFamily="-84" charset="0"/>
              </a:rPr>
              <a:t>{</a:t>
            </a:r>
          </a:p>
          <a:p>
            <a:r>
              <a:rPr lang="de-DE" sz="2000" b="1">
                <a:solidFill>
                  <a:srgbClr val="000000"/>
                </a:solidFill>
                <a:latin typeface="Courier New" pitchFamily="-84" charset="0"/>
                <a:ea typeface="Courier" pitchFamily="-84" charset="0"/>
              </a:rPr>
              <a:t>	Anweisung4</a:t>
            </a:r>
          </a:p>
          <a:p>
            <a:r>
              <a:rPr lang="de-DE" sz="2000" b="1">
                <a:solidFill>
                  <a:srgbClr val="000000"/>
                </a:solidFill>
                <a:latin typeface="Courier New" pitchFamily="-84" charset="0"/>
                <a:ea typeface="Courier" pitchFamily="-84" charset="0"/>
              </a:rPr>
              <a:t>}</a:t>
            </a:r>
          </a:p>
        </p:txBody>
      </p:sp>
      <p:sp>
        <p:nvSpPr>
          <p:cNvPr id="15364" name="Textfeld 4"/>
          <p:cNvSpPr txBox="1">
            <a:spLocks noChangeArrowheads="1"/>
          </p:cNvSpPr>
          <p:nvPr/>
        </p:nvSpPr>
        <p:spPr bwMode="auto">
          <a:xfrm>
            <a:off x="4630738" y="2586038"/>
            <a:ext cx="4492625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1800" b="1">
                <a:solidFill>
                  <a:srgbClr val="008000"/>
                </a:solidFill>
              </a:rPr>
              <a:t>Wenn eine Bedingung als wahr erkannt</a:t>
            </a:r>
          </a:p>
          <a:p>
            <a:r>
              <a:rPr lang="de-DE" sz="1800" b="1">
                <a:solidFill>
                  <a:srgbClr val="008000"/>
                </a:solidFill>
              </a:rPr>
              <a:t>und die zugehörige Anweisung </a:t>
            </a:r>
          </a:p>
          <a:p>
            <a:r>
              <a:rPr lang="de-DE" sz="1800" b="1">
                <a:solidFill>
                  <a:srgbClr val="008000"/>
                </a:solidFill>
              </a:rPr>
              <a:t>ausgeführt wird, werden die folgenden</a:t>
            </a:r>
          </a:p>
          <a:p>
            <a:r>
              <a:rPr lang="de-DE" sz="1800" b="1">
                <a:solidFill>
                  <a:srgbClr val="008000"/>
                </a:solidFill>
              </a:rPr>
              <a:t>Zweige nicht überprüft/ausgeführt!</a:t>
            </a:r>
          </a:p>
        </p:txBody>
      </p:sp>
      <p:sp>
        <p:nvSpPr>
          <p:cNvPr id="5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8382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/>
              <a:t>Syntax von if-else: Mehrere Bedingungen prüfen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Bedingungen verknüpfen:</a:t>
            </a:r>
          </a:p>
        </p:txBody>
      </p:sp>
      <p:sp>
        <p:nvSpPr>
          <p:cNvPr id="16387" name="Textfeld 11"/>
          <p:cNvSpPr txBox="1">
            <a:spLocks noChangeArrowheads="1"/>
          </p:cNvSpPr>
          <p:nvPr/>
        </p:nvSpPr>
        <p:spPr bwMode="auto">
          <a:xfrm>
            <a:off x="457200" y="1157288"/>
            <a:ext cx="8359775" cy="197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34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</a:rPr>
              <a:t>if (Bedingung1 &amp;&amp; Bedingung2)</a:t>
            </a:r>
          </a:p>
          <a:p>
            <a:r>
              <a:rPr lang="de-DE" sz="1800" b="1">
                <a:latin typeface="Courier" pitchFamily="-84" charset="0"/>
                <a:ea typeface="Courier" pitchFamily="-84" charset="0"/>
              </a:rPr>
              <a:t>		</a:t>
            </a:r>
            <a:r>
              <a:rPr lang="de-DE" sz="1800" b="1">
                <a:latin typeface="Courier" pitchFamily="-84" charset="0"/>
                <a:ea typeface="Courier" pitchFamily="-84" charset="0"/>
                <a:sym typeface="Wingdings" pitchFamily="-84" charset="2"/>
              </a:rPr>
              <a:t> beide Bedingungen müssen wahr sein (UND)</a:t>
            </a:r>
          </a:p>
          <a:p>
            <a:endParaRPr lang="de-DE" sz="1800" b="1">
              <a:latin typeface="Courier" pitchFamily="-84" charset="0"/>
              <a:ea typeface="Courier" pitchFamily="-84" charset="0"/>
              <a:sym typeface="Wingdings" pitchFamily="-84" charset="2"/>
            </a:endParaRPr>
          </a:p>
          <a:p>
            <a:r>
              <a:rPr lang="de-DE" sz="3400" b="1">
                <a:solidFill>
                  <a:srgbClr val="FF0000"/>
                </a:solidFill>
                <a:latin typeface="Courier New" pitchFamily="-84" charset="0"/>
                <a:ea typeface="Courier" pitchFamily="-84" charset="0"/>
                <a:sym typeface="Wingdings" pitchFamily="-84" charset="2"/>
              </a:rPr>
              <a:t>if (Bedingung1 || Bedingung2)</a:t>
            </a:r>
          </a:p>
          <a:p>
            <a:r>
              <a:rPr lang="de-DE" sz="1800" b="1">
                <a:solidFill>
                  <a:srgbClr val="000000"/>
                </a:solidFill>
                <a:latin typeface="Courier" pitchFamily="-84" charset="0"/>
                <a:ea typeface="Courier" pitchFamily="-84" charset="0"/>
                <a:cs typeface="Courier" pitchFamily="-84" charset="0"/>
                <a:sym typeface="Wingdings" pitchFamily="-84" charset="2"/>
              </a:rPr>
              <a:t>		 eine der beiden Bedingungen muss wahr sein (ODER)</a:t>
            </a:r>
            <a:endParaRPr lang="de-DE" sz="1800" b="1">
              <a:solidFill>
                <a:srgbClr val="000000"/>
              </a:solidFill>
              <a:latin typeface="Courier" pitchFamily="-84" charset="0"/>
              <a:ea typeface="Courier" pitchFamily="-84" charset="0"/>
              <a:cs typeface="Courier" pitchFamily="-8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457200" y="3768725"/>
            <a:ext cx="8359775" cy="28623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000" b="1" i="1">
                <a:solidFill>
                  <a:schemeClr val="bg1">
                    <a:lumMod val="50000"/>
                  </a:schemeClr>
                </a:solidFill>
                <a:latin typeface="Arial"/>
                <a:ea typeface="ＭＳ Ｐゴシック" charset="-128"/>
                <a:cs typeface="Arial"/>
              </a:rPr>
              <a:t>Beispiel:</a:t>
            </a:r>
          </a:p>
          <a:p>
            <a:r>
              <a:rPr lang="de-DE" sz="2000" b="1">
                <a:latin typeface="Courier New"/>
                <a:cs typeface="Courier New"/>
              </a:rPr>
              <a:t>if(i&gt;10 &amp;&amp; i&lt;20)</a:t>
            </a:r>
          </a:p>
          <a:p>
            <a:r>
              <a:rPr lang="de-DE" sz="2000">
                <a:latin typeface="Courier New"/>
                <a:cs typeface="Courier New"/>
              </a:rPr>
              <a:t>{</a:t>
            </a:r>
          </a:p>
          <a:p>
            <a:r>
              <a:rPr lang="de-DE" sz="2000">
                <a:latin typeface="Courier New"/>
                <a:cs typeface="Courier New"/>
              </a:rPr>
              <a:t>	System.out.println("i ist zwischen 10 und 20");</a:t>
            </a:r>
          </a:p>
          <a:p>
            <a:r>
              <a:rPr lang="de-DE" sz="2000">
                <a:latin typeface="Courier New"/>
                <a:cs typeface="Courier New"/>
              </a:rPr>
              <a:t>}</a:t>
            </a:r>
          </a:p>
          <a:p>
            <a:r>
              <a:rPr lang="de-DE" sz="2000" b="1">
                <a:latin typeface="Courier New"/>
                <a:cs typeface="Courier New"/>
              </a:rPr>
              <a:t>else</a:t>
            </a:r>
          </a:p>
          <a:p>
            <a:r>
              <a:rPr lang="de-DE" sz="2000">
                <a:latin typeface="Courier New"/>
                <a:cs typeface="Courier New"/>
              </a:rPr>
              <a:t>{</a:t>
            </a:r>
          </a:p>
          <a:p>
            <a:r>
              <a:rPr lang="de-DE" sz="2000">
                <a:latin typeface="Courier New"/>
                <a:cs typeface="Courier New"/>
              </a:rPr>
              <a:t>	System.out.println("i nicht zw. 10 und 20");</a:t>
            </a:r>
          </a:p>
          <a:p>
            <a:r>
              <a:rPr lang="de-DE" sz="2000">
                <a:latin typeface="Courier New"/>
                <a:cs typeface="Courier New"/>
              </a:rPr>
              <a:t>}</a:t>
            </a:r>
            <a:endParaRPr lang="de-DE" sz="2000">
              <a:solidFill>
                <a:schemeClr val="bg1">
                  <a:lumMod val="50000"/>
                </a:schemeClr>
              </a:solidFill>
              <a:latin typeface="Courier New"/>
              <a:ea typeface="ＭＳ Ｐゴシック" charset="-128"/>
              <a:cs typeface="Courier New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Vergleichsoperatoren</a:t>
            </a:r>
          </a:p>
        </p:txBody>
      </p:sp>
      <p:sp>
        <p:nvSpPr>
          <p:cNvPr id="17411" name="Textfeld 11"/>
          <p:cNvSpPr txBox="1">
            <a:spLocks noChangeArrowheads="1"/>
          </p:cNvSpPr>
          <p:nvPr/>
        </p:nvSpPr>
        <p:spPr bwMode="auto">
          <a:xfrm>
            <a:off x="457200" y="1157288"/>
            <a:ext cx="7135813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3600" b="1"/>
              <a:t>Operator		Bedeutung	</a:t>
            </a:r>
          </a:p>
          <a:p>
            <a:r>
              <a:rPr lang="de-DE" sz="3600"/>
              <a:t>==					gleich	</a:t>
            </a:r>
          </a:p>
          <a:p>
            <a:r>
              <a:rPr lang="de-DE" sz="3600"/>
              <a:t>!=						ungleich	</a:t>
            </a:r>
          </a:p>
          <a:p>
            <a:r>
              <a:rPr lang="de-DE" sz="3600"/>
              <a:t>&lt;						kleiner	</a:t>
            </a:r>
          </a:p>
          <a:p>
            <a:r>
              <a:rPr lang="de-DE" sz="3600"/>
              <a:t>&lt;=					kleiner oder gleich</a:t>
            </a:r>
          </a:p>
          <a:p>
            <a:r>
              <a:rPr lang="de-DE" sz="3600"/>
              <a:t>&gt;=					größer oder gleich</a:t>
            </a:r>
          </a:p>
          <a:p>
            <a:r>
              <a:rPr lang="de-DE" sz="3600"/>
              <a:t>&gt;						größer	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Zeichenketten vergleichen: NICHT mit ==</a:t>
            </a:r>
          </a:p>
        </p:txBody>
      </p:sp>
      <p:sp>
        <p:nvSpPr>
          <p:cNvPr id="17411" name="Textfeld 11"/>
          <p:cNvSpPr txBox="1">
            <a:spLocks noChangeArrowheads="1"/>
          </p:cNvSpPr>
          <p:nvPr/>
        </p:nvSpPr>
        <p:spPr bwMode="auto">
          <a:xfrm>
            <a:off x="457200" y="1157288"/>
            <a:ext cx="71358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i="1">
                <a:solidFill>
                  <a:srgbClr val="FF0000"/>
                </a:solidFill>
              </a:rPr>
              <a:t>Methode </a:t>
            </a:r>
            <a:r>
              <a:rPr lang="de-DE" b="1" i="1">
                <a:solidFill>
                  <a:srgbClr val="FF0000"/>
                </a:solidFill>
                <a:latin typeface="Courier New"/>
                <a:cs typeface="Courier New"/>
              </a:rPr>
              <a:t>equals()</a:t>
            </a:r>
            <a:endParaRPr lang="de-DE" i="1">
              <a:solidFill>
                <a:srgbClr val="FF0000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70933" y="2274838"/>
            <a:ext cx="82465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>
                <a:latin typeface="Courier New"/>
                <a:cs typeface="Courier New"/>
              </a:rPr>
              <a:t>if(name.equals("john"))</a:t>
            </a:r>
          </a:p>
          <a:p>
            <a:r>
              <a:rPr lang="de-DE" sz="2000">
                <a:latin typeface="Courier New"/>
                <a:cs typeface="Courier New"/>
              </a:rPr>
              <a:t>{</a:t>
            </a:r>
          </a:p>
          <a:p>
            <a:r>
              <a:rPr lang="de-DE" sz="2000">
                <a:latin typeface="Courier New"/>
                <a:cs typeface="Courier New"/>
              </a:rPr>
              <a:t>	System.out.println("Du heißt john");</a:t>
            </a:r>
          </a:p>
          <a:p>
            <a:r>
              <a:rPr lang="de-DE" sz="2000">
                <a:latin typeface="Courier New"/>
                <a:cs typeface="Courier New"/>
              </a:rPr>
              <a:t>}</a:t>
            </a:r>
          </a:p>
        </p:txBody>
      </p:sp>
      <p:sp>
        <p:nvSpPr>
          <p:cNvPr id="5" name="Rechteck 4"/>
          <p:cNvSpPr/>
          <p:nvPr/>
        </p:nvSpPr>
        <p:spPr>
          <a:xfrm>
            <a:off x="270933" y="4738694"/>
            <a:ext cx="824653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>
                <a:latin typeface="Courier New"/>
                <a:cs typeface="Courier New"/>
              </a:rPr>
              <a:t>if(name.equals("john") &amp;&amp; alter == 12)</a:t>
            </a:r>
          </a:p>
          <a:p>
            <a:r>
              <a:rPr lang="de-DE" sz="2000">
                <a:latin typeface="Courier New"/>
                <a:cs typeface="Courier New"/>
              </a:rPr>
              <a:t>{</a:t>
            </a:r>
          </a:p>
          <a:p>
            <a:r>
              <a:rPr lang="de-DE" sz="2000">
                <a:latin typeface="Courier New"/>
                <a:cs typeface="Courier New"/>
              </a:rPr>
              <a:t>	System.out.println("john, du bist nicht volljährig");</a:t>
            </a:r>
          </a:p>
          <a:p>
            <a:r>
              <a:rPr lang="de-DE" sz="2000">
                <a:latin typeface="Courier New"/>
                <a:cs typeface="Courier New"/>
              </a:rPr>
              <a:t>}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Groß-/Kleinschreibung</a:t>
            </a:r>
          </a:p>
        </p:txBody>
      </p:sp>
      <p:sp>
        <p:nvSpPr>
          <p:cNvPr id="17411" name="Textfeld 11"/>
          <p:cNvSpPr txBox="1">
            <a:spLocks noChangeArrowheads="1"/>
          </p:cNvSpPr>
          <p:nvPr/>
        </p:nvSpPr>
        <p:spPr bwMode="auto">
          <a:xfrm>
            <a:off x="457200" y="1157288"/>
            <a:ext cx="71358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i="1">
                <a:solidFill>
                  <a:srgbClr val="FF0000"/>
                </a:solidFill>
              </a:rPr>
              <a:t>Methode </a:t>
            </a:r>
            <a:r>
              <a:rPr lang="de-DE" b="1" i="1">
                <a:solidFill>
                  <a:srgbClr val="FF0000"/>
                </a:solidFill>
                <a:latin typeface="Courier New"/>
                <a:cs typeface="Courier New"/>
              </a:rPr>
              <a:t>toLowerCase() / toUpperCase</a:t>
            </a:r>
            <a:endParaRPr lang="de-DE" i="1">
              <a:solidFill>
                <a:srgbClr val="FF0000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70933" y="2274838"/>
            <a:ext cx="82465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>
                <a:latin typeface="Courier New"/>
                <a:cs typeface="Courier New"/>
              </a:rPr>
              <a:t>String name = "John";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/>
                <a:cs typeface="Courier New"/>
              </a:rPr>
              <a:t>String nameklein = name.toLowerCase();</a:t>
            </a:r>
          </a:p>
          <a:p>
            <a:r>
              <a:rPr lang="de-DE" sz="2000" b="1">
                <a:latin typeface="Courier New"/>
                <a:cs typeface="Courier New"/>
              </a:rPr>
              <a:t>if(nameklein.equals("john"))</a:t>
            </a:r>
          </a:p>
          <a:p>
            <a:r>
              <a:rPr lang="de-DE" sz="2000">
                <a:latin typeface="Courier New"/>
                <a:cs typeface="Courier New"/>
              </a:rPr>
              <a:t>{</a:t>
            </a:r>
          </a:p>
          <a:p>
            <a:r>
              <a:rPr lang="de-DE" sz="2000">
                <a:latin typeface="Courier New"/>
                <a:cs typeface="Courier New"/>
              </a:rPr>
              <a:t>	System.out.println("Du heißt John");</a:t>
            </a:r>
          </a:p>
          <a:p>
            <a:r>
              <a:rPr lang="de-DE" sz="2000">
                <a:latin typeface="Courier New"/>
                <a:cs typeface="Courier New"/>
              </a:rPr>
              <a:t>}</a:t>
            </a:r>
          </a:p>
        </p:txBody>
      </p:sp>
      <p:sp>
        <p:nvSpPr>
          <p:cNvPr id="6" name="Rechteck 5"/>
          <p:cNvSpPr/>
          <p:nvPr/>
        </p:nvSpPr>
        <p:spPr>
          <a:xfrm>
            <a:off x="270933" y="4588808"/>
            <a:ext cx="82465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>
                <a:latin typeface="Courier New"/>
                <a:cs typeface="Courier New"/>
              </a:rPr>
              <a:t>String name = "John";</a:t>
            </a:r>
          </a:p>
          <a:p>
            <a:r>
              <a:rPr lang="de-DE" sz="2000" b="1">
                <a:solidFill>
                  <a:srgbClr val="FF0000"/>
                </a:solidFill>
                <a:latin typeface="Courier New"/>
                <a:cs typeface="Courier New"/>
              </a:rPr>
              <a:t>String namegross = name.toUpperCase();</a:t>
            </a:r>
          </a:p>
          <a:p>
            <a:r>
              <a:rPr lang="de-DE" sz="2000" b="1">
                <a:latin typeface="Courier New"/>
                <a:cs typeface="Courier New"/>
              </a:rPr>
              <a:t>if(namegross.equals("JOHN"))</a:t>
            </a:r>
          </a:p>
          <a:p>
            <a:r>
              <a:rPr lang="de-DE" sz="2000">
                <a:latin typeface="Courier New"/>
                <a:cs typeface="Courier New"/>
              </a:rPr>
              <a:t>{</a:t>
            </a:r>
          </a:p>
          <a:p>
            <a:r>
              <a:rPr lang="de-DE" sz="2000">
                <a:latin typeface="Courier New"/>
                <a:cs typeface="Courier New"/>
              </a:rPr>
              <a:t>	System.out.println("Du heißt John");</a:t>
            </a:r>
          </a:p>
          <a:p>
            <a:r>
              <a:rPr lang="de-DE" sz="2000">
                <a:latin typeface="Courier New"/>
                <a:cs typeface="Courier New"/>
              </a:rPr>
              <a:t>}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 i="1">
                <a:solidFill>
                  <a:srgbClr val="008000"/>
                </a:solidFill>
              </a:rPr>
              <a:t>Im Struktogramm</a:t>
            </a:r>
          </a:p>
        </p:txBody>
      </p:sp>
      <p:sp>
        <p:nvSpPr>
          <p:cNvPr id="18435" name="Textfeld 11"/>
          <p:cNvSpPr txBox="1">
            <a:spLocks noChangeArrowheads="1"/>
          </p:cNvSpPr>
          <p:nvPr/>
        </p:nvSpPr>
        <p:spPr bwMode="auto">
          <a:xfrm>
            <a:off x="457200" y="817563"/>
            <a:ext cx="838835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500">
                <a:ea typeface="Courier" pitchFamily="-84" charset="0"/>
                <a:cs typeface="Courier" pitchFamily="-84" charset="0"/>
              </a:rPr>
              <a:t>Einfache Auswahl</a:t>
            </a:r>
          </a:p>
        </p:txBody>
      </p:sp>
      <p:sp>
        <p:nvSpPr>
          <p:cNvPr id="18436" name="Textfeld 6"/>
          <p:cNvSpPr txBox="1">
            <a:spLocks noChangeArrowheads="1"/>
          </p:cNvSpPr>
          <p:nvPr/>
        </p:nvSpPr>
        <p:spPr bwMode="auto">
          <a:xfrm>
            <a:off x="457200" y="3652838"/>
            <a:ext cx="2819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Zweifache Auswahl</a:t>
            </a:r>
          </a:p>
        </p:txBody>
      </p:sp>
      <p:pic>
        <p:nvPicPr>
          <p:cNvPr id="18437" name="Bild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7013" y="1295400"/>
            <a:ext cx="5272087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Bild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97013" y="4151313"/>
            <a:ext cx="5403850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Textfeld 10"/>
          <p:cNvSpPr txBox="1">
            <a:spLocks noChangeArrowheads="1"/>
          </p:cNvSpPr>
          <p:nvPr/>
        </p:nvSpPr>
        <p:spPr bwMode="auto">
          <a:xfrm>
            <a:off x="3949700" y="2787650"/>
            <a:ext cx="32321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1600" i="1"/>
              <a:t>(ein leerer Strukturblock (rechts))</a:t>
            </a:r>
          </a:p>
        </p:txBody>
      </p:sp>
      <p:sp>
        <p:nvSpPr>
          <p:cNvPr id="18440" name="Textfeld 11"/>
          <p:cNvSpPr txBox="1">
            <a:spLocks noChangeArrowheads="1"/>
          </p:cNvSpPr>
          <p:nvPr/>
        </p:nvSpPr>
        <p:spPr bwMode="auto">
          <a:xfrm>
            <a:off x="3949700" y="5978525"/>
            <a:ext cx="2651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1600" i="1"/>
              <a:t>(kein leerer Strukturblock)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552</Words>
  <Application>Microsoft Macintosh PowerPoint</Application>
  <PresentationFormat>Bildschirmpräsentation (4:3)</PresentationFormat>
  <Paragraphs>123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7" baseType="lpstr">
      <vt:lpstr>Arial</vt:lpstr>
      <vt:lpstr>ＭＳ Ｐゴシック</vt:lpstr>
      <vt:lpstr>Calibri</vt:lpstr>
      <vt:lpstr>Courier New</vt:lpstr>
      <vt:lpstr>Courier</vt:lpstr>
      <vt:lpstr>Wingdings</vt:lpstr>
      <vt:lpstr>Office-Design</vt:lpstr>
      <vt:lpstr>Java: if/else-Verzweigung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echo; html-Tags in php-Code; Kommentare</dc:title>
  <dc:creator>Bert</dc:creator>
  <cp:lastModifiedBy>B. M.</cp:lastModifiedBy>
  <cp:revision>151</cp:revision>
  <cp:lastPrinted>2009-09-20T18:18:43Z</cp:lastPrinted>
  <dcterms:created xsi:type="dcterms:W3CDTF">2012-01-16T21:20:37Z</dcterms:created>
  <dcterms:modified xsi:type="dcterms:W3CDTF">2012-01-16T21:47:31Z</dcterms:modified>
</cp:coreProperties>
</file>