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70" r:id="rId5"/>
    <p:sldId id="264" r:id="rId6"/>
    <p:sldId id="271" r:id="rId7"/>
    <p:sldId id="272" r:id="rId8"/>
    <p:sldId id="273" r:id="rId9"/>
    <p:sldId id="279" r:id="rId10"/>
    <p:sldId id="267" r:id="rId11"/>
    <p:sldId id="275" r:id="rId12"/>
    <p:sldId id="276" r:id="rId13"/>
    <p:sldId id="277" r:id="rId14"/>
    <p:sldId id="278" r:id="rId15"/>
    <p:sldId id="274" r:id="rId1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17.06.2015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Vererbung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Teil 1: Grundlagen, UML</a:t>
            </a:r>
            <a:endParaRPr lang="de-DE" i="1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Überschreiben</a:t>
            </a:r>
          </a:p>
        </p:txBody>
      </p:sp>
      <p:sp>
        <p:nvSpPr>
          <p:cNvPr id="20483" name="Textfeld 5"/>
          <p:cNvSpPr txBox="1">
            <a:spLocks noChangeArrowheads="1"/>
          </p:cNvSpPr>
          <p:nvPr/>
        </p:nvSpPr>
        <p:spPr bwMode="auto">
          <a:xfrm>
            <a:off x="4419600" y="1524000"/>
            <a:ext cx="44958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dirty="0"/>
              <a:t>Attribute und Methoden der</a:t>
            </a:r>
          </a:p>
          <a:p>
            <a:r>
              <a:rPr lang="de-DE" sz="2600" dirty="0"/>
              <a:t>Unterklassen</a:t>
            </a:r>
          </a:p>
          <a:p>
            <a:r>
              <a:rPr lang="de-DE" sz="2600" dirty="0">
                <a:solidFill>
                  <a:srgbClr val="FF0000"/>
                </a:solidFill>
              </a:rPr>
              <a:t>überschreiben </a:t>
            </a:r>
            <a:r>
              <a:rPr lang="de-DE" sz="2600" dirty="0"/>
              <a:t>diejenigen</a:t>
            </a:r>
          </a:p>
          <a:p>
            <a:r>
              <a:rPr lang="de-DE" sz="2600" dirty="0"/>
              <a:t>der Oberklassen</a:t>
            </a:r>
            <a:r>
              <a:rPr lang="de-DE" sz="2600" dirty="0" smtClean="0"/>
              <a:t>!</a:t>
            </a:r>
          </a:p>
          <a:p>
            <a:endParaRPr lang="de-DE" sz="2600" dirty="0"/>
          </a:p>
          <a:p>
            <a:r>
              <a:rPr lang="de-DE" sz="2600" dirty="0" smtClean="0"/>
              <a:t>(Ausnahme: </a:t>
            </a:r>
            <a:r>
              <a:rPr lang="de-DE" sz="2600" dirty="0" err="1" smtClean="0"/>
              <a:t>Konstruktor</a:t>
            </a:r>
            <a:r>
              <a:rPr lang="de-DE" sz="2600" dirty="0" smtClean="0"/>
              <a:t>)</a:t>
            </a:r>
            <a:endParaRPr lang="de-DE" sz="2600" dirty="0"/>
          </a:p>
        </p:txBody>
      </p:sp>
      <p:pic>
        <p:nvPicPr>
          <p:cNvPr id="20484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417638"/>
            <a:ext cx="3276600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0" y="6570663"/>
            <a:ext cx="4649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UML-Konventionen der Übersichtlichkeit halber nicht eingehalten!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Zugriffsmodifikatoren/Sichtbarkeit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457200" y="2362200"/>
          <a:ext cx="77724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676400"/>
                <a:gridCol w="5105400"/>
              </a:tblGrid>
              <a:tr h="586208">
                <a:tc>
                  <a:txBody>
                    <a:bodyPr/>
                    <a:lstStyle/>
                    <a:p>
                      <a:r>
                        <a:rPr lang="de-DE"/>
                        <a:t>UML-Symbol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Bedeutung</a:t>
                      </a:r>
                    </a:p>
                  </a:txBody>
                  <a:tcPr/>
                </a:tc>
              </a:tr>
              <a:tr h="578177">
                <a:tc>
                  <a:txBody>
                    <a:bodyPr/>
                    <a:lstStyle/>
                    <a:p>
                      <a:r>
                        <a:rPr lang="de-DE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Jede andere Klasse kann auf </a:t>
                      </a:r>
                      <a:r>
                        <a:rPr lang="de-DE">
                          <a:solidFill>
                            <a:srgbClr val="FF0000"/>
                          </a:solidFill>
                        </a:rPr>
                        <a:t>öffentliche </a:t>
                      </a:r>
                      <a:r>
                        <a:rPr lang="de-DE"/>
                        <a:t>Elemente zugreifen.</a:t>
                      </a:r>
                    </a:p>
                  </a:txBody>
                  <a:tcPr/>
                </a:tc>
              </a:tr>
              <a:tr h="586208">
                <a:tc>
                  <a:txBody>
                    <a:bodyPr/>
                    <a:lstStyle/>
                    <a:p>
                      <a:r>
                        <a:rPr lang="de-DE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protected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Kindklassen der Klasse und Klassen im gleichen Paket können auf </a:t>
                      </a:r>
                      <a:r>
                        <a:rPr lang="de-DE">
                          <a:solidFill>
                            <a:srgbClr val="FF0000"/>
                          </a:solidFill>
                        </a:rPr>
                        <a:t>geschützte </a:t>
                      </a:r>
                      <a:r>
                        <a:rPr lang="de-DE"/>
                        <a:t>Elemente zugreifen. </a:t>
                      </a:r>
                      <a:endParaRPr lang="de-DE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86208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~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[paketsichtbar]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Klassen im gleichen Paket können auf die Klasse zugreifen (kein Schlüsselwort)</a:t>
                      </a:r>
                    </a:p>
                  </a:txBody>
                  <a:tcPr/>
                </a:tc>
              </a:tr>
              <a:tr h="586208">
                <a:tc>
                  <a:txBody>
                    <a:bodyPr/>
                    <a:lstStyle/>
                    <a:p>
                      <a:r>
                        <a:rPr lang="de-DE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Nur</a:t>
                      </a:r>
                      <a:r>
                        <a:rPr lang="de-DE" baseline="0"/>
                        <a:t> die zugehörige Klasse selbst kann auf </a:t>
                      </a:r>
                      <a:r>
                        <a:rPr lang="de-DE" baseline="0">
                          <a:solidFill>
                            <a:srgbClr val="FF0000"/>
                          </a:solidFill>
                        </a:rPr>
                        <a:t>private </a:t>
                      </a:r>
                      <a:r>
                        <a:rPr lang="de-DE" baseline="0"/>
                        <a:t>Elemente zugreifen.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838200" y="1524000"/>
            <a:ext cx="6844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Definieren die Sichtbarkeit von Klassen, Methoden und Attributen</a:t>
            </a:r>
          </a:p>
          <a:p>
            <a:r>
              <a:rPr lang="de-DE"/>
              <a:t>(auch "Sichtbarkeitsmodifizierer").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Zugriffsmodifikatoren/Sichtbarkeit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172869" y="1656546"/>
            <a:ext cx="597113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500">
                <a:solidFill>
                  <a:srgbClr val="FF0000"/>
                </a:solidFill>
              </a:rPr>
              <a:t>Welche Eigenschaften erbt die Amoebe?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133600"/>
            <a:ext cx="5181600" cy="4521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133600"/>
            <a:ext cx="5181600" cy="4521200"/>
          </a:xfrm>
          <a:prstGeom prst="rect">
            <a:avLst/>
          </a:prstGeom>
        </p:spPr>
      </p:pic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Zugriffsmodifikatoren/Sichtbarkeit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254389" y="2133600"/>
            <a:ext cx="443241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name = public:</a:t>
            </a:r>
          </a:p>
          <a:p>
            <a:r>
              <a:rPr lang="de-DE"/>
              <a:t>Kann von jeder anderen Klasse aus</a:t>
            </a:r>
          </a:p>
          <a:p>
            <a:r>
              <a:rPr lang="de-DE"/>
              <a:t>gesehen und benutzt werden.</a:t>
            </a:r>
          </a:p>
          <a:p>
            <a:endParaRPr lang="de-DE">
              <a:solidFill>
                <a:srgbClr val="FF0000"/>
              </a:solidFill>
            </a:endParaRPr>
          </a:p>
          <a:p>
            <a:r>
              <a:rPr lang="de-DE">
                <a:solidFill>
                  <a:srgbClr val="FF0000"/>
                </a:solidFill>
              </a:rPr>
              <a:t>magenInhalt = private:</a:t>
            </a:r>
          </a:p>
          <a:p>
            <a:r>
              <a:rPr lang="de-DE">
                <a:solidFill>
                  <a:srgbClr val="000000"/>
                </a:solidFill>
              </a:rPr>
              <a:t>Kann nur innerhalb der Klasse Tier</a:t>
            </a:r>
          </a:p>
          <a:p>
            <a:r>
              <a:rPr lang="de-DE">
                <a:solidFill>
                  <a:srgbClr val="000000"/>
                </a:solidFill>
              </a:rPr>
              <a:t>gesehen und benutzt werden.</a:t>
            </a:r>
          </a:p>
          <a:p>
            <a:endParaRPr lang="de-DE">
              <a:solidFill>
                <a:srgbClr val="FF0000"/>
              </a:solidFill>
            </a:endParaRPr>
          </a:p>
          <a:p>
            <a:r>
              <a:rPr lang="de-DE">
                <a:solidFill>
                  <a:srgbClr val="FF0000"/>
                </a:solidFill>
              </a:rPr>
              <a:t>anzahlBeine = protected:</a:t>
            </a:r>
          </a:p>
          <a:p>
            <a:r>
              <a:rPr lang="de-DE">
                <a:solidFill>
                  <a:srgbClr val="000000"/>
                </a:solidFill>
              </a:rPr>
              <a:t>Kann nur von Kindklassen und Klassen</a:t>
            </a:r>
          </a:p>
          <a:p>
            <a:r>
              <a:rPr lang="de-DE">
                <a:solidFill>
                  <a:srgbClr val="000000"/>
                </a:solidFill>
              </a:rPr>
              <a:t>des Pakets gesehen und benutzt werden.</a:t>
            </a:r>
          </a:p>
        </p:txBody>
      </p:sp>
      <p:pic>
        <p:nvPicPr>
          <p:cNvPr id="10" name="Bild 9" descr="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2133600"/>
            <a:ext cx="346849" cy="360363"/>
          </a:xfrm>
          <a:prstGeom prst="rect">
            <a:avLst/>
          </a:prstGeom>
        </p:spPr>
      </p:pic>
      <p:pic>
        <p:nvPicPr>
          <p:cNvPr id="11" name="Bild 10" descr="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4267200"/>
            <a:ext cx="346849" cy="360363"/>
          </a:xfrm>
          <a:prstGeom prst="rect">
            <a:avLst/>
          </a:prstGeom>
        </p:spPr>
      </p:pic>
      <p:pic>
        <p:nvPicPr>
          <p:cNvPr id="12" name="Bild 11" descr="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5272921"/>
            <a:ext cx="346849" cy="3603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Zugriffsmodifikatoren/Sichtbarkeit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600200" y="5257800"/>
            <a:ext cx="6624793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000"/>
              <a:t>Merke: Je unsichtbarer, desto sicherer!</a:t>
            </a:r>
          </a:p>
          <a:p>
            <a:r>
              <a:rPr lang="de-DE" sz="3000"/>
              <a:t>(Sicherheit bei Entwicklung und Nutzung)</a:t>
            </a:r>
          </a:p>
        </p:txBody>
      </p:sp>
      <p:graphicFrame>
        <p:nvGraphicFramePr>
          <p:cNvPr id="14" name="Tabelle 13"/>
          <p:cNvGraphicFramePr>
            <a:graphicFrameLocks noGrp="1"/>
          </p:cNvGraphicFramePr>
          <p:nvPr/>
        </p:nvGraphicFramePr>
        <p:xfrm>
          <a:off x="762000" y="1417638"/>
          <a:ext cx="77724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676400"/>
                <a:gridCol w="5105400"/>
              </a:tblGrid>
              <a:tr h="586208">
                <a:tc>
                  <a:txBody>
                    <a:bodyPr/>
                    <a:lstStyle/>
                    <a:p>
                      <a:r>
                        <a:rPr lang="de-DE"/>
                        <a:t>UML-Symbol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Bedeutung</a:t>
                      </a:r>
                    </a:p>
                  </a:txBody>
                  <a:tcPr/>
                </a:tc>
              </a:tr>
              <a:tr h="578177">
                <a:tc>
                  <a:txBody>
                    <a:bodyPr/>
                    <a:lstStyle/>
                    <a:p>
                      <a:r>
                        <a:rPr lang="de-DE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Jede andere Klasse kann auf </a:t>
                      </a:r>
                      <a:r>
                        <a:rPr lang="de-DE">
                          <a:solidFill>
                            <a:srgbClr val="FF0000"/>
                          </a:solidFill>
                        </a:rPr>
                        <a:t>öffentliche </a:t>
                      </a:r>
                      <a:r>
                        <a:rPr lang="de-DE"/>
                        <a:t>Elemente zugreifen.</a:t>
                      </a:r>
                    </a:p>
                  </a:txBody>
                  <a:tcPr/>
                </a:tc>
              </a:tr>
              <a:tr h="586208">
                <a:tc>
                  <a:txBody>
                    <a:bodyPr/>
                    <a:lstStyle/>
                    <a:p>
                      <a:r>
                        <a:rPr lang="de-DE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protected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Kindklassen der Klasse und Klassen im gleichen Paket können auf </a:t>
                      </a:r>
                      <a:r>
                        <a:rPr lang="de-DE">
                          <a:solidFill>
                            <a:srgbClr val="FF0000"/>
                          </a:solidFill>
                        </a:rPr>
                        <a:t>geschützte </a:t>
                      </a:r>
                      <a:r>
                        <a:rPr lang="de-DE"/>
                        <a:t>Elemente zugreifen. </a:t>
                      </a:r>
                      <a:endParaRPr lang="de-DE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86208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~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[paketsichtbar]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Klassen im gleichen Paket können auf die Klasse zugreifen (kein Schlüsselwort)</a:t>
                      </a:r>
                    </a:p>
                  </a:txBody>
                  <a:tcPr/>
                </a:tc>
              </a:tr>
              <a:tr h="586208">
                <a:tc>
                  <a:txBody>
                    <a:bodyPr/>
                    <a:lstStyle/>
                    <a:p>
                      <a:r>
                        <a:rPr lang="de-DE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Nur</a:t>
                      </a:r>
                      <a:r>
                        <a:rPr lang="de-DE" baseline="0"/>
                        <a:t> die zugehörige Klasse selbst kann auf </a:t>
                      </a:r>
                      <a:r>
                        <a:rPr lang="de-DE" baseline="0">
                          <a:solidFill>
                            <a:srgbClr val="FF0000"/>
                          </a:solidFill>
                        </a:rPr>
                        <a:t>private </a:t>
                      </a:r>
                      <a:r>
                        <a:rPr lang="de-DE" baseline="0"/>
                        <a:t>Elemente zugreifen.</a:t>
                      </a:r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Aufgabe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33400" y="2057400"/>
            <a:ext cx="861350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/>
              <a:t>Erstellen Sie ein Klassendiagramm,</a:t>
            </a:r>
          </a:p>
          <a:p>
            <a:r>
              <a:rPr lang="de-DE" sz="2400"/>
              <a:t>in dem folgende Klassen vertreten sind (Vererbung!):</a:t>
            </a:r>
          </a:p>
          <a:p>
            <a:endParaRPr lang="de-DE" sz="2400"/>
          </a:p>
          <a:p>
            <a:r>
              <a:rPr lang="de-DE" sz="2400" b="1">
                <a:solidFill>
                  <a:srgbClr val="008000"/>
                </a:solidFill>
              </a:rPr>
              <a:t>Mensch</a:t>
            </a:r>
          </a:p>
          <a:p>
            <a:r>
              <a:rPr lang="de-DE" sz="2400" b="1">
                <a:solidFill>
                  <a:srgbClr val="008000"/>
                </a:solidFill>
              </a:rPr>
              <a:t>Sportler</a:t>
            </a:r>
          </a:p>
          <a:p>
            <a:r>
              <a:rPr lang="de-DE" sz="2400" b="1">
                <a:solidFill>
                  <a:srgbClr val="008000"/>
                </a:solidFill>
              </a:rPr>
              <a:t>Fußballer</a:t>
            </a:r>
          </a:p>
          <a:p>
            <a:r>
              <a:rPr lang="de-DE" sz="2400" b="1">
                <a:solidFill>
                  <a:srgbClr val="008000"/>
                </a:solidFill>
              </a:rPr>
              <a:t>Torwart</a:t>
            </a:r>
          </a:p>
          <a:p>
            <a:r>
              <a:rPr lang="de-DE" sz="2400" b="1">
                <a:solidFill>
                  <a:srgbClr val="008000"/>
                </a:solidFill>
              </a:rPr>
              <a:t>Stürmer</a:t>
            </a:r>
          </a:p>
          <a:p>
            <a:r>
              <a:rPr lang="de-DE" sz="2400" b="1">
                <a:solidFill>
                  <a:srgbClr val="008000"/>
                </a:solidFill>
              </a:rPr>
              <a:t>Büroangestellter</a:t>
            </a:r>
          </a:p>
          <a:p>
            <a:endParaRPr lang="de-DE" sz="2400"/>
          </a:p>
          <a:p>
            <a:r>
              <a:rPr lang="de-DE" sz="2400"/>
              <a:t>Finden Sie jeweils zwei sinnvolle Attribute und</a:t>
            </a:r>
          </a:p>
          <a:p>
            <a:r>
              <a:rPr lang="de-DE" sz="2400"/>
              <a:t>eine sinnvolle Methode! Verwenden Sie Zugriffsmodifikatoren.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128932"/>
            <a:ext cx="5835138" cy="2244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52"/>
          <p:cNvGrpSpPr>
            <a:grpSpLocks/>
          </p:cNvGrpSpPr>
          <p:nvPr/>
        </p:nvGrpSpPr>
        <p:grpSpPr bwMode="auto">
          <a:xfrm>
            <a:off x="-76200" y="1417638"/>
            <a:ext cx="7942263" cy="5289550"/>
            <a:chOff x="821" y="604"/>
            <a:chExt cx="5003" cy="3332"/>
          </a:xfrm>
        </p:grpSpPr>
        <p:sp>
          <p:nvSpPr>
            <p:cNvPr id="14341" name="Text Box 2053"/>
            <p:cNvSpPr txBox="1">
              <a:spLocks noChangeArrowheads="1"/>
            </p:cNvSpPr>
            <p:nvPr/>
          </p:nvSpPr>
          <p:spPr bwMode="auto">
            <a:xfrm>
              <a:off x="821" y="604"/>
              <a:ext cx="5003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4342" name="Rectangle 2054"/>
            <p:cNvSpPr>
              <a:spLocks noChangeArrowheads="1"/>
            </p:cNvSpPr>
            <p:nvPr/>
          </p:nvSpPr>
          <p:spPr bwMode="auto">
            <a:xfrm>
              <a:off x="2808" y="624"/>
              <a:ext cx="1040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43" name="Text Box 2055"/>
            <p:cNvSpPr txBox="1">
              <a:spLocks noChangeArrowheads="1"/>
            </p:cNvSpPr>
            <p:nvPr/>
          </p:nvSpPr>
          <p:spPr bwMode="auto">
            <a:xfrm>
              <a:off x="2912" y="672"/>
              <a:ext cx="832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sz="2400">
                  <a:solidFill>
                    <a:srgbClr val="0000FF"/>
                  </a:solidFill>
                </a:rPr>
                <a:t>Tiere</a:t>
              </a:r>
            </a:p>
          </p:txBody>
        </p:sp>
        <p:sp>
          <p:nvSpPr>
            <p:cNvPr id="14344" name="Rectangle 2056"/>
            <p:cNvSpPr>
              <a:spLocks noChangeArrowheads="1"/>
            </p:cNvSpPr>
            <p:nvPr/>
          </p:nvSpPr>
          <p:spPr bwMode="auto">
            <a:xfrm>
              <a:off x="1196" y="1344"/>
              <a:ext cx="1144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45" name="Text Box 2057"/>
            <p:cNvSpPr txBox="1">
              <a:spLocks noChangeArrowheads="1"/>
            </p:cNvSpPr>
            <p:nvPr/>
          </p:nvSpPr>
          <p:spPr bwMode="auto">
            <a:xfrm>
              <a:off x="1196" y="1392"/>
              <a:ext cx="871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sz="2400">
                  <a:solidFill>
                    <a:srgbClr val="0000FF"/>
                  </a:solidFill>
                </a:rPr>
                <a:t>Reptilien</a:t>
              </a:r>
            </a:p>
          </p:txBody>
        </p:sp>
        <p:sp>
          <p:nvSpPr>
            <p:cNvPr id="14346" name="Rectangle 2058"/>
            <p:cNvSpPr>
              <a:spLocks noChangeArrowheads="1"/>
            </p:cNvSpPr>
            <p:nvPr/>
          </p:nvSpPr>
          <p:spPr bwMode="auto">
            <a:xfrm>
              <a:off x="3172" y="1344"/>
              <a:ext cx="1054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47" name="Text Box 2059"/>
            <p:cNvSpPr txBox="1">
              <a:spLocks noChangeArrowheads="1"/>
            </p:cNvSpPr>
            <p:nvPr/>
          </p:nvSpPr>
          <p:spPr bwMode="auto">
            <a:xfrm>
              <a:off x="3172" y="1392"/>
              <a:ext cx="1054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sz="2400">
                  <a:solidFill>
                    <a:srgbClr val="0000FF"/>
                  </a:solidFill>
                </a:rPr>
                <a:t>Säugetiere</a:t>
              </a:r>
            </a:p>
          </p:txBody>
        </p:sp>
        <p:sp>
          <p:nvSpPr>
            <p:cNvPr id="14348" name="Rectangle 2060"/>
            <p:cNvSpPr>
              <a:spLocks noChangeArrowheads="1"/>
            </p:cNvSpPr>
            <p:nvPr/>
          </p:nvSpPr>
          <p:spPr bwMode="auto">
            <a:xfrm>
              <a:off x="1716" y="2064"/>
              <a:ext cx="1144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49" name="Text Box 2061"/>
            <p:cNvSpPr txBox="1">
              <a:spLocks noChangeArrowheads="1"/>
            </p:cNvSpPr>
            <p:nvPr/>
          </p:nvSpPr>
          <p:spPr bwMode="auto">
            <a:xfrm>
              <a:off x="1664" y="2112"/>
              <a:ext cx="1248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sz="2400">
                  <a:solidFill>
                    <a:srgbClr val="0000FF"/>
                  </a:solidFill>
                </a:rPr>
                <a:t>Hunde</a:t>
              </a:r>
            </a:p>
          </p:txBody>
        </p:sp>
        <p:sp>
          <p:nvSpPr>
            <p:cNvPr id="14350" name="Rectangle 2062"/>
            <p:cNvSpPr>
              <a:spLocks noChangeArrowheads="1"/>
            </p:cNvSpPr>
            <p:nvPr/>
          </p:nvSpPr>
          <p:spPr bwMode="auto">
            <a:xfrm>
              <a:off x="3172" y="2064"/>
              <a:ext cx="1508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51" name="Text Box 2063"/>
            <p:cNvSpPr txBox="1">
              <a:spLocks noChangeArrowheads="1"/>
            </p:cNvSpPr>
            <p:nvPr/>
          </p:nvSpPr>
          <p:spPr bwMode="auto">
            <a:xfrm>
              <a:off x="3169" y="2118"/>
              <a:ext cx="1511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sz="2400">
                  <a:solidFill>
                    <a:srgbClr val="0000FF"/>
                  </a:solidFill>
                </a:rPr>
                <a:t>Katzen</a:t>
              </a:r>
            </a:p>
          </p:txBody>
        </p:sp>
        <p:sp>
          <p:nvSpPr>
            <p:cNvPr id="14352" name="Rectangle 2064"/>
            <p:cNvSpPr>
              <a:spLocks noChangeArrowheads="1"/>
            </p:cNvSpPr>
            <p:nvPr/>
          </p:nvSpPr>
          <p:spPr bwMode="auto">
            <a:xfrm>
              <a:off x="1040" y="2736"/>
              <a:ext cx="884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53" name="Text Box 2065"/>
            <p:cNvSpPr txBox="1">
              <a:spLocks noChangeArrowheads="1"/>
            </p:cNvSpPr>
            <p:nvPr/>
          </p:nvSpPr>
          <p:spPr bwMode="auto">
            <a:xfrm>
              <a:off x="1144" y="2784"/>
              <a:ext cx="709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solidFill>
                    <a:srgbClr val="FF3300"/>
                  </a:solidFill>
                </a:rPr>
                <a:t>Dackel</a:t>
              </a:r>
            </a:p>
          </p:txBody>
        </p:sp>
        <p:sp>
          <p:nvSpPr>
            <p:cNvPr id="14354" name="Rectangle 2066"/>
            <p:cNvSpPr>
              <a:spLocks noChangeArrowheads="1"/>
            </p:cNvSpPr>
            <p:nvPr/>
          </p:nvSpPr>
          <p:spPr bwMode="auto">
            <a:xfrm>
              <a:off x="2236" y="2736"/>
              <a:ext cx="780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55" name="Text Box 2067"/>
            <p:cNvSpPr txBox="1">
              <a:spLocks noChangeArrowheads="1"/>
            </p:cNvSpPr>
            <p:nvPr/>
          </p:nvSpPr>
          <p:spPr bwMode="auto">
            <a:xfrm>
              <a:off x="2261" y="2784"/>
              <a:ext cx="795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solidFill>
                    <a:srgbClr val="0000FF"/>
                  </a:solidFill>
                </a:rPr>
                <a:t>Doggen</a:t>
              </a:r>
            </a:p>
          </p:txBody>
        </p:sp>
        <p:sp>
          <p:nvSpPr>
            <p:cNvPr id="14356" name="Rectangle 2068"/>
            <p:cNvSpPr>
              <a:spLocks noChangeArrowheads="1"/>
            </p:cNvSpPr>
            <p:nvPr/>
          </p:nvSpPr>
          <p:spPr bwMode="auto">
            <a:xfrm>
              <a:off x="3640" y="2736"/>
              <a:ext cx="832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57" name="Text Box 2069"/>
            <p:cNvSpPr txBox="1">
              <a:spLocks noChangeArrowheads="1"/>
            </p:cNvSpPr>
            <p:nvPr/>
          </p:nvSpPr>
          <p:spPr bwMode="auto">
            <a:xfrm>
              <a:off x="3692" y="2784"/>
              <a:ext cx="750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solidFill>
                    <a:srgbClr val="0000FF"/>
                  </a:solidFill>
                </a:rPr>
                <a:t>Angora</a:t>
              </a:r>
            </a:p>
          </p:txBody>
        </p:sp>
        <p:sp>
          <p:nvSpPr>
            <p:cNvPr id="14358" name="Rectangle 2070"/>
            <p:cNvSpPr>
              <a:spLocks noChangeArrowheads="1"/>
            </p:cNvSpPr>
            <p:nvPr/>
          </p:nvSpPr>
          <p:spPr bwMode="auto">
            <a:xfrm>
              <a:off x="4940" y="2736"/>
              <a:ext cx="832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59" name="Text Box 2071"/>
            <p:cNvSpPr txBox="1">
              <a:spLocks noChangeArrowheads="1"/>
            </p:cNvSpPr>
            <p:nvPr/>
          </p:nvSpPr>
          <p:spPr bwMode="auto">
            <a:xfrm>
              <a:off x="4944" y="2784"/>
              <a:ext cx="828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solidFill>
                    <a:srgbClr val="0000FF"/>
                  </a:solidFill>
                </a:rPr>
                <a:t>Kleinohr</a:t>
              </a:r>
            </a:p>
          </p:txBody>
        </p:sp>
        <p:sp>
          <p:nvSpPr>
            <p:cNvPr id="14360" name="Rectangle 2072"/>
            <p:cNvSpPr>
              <a:spLocks noChangeArrowheads="1"/>
            </p:cNvSpPr>
            <p:nvPr/>
          </p:nvSpPr>
          <p:spPr bwMode="auto">
            <a:xfrm>
              <a:off x="988" y="3552"/>
              <a:ext cx="1144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61" name="Text Box 2073"/>
            <p:cNvSpPr txBox="1">
              <a:spLocks noChangeArrowheads="1"/>
            </p:cNvSpPr>
            <p:nvPr/>
          </p:nvSpPr>
          <p:spPr bwMode="auto">
            <a:xfrm>
              <a:off x="988" y="3600"/>
              <a:ext cx="1022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solidFill>
                    <a:srgbClr val="0000FF"/>
                  </a:solidFill>
                </a:rPr>
                <a:t>Rauhaard.</a:t>
              </a:r>
            </a:p>
          </p:txBody>
        </p:sp>
        <p:sp>
          <p:nvSpPr>
            <p:cNvPr id="14362" name="Rectangle 2074"/>
            <p:cNvSpPr>
              <a:spLocks noChangeArrowheads="1"/>
            </p:cNvSpPr>
            <p:nvPr/>
          </p:nvSpPr>
          <p:spPr bwMode="auto">
            <a:xfrm>
              <a:off x="2392" y="3552"/>
              <a:ext cx="1658" cy="38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63" name="Text Box 2075"/>
            <p:cNvSpPr txBox="1">
              <a:spLocks noChangeArrowheads="1"/>
            </p:cNvSpPr>
            <p:nvPr/>
          </p:nvSpPr>
          <p:spPr bwMode="auto">
            <a:xfrm>
              <a:off x="2392" y="3600"/>
              <a:ext cx="1658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solidFill>
                    <a:srgbClr val="0000FF"/>
                  </a:solidFill>
                </a:rPr>
                <a:t>Schlappohrdackel</a:t>
              </a:r>
            </a:p>
          </p:txBody>
        </p:sp>
        <p:sp>
          <p:nvSpPr>
            <p:cNvPr id="14364" name="Line 2076"/>
            <p:cNvSpPr>
              <a:spLocks noChangeShapeType="1"/>
            </p:cNvSpPr>
            <p:nvPr/>
          </p:nvSpPr>
          <p:spPr bwMode="auto">
            <a:xfrm flipH="1">
              <a:off x="1768" y="1008"/>
              <a:ext cx="1196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65" name="Line 2077"/>
            <p:cNvSpPr>
              <a:spLocks noChangeShapeType="1"/>
            </p:cNvSpPr>
            <p:nvPr/>
          </p:nvSpPr>
          <p:spPr bwMode="auto">
            <a:xfrm>
              <a:off x="3380" y="1008"/>
              <a:ext cx="208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66" name="Line 2078"/>
            <p:cNvSpPr>
              <a:spLocks noChangeShapeType="1"/>
            </p:cNvSpPr>
            <p:nvPr/>
          </p:nvSpPr>
          <p:spPr bwMode="auto">
            <a:xfrm flipH="1">
              <a:off x="2236" y="1728"/>
              <a:ext cx="1248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67" name="Line 2079"/>
            <p:cNvSpPr>
              <a:spLocks noChangeShapeType="1"/>
            </p:cNvSpPr>
            <p:nvPr/>
          </p:nvSpPr>
          <p:spPr bwMode="auto">
            <a:xfrm>
              <a:off x="3744" y="1728"/>
              <a:ext cx="0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68" name="Line 2080"/>
            <p:cNvSpPr>
              <a:spLocks noChangeShapeType="1"/>
            </p:cNvSpPr>
            <p:nvPr/>
          </p:nvSpPr>
          <p:spPr bwMode="auto">
            <a:xfrm>
              <a:off x="4056" y="244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69" name="Line 2081"/>
            <p:cNvSpPr>
              <a:spLocks noChangeShapeType="1"/>
            </p:cNvSpPr>
            <p:nvPr/>
          </p:nvSpPr>
          <p:spPr bwMode="auto">
            <a:xfrm>
              <a:off x="4420" y="2448"/>
              <a:ext cx="988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70" name="Line 2082"/>
            <p:cNvSpPr>
              <a:spLocks noChangeShapeType="1"/>
            </p:cNvSpPr>
            <p:nvPr/>
          </p:nvSpPr>
          <p:spPr bwMode="auto">
            <a:xfrm>
              <a:off x="2444" y="244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71" name="Line 2083"/>
            <p:cNvSpPr>
              <a:spLocks noChangeShapeType="1"/>
            </p:cNvSpPr>
            <p:nvPr/>
          </p:nvSpPr>
          <p:spPr bwMode="auto">
            <a:xfrm>
              <a:off x="1820" y="244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72" name="Line 2084"/>
            <p:cNvSpPr>
              <a:spLocks noChangeShapeType="1"/>
            </p:cNvSpPr>
            <p:nvPr/>
          </p:nvSpPr>
          <p:spPr bwMode="auto">
            <a:xfrm>
              <a:off x="1300" y="3120"/>
              <a:ext cx="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73" name="Line 2085"/>
            <p:cNvSpPr>
              <a:spLocks noChangeShapeType="1"/>
            </p:cNvSpPr>
            <p:nvPr/>
          </p:nvSpPr>
          <p:spPr bwMode="auto">
            <a:xfrm>
              <a:off x="1664" y="3120"/>
              <a:ext cx="988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1433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Hierarchie</a:t>
            </a:r>
          </a:p>
        </p:txBody>
      </p:sp>
      <p:sp>
        <p:nvSpPr>
          <p:cNvPr id="41" name="Rechteck 40"/>
          <p:cNvSpPr/>
          <p:nvPr/>
        </p:nvSpPr>
        <p:spPr>
          <a:xfrm>
            <a:off x="5410200" y="1271588"/>
            <a:ext cx="3581400" cy="2124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200">
                <a:solidFill>
                  <a:srgbClr val="A5002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Alle Exemplare einer Klasse verfügen über </a:t>
            </a:r>
            <a:r>
              <a:rPr lang="de-DE" sz="2200" i="1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identische Eigenschaften</a:t>
            </a:r>
            <a:r>
              <a:rPr lang="de-DE" sz="2200">
                <a:solidFill>
                  <a:srgbClr val="A5002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und </a:t>
            </a:r>
            <a:r>
              <a:rPr lang="de-DE" sz="2200" i="1">
                <a:solidFill>
                  <a:srgbClr val="FF33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nachfolgende Klassen </a:t>
            </a:r>
            <a:r>
              <a:rPr lang="de-DE" sz="2200">
                <a:solidFill>
                  <a:srgbClr val="A5002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stellen eine </a:t>
            </a:r>
            <a:r>
              <a:rPr lang="de-DE" sz="2200" i="1">
                <a:solidFill>
                  <a:srgbClr val="FF33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Spezialisierung</a:t>
            </a:r>
            <a:r>
              <a:rPr lang="de-DE" sz="2200">
                <a:solidFill>
                  <a:srgbClr val="A5002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dar.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 Vererbung: Konto</a:t>
            </a:r>
          </a:p>
        </p:txBody>
      </p:sp>
      <p:sp>
        <p:nvSpPr>
          <p:cNvPr id="15363" name="Rectangle 2052"/>
          <p:cNvSpPr>
            <a:spLocks noChangeArrowheads="1"/>
          </p:cNvSpPr>
          <p:nvPr/>
        </p:nvSpPr>
        <p:spPr bwMode="auto">
          <a:xfrm>
            <a:off x="688975" y="1752600"/>
            <a:ext cx="3302000" cy="3200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64" name="Text Box 2053"/>
          <p:cNvSpPr txBox="1">
            <a:spLocks noChangeArrowheads="1"/>
          </p:cNvSpPr>
          <p:nvPr/>
        </p:nvSpPr>
        <p:spPr bwMode="auto">
          <a:xfrm>
            <a:off x="1316038" y="1752600"/>
            <a:ext cx="18446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u="sng" dirty="0" err="1"/>
              <a:t>einSparbuch</a:t>
            </a:r>
            <a:endParaRPr lang="de-DE" sz="2400" u="sng" dirty="0"/>
          </a:p>
        </p:txBody>
      </p:sp>
      <p:sp>
        <p:nvSpPr>
          <p:cNvPr id="15365" name="Line 2054"/>
          <p:cNvSpPr>
            <a:spLocks noChangeShapeType="1"/>
          </p:cNvSpPr>
          <p:nvPr/>
        </p:nvSpPr>
        <p:spPr bwMode="auto">
          <a:xfrm>
            <a:off x="701675" y="2286000"/>
            <a:ext cx="3289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66" name="Text Box 2055"/>
          <p:cNvSpPr txBox="1">
            <a:spLocks noChangeArrowheads="1"/>
          </p:cNvSpPr>
          <p:nvPr/>
        </p:nvSpPr>
        <p:spPr bwMode="auto">
          <a:xfrm>
            <a:off x="1741488" y="2286000"/>
            <a:ext cx="1296987" cy="830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/>
              <a:t>saldo </a:t>
            </a:r>
          </a:p>
          <a:p>
            <a:pPr algn="ctr"/>
            <a:r>
              <a:rPr lang="de-DE" sz="2400"/>
              <a:t>zinssatz </a:t>
            </a:r>
          </a:p>
        </p:txBody>
      </p:sp>
      <p:sp>
        <p:nvSpPr>
          <p:cNvPr id="15367" name="Rectangle 2056"/>
          <p:cNvSpPr>
            <a:spLocks noChangeArrowheads="1"/>
          </p:cNvSpPr>
          <p:nvPr/>
        </p:nvSpPr>
        <p:spPr bwMode="auto">
          <a:xfrm>
            <a:off x="4981575" y="1752600"/>
            <a:ext cx="3302000" cy="3657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68" name="Text Box 2057"/>
          <p:cNvSpPr txBox="1">
            <a:spLocks noChangeArrowheads="1"/>
          </p:cNvSpPr>
          <p:nvPr/>
        </p:nvSpPr>
        <p:spPr bwMode="auto">
          <a:xfrm>
            <a:off x="5526088" y="1752600"/>
            <a:ext cx="19272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 u="sng"/>
              <a:t>einGirokonto</a:t>
            </a:r>
          </a:p>
        </p:txBody>
      </p:sp>
      <p:sp>
        <p:nvSpPr>
          <p:cNvPr id="15369" name="Line 2058"/>
          <p:cNvSpPr>
            <a:spLocks noChangeShapeType="1"/>
          </p:cNvSpPr>
          <p:nvPr/>
        </p:nvSpPr>
        <p:spPr bwMode="auto">
          <a:xfrm>
            <a:off x="4994275" y="2286000"/>
            <a:ext cx="3289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70" name="Text Box 2059"/>
          <p:cNvSpPr txBox="1">
            <a:spLocks noChangeArrowheads="1"/>
          </p:cNvSpPr>
          <p:nvPr/>
        </p:nvSpPr>
        <p:spPr bwMode="auto">
          <a:xfrm>
            <a:off x="5845175" y="2286000"/>
            <a:ext cx="1671638" cy="1200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/>
              <a:t>saldo </a:t>
            </a:r>
          </a:p>
          <a:p>
            <a:pPr algn="ctr"/>
            <a:r>
              <a:rPr lang="de-DE" sz="2400"/>
              <a:t>stichtag</a:t>
            </a:r>
          </a:p>
          <a:p>
            <a:pPr algn="ctr"/>
            <a:r>
              <a:rPr lang="de-DE" sz="2400"/>
              <a:t>plusSparer </a:t>
            </a:r>
          </a:p>
        </p:txBody>
      </p:sp>
      <p:sp>
        <p:nvSpPr>
          <p:cNvPr id="15371" name="Line 2060"/>
          <p:cNvSpPr>
            <a:spLocks noChangeShapeType="1"/>
          </p:cNvSpPr>
          <p:nvPr/>
        </p:nvSpPr>
        <p:spPr bwMode="auto">
          <a:xfrm>
            <a:off x="738188" y="3124200"/>
            <a:ext cx="32877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72" name="Line 2061"/>
          <p:cNvSpPr>
            <a:spLocks noChangeShapeType="1"/>
          </p:cNvSpPr>
          <p:nvPr/>
        </p:nvSpPr>
        <p:spPr bwMode="auto">
          <a:xfrm>
            <a:off x="4948238" y="3505200"/>
            <a:ext cx="32877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73" name="Text Box 2062"/>
          <p:cNvSpPr txBox="1">
            <a:spLocks noChangeArrowheads="1"/>
          </p:cNvSpPr>
          <p:nvPr/>
        </p:nvSpPr>
        <p:spPr bwMode="auto">
          <a:xfrm>
            <a:off x="573088" y="3171825"/>
            <a:ext cx="3616325" cy="1570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/>
              <a:t>auszahlen()</a:t>
            </a:r>
          </a:p>
          <a:p>
            <a:pPr algn="ctr"/>
            <a:r>
              <a:rPr lang="de-DE" sz="2400"/>
              <a:t>einzahlen()</a:t>
            </a:r>
          </a:p>
          <a:p>
            <a:pPr algn="ctr"/>
            <a:r>
              <a:rPr lang="de-DE" sz="2400"/>
              <a:t>getSaldo()</a:t>
            </a:r>
          </a:p>
          <a:p>
            <a:pPr algn="ctr"/>
            <a:r>
              <a:rPr lang="de-DE" sz="2400"/>
              <a:t>berechneZinsen()</a:t>
            </a:r>
          </a:p>
        </p:txBody>
      </p:sp>
      <p:sp>
        <p:nvSpPr>
          <p:cNvPr id="15374" name="Text Box 2063"/>
          <p:cNvSpPr txBox="1">
            <a:spLocks noChangeArrowheads="1"/>
          </p:cNvSpPr>
          <p:nvPr/>
        </p:nvSpPr>
        <p:spPr bwMode="auto">
          <a:xfrm>
            <a:off x="4783138" y="3505200"/>
            <a:ext cx="3616325" cy="1938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/>
              <a:t>auszahlen()</a:t>
            </a:r>
          </a:p>
          <a:p>
            <a:pPr algn="ctr"/>
            <a:r>
              <a:rPr lang="de-DE" sz="2400"/>
              <a:t>einzahlen()</a:t>
            </a:r>
          </a:p>
          <a:p>
            <a:pPr algn="ctr"/>
            <a:r>
              <a:rPr lang="de-DE" sz="2400"/>
              <a:t>getSaldo()</a:t>
            </a:r>
          </a:p>
          <a:p>
            <a:pPr algn="ctr"/>
            <a:r>
              <a:rPr lang="de-DE" sz="2400"/>
              <a:t>setStichtag()</a:t>
            </a:r>
          </a:p>
          <a:p>
            <a:pPr algn="ctr"/>
            <a:r>
              <a:rPr lang="de-DE" sz="2400"/>
              <a:t>isPlusSparer()</a:t>
            </a:r>
          </a:p>
        </p:txBody>
      </p:sp>
      <p:sp>
        <p:nvSpPr>
          <p:cNvPr id="15375" name="Textfeld 19"/>
          <p:cNvSpPr txBox="1">
            <a:spLocks noChangeArrowheads="1"/>
          </p:cNvSpPr>
          <p:nvPr/>
        </p:nvSpPr>
        <p:spPr bwMode="auto">
          <a:xfrm>
            <a:off x="1308100" y="6140450"/>
            <a:ext cx="69278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beide haben die Gemeinsamkeiten eines "Kontos"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 Vererbung: Konto</a:t>
            </a:r>
          </a:p>
        </p:txBody>
      </p:sp>
      <p:sp>
        <p:nvSpPr>
          <p:cNvPr id="15363" name="Rectangle 2052"/>
          <p:cNvSpPr>
            <a:spLocks noChangeArrowheads="1"/>
          </p:cNvSpPr>
          <p:nvPr/>
        </p:nvSpPr>
        <p:spPr bwMode="auto">
          <a:xfrm>
            <a:off x="688975" y="1752600"/>
            <a:ext cx="3302000" cy="3200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64" name="Text Box 2053"/>
          <p:cNvSpPr txBox="1">
            <a:spLocks noChangeArrowheads="1"/>
          </p:cNvSpPr>
          <p:nvPr/>
        </p:nvSpPr>
        <p:spPr bwMode="auto">
          <a:xfrm>
            <a:off x="1316038" y="1752600"/>
            <a:ext cx="18446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u="sng"/>
              <a:t>einSparbuch</a:t>
            </a:r>
          </a:p>
        </p:txBody>
      </p:sp>
      <p:sp>
        <p:nvSpPr>
          <p:cNvPr id="15365" name="Line 2054"/>
          <p:cNvSpPr>
            <a:spLocks noChangeShapeType="1"/>
          </p:cNvSpPr>
          <p:nvPr/>
        </p:nvSpPr>
        <p:spPr bwMode="auto">
          <a:xfrm>
            <a:off x="701675" y="2286000"/>
            <a:ext cx="3289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66" name="Text Box 2055"/>
          <p:cNvSpPr txBox="1">
            <a:spLocks noChangeArrowheads="1"/>
          </p:cNvSpPr>
          <p:nvPr/>
        </p:nvSpPr>
        <p:spPr bwMode="auto">
          <a:xfrm>
            <a:off x="1741488" y="2286000"/>
            <a:ext cx="1296987" cy="830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>
                <a:solidFill>
                  <a:srgbClr val="008000"/>
                </a:solidFill>
              </a:rPr>
              <a:t>saldo </a:t>
            </a:r>
          </a:p>
          <a:p>
            <a:pPr algn="ctr"/>
            <a:r>
              <a:rPr lang="de-DE" sz="2400"/>
              <a:t>zinssatz </a:t>
            </a:r>
          </a:p>
        </p:txBody>
      </p:sp>
      <p:sp>
        <p:nvSpPr>
          <p:cNvPr id="15367" name="Rectangle 2056"/>
          <p:cNvSpPr>
            <a:spLocks noChangeArrowheads="1"/>
          </p:cNvSpPr>
          <p:nvPr/>
        </p:nvSpPr>
        <p:spPr bwMode="auto">
          <a:xfrm>
            <a:off x="4981575" y="1752600"/>
            <a:ext cx="3302000" cy="3657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68" name="Text Box 2057"/>
          <p:cNvSpPr txBox="1">
            <a:spLocks noChangeArrowheads="1"/>
          </p:cNvSpPr>
          <p:nvPr/>
        </p:nvSpPr>
        <p:spPr bwMode="auto">
          <a:xfrm>
            <a:off x="5526088" y="1752600"/>
            <a:ext cx="19272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 u="sng"/>
              <a:t>einGirokonto</a:t>
            </a:r>
          </a:p>
        </p:txBody>
      </p:sp>
      <p:sp>
        <p:nvSpPr>
          <p:cNvPr id="15369" name="Line 2058"/>
          <p:cNvSpPr>
            <a:spLocks noChangeShapeType="1"/>
          </p:cNvSpPr>
          <p:nvPr/>
        </p:nvSpPr>
        <p:spPr bwMode="auto">
          <a:xfrm>
            <a:off x="4994275" y="2286000"/>
            <a:ext cx="3289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70" name="Text Box 2059"/>
          <p:cNvSpPr txBox="1">
            <a:spLocks noChangeArrowheads="1"/>
          </p:cNvSpPr>
          <p:nvPr/>
        </p:nvSpPr>
        <p:spPr bwMode="auto">
          <a:xfrm>
            <a:off x="5845175" y="2286000"/>
            <a:ext cx="1671638" cy="1200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>
                <a:solidFill>
                  <a:srgbClr val="008000"/>
                </a:solidFill>
              </a:rPr>
              <a:t>saldo </a:t>
            </a:r>
          </a:p>
          <a:p>
            <a:pPr algn="ctr"/>
            <a:r>
              <a:rPr lang="de-DE" sz="2400"/>
              <a:t>stichtag</a:t>
            </a:r>
          </a:p>
          <a:p>
            <a:pPr algn="ctr"/>
            <a:r>
              <a:rPr lang="de-DE" sz="2400"/>
              <a:t>plusSparer </a:t>
            </a:r>
          </a:p>
        </p:txBody>
      </p:sp>
      <p:sp>
        <p:nvSpPr>
          <p:cNvPr id="15371" name="Line 2060"/>
          <p:cNvSpPr>
            <a:spLocks noChangeShapeType="1"/>
          </p:cNvSpPr>
          <p:nvPr/>
        </p:nvSpPr>
        <p:spPr bwMode="auto">
          <a:xfrm>
            <a:off x="738188" y="3124200"/>
            <a:ext cx="32877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72" name="Line 2061"/>
          <p:cNvSpPr>
            <a:spLocks noChangeShapeType="1"/>
          </p:cNvSpPr>
          <p:nvPr/>
        </p:nvSpPr>
        <p:spPr bwMode="auto">
          <a:xfrm>
            <a:off x="4948238" y="3505200"/>
            <a:ext cx="32877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373" name="Text Box 2062"/>
          <p:cNvSpPr txBox="1">
            <a:spLocks noChangeArrowheads="1"/>
          </p:cNvSpPr>
          <p:nvPr/>
        </p:nvSpPr>
        <p:spPr bwMode="auto">
          <a:xfrm>
            <a:off x="573088" y="3171825"/>
            <a:ext cx="3616325" cy="1570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>
                <a:solidFill>
                  <a:srgbClr val="008000"/>
                </a:solidFill>
              </a:rPr>
              <a:t>auszahlen()</a:t>
            </a:r>
          </a:p>
          <a:p>
            <a:pPr algn="ctr"/>
            <a:r>
              <a:rPr lang="de-DE" sz="2400">
                <a:solidFill>
                  <a:srgbClr val="008000"/>
                </a:solidFill>
              </a:rPr>
              <a:t>einzahlen()</a:t>
            </a:r>
          </a:p>
          <a:p>
            <a:pPr algn="ctr"/>
            <a:r>
              <a:rPr lang="de-DE" sz="2400">
                <a:solidFill>
                  <a:srgbClr val="008000"/>
                </a:solidFill>
              </a:rPr>
              <a:t>getSaldo()</a:t>
            </a:r>
          </a:p>
          <a:p>
            <a:pPr algn="ctr"/>
            <a:r>
              <a:rPr lang="de-DE" sz="2400"/>
              <a:t>berechneZinsen()</a:t>
            </a:r>
          </a:p>
        </p:txBody>
      </p:sp>
      <p:sp>
        <p:nvSpPr>
          <p:cNvPr id="15374" name="Text Box 2063"/>
          <p:cNvSpPr txBox="1">
            <a:spLocks noChangeArrowheads="1"/>
          </p:cNvSpPr>
          <p:nvPr/>
        </p:nvSpPr>
        <p:spPr bwMode="auto">
          <a:xfrm>
            <a:off x="4783138" y="3505200"/>
            <a:ext cx="3616325" cy="1938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de-DE" sz="2400">
                <a:solidFill>
                  <a:srgbClr val="008000"/>
                </a:solidFill>
              </a:rPr>
              <a:t>auszahlen()</a:t>
            </a:r>
          </a:p>
          <a:p>
            <a:pPr algn="ctr"/>
            <a:r>
              <a:rPr lang="de-DE" sz="2400">
                <a:solidFill>
                  <a:srgbClr val="008000"/>
                </a:solidFill>
              </a:rPr>
              <a:t>einzahlen()</a:t>
            </a:r>
          </a:p>
          <a:p>
            <a:pPr algn="ctr"/>
            <a:r>
              <a:rPr lang="de-DE" sz="2400">
                <a:solidFill>
                  <a:srgbClr val="008000"/>
                </a:solidFill>
              </a:rPr>
              <a:t>getSaldo()</a:t>
            </a:r>
          </a:p>
          <a:p>
            <a:pPr algn="ctr"/>
            <a:r>
              <a:rPr lang="de-DE" sz="2400"/>
              <a:t>setStichtag()</a:t>
            </a:r>
          </a:p>
          <a:p>
            <a:pPr algn="ctr"/>
            <a:r>
              <a:rPr lang="de-DE" sz="2400"/>
              <a:t>isPlusSparer()</a:t>
            </a:r>
          </a:p>
        </p:txBody>
      </p:sp>
      <p:sp>
        <p:nvSpPr>
          <p:cNvPr id="15375" name="Textfeld 19"/>
          <p:cNvSpPr txBox="1">
            <a:spLocks noChangeArrowheads="1"/>
          </p:cNvSpPr>
          <p:nvPr/>
        </p:nvSpPr>
        <p:spPr bwMode="auto">
          <a:xfrm>
            <a:off x="1308100" y="6140450"/>
            <a:ext cx="69278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200" b="1">
                <a:solidFill>
                  <a:srgbClr val="FF0000"/>
                </a:solidFill>
              </a:rPr>
              <a:t>beide haben die Gemeinsamkeiten eines "Kontos"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0" y="6570663"/>
            <a:ext cx="4649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UML-Konventionen der Übersichtlichkeit halber nicht eingehalten!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 Vererbung: Konto</a:t>
            </a:r>
          </a:p>
        </p:txBody>
      </p:sp>
      <p:pic>
        <p:nvPicPr>
          <p:cNvPr id="24" name="Bild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219200"/>
            <a:ext cx="7208231" cy="4724400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0" y="6570663"/>
            <a:ext cx="4649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UML-Konventionen der Übersichtlichkeit halber nicht eingehalten!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 Vererbung: Konto</a:t>
            </a:r>
          </a:p>
        </p:txBody>
      </p:sp>
      <p:pic>
        <p:nvPicPr>
          <p:cNvPr id="24" name="Bild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219200"/>
            <a:ext cx="7208231" cy="4724400"/>
          </a:xfrm>
          <a:prstGeom prst="rect">
            <a:avLst/>
          </a:prstGeom>
        </p:spPr>
      </p:pic>
      <p:sp>
        <p:nvSpPr>
          <p:cNvPr id="4" name="Textfeld 39"/>
          <p:cNvSpPr txBox="1">
            <a:spLocks noChangeArrowheads="1"/>
          </p:cNvSpPr>
          <p:nvPr/>
        </p:nvSpPr>
        <p:spPr bwMode="auto">
          <a:xfrm>
            <a:off x="5867400" y="1219200"/>
            <a:ext cx="2540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 b="1">
                <a:solidFill>
                  <a:srgbClr val="FF0000"/>
                </a:solidFill>
              </a:rPr>
              <a:t>Oberklasse</a:t>
            </a:r>
          </a:p>
          <a:p>
            <a:r>
              <a:rPr lang="de-DE" sz="2800" b="1">
                <a:solidFill>
                  <a:srgbClr val="FF0000"/>
                </a:solidFill>
              </a:rPr>
              <a:t>(Elternklasse;</a:t>
            </a:r>
          </a:p>
          <a:p>
            <a:r>
              <a:rPr lang="de-DE" sz="2800" b="1">
                <a:solidFill>
                  <a:srgbClr val="FF0000"/>
                </a:solidFill>
              </a:rPr>
              <a:t>Basisklasse;</a:t>
            </a:r>
          </a:p>
          <a:p>
            <a:r>
              <a:rPr lang="de-DE" sz="2800" b="1">
                <a:solidFill>
                  <a:srgbClr val="FF0000"/>
                </a:solidFill>
              </a:rPr>
              <a:t>Superklasse)</a:t>
            </a:r>
          </a:p>
        </p:txBody>
      </p:sp>
      <p:sp>
        <p:nvSpPr>
          <p:cNvPr id="5" name="Textfeld 40"/>
          <p:cNvSpPr txBox="1">
            <a:spLocks noChangeArrowheads="1"/>
          </p:cNvSpPr>
          <p:nvPr/>
        </p:nvSpPr>
        <p:spPr bwMode="auto">
          <a:xfrm>
            <a:off x="3827462" y="4989513"/>
            <a:ext cx="23193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 b="1">
                <a:solidFill>
                  <a:srgbClr val="FF0000"/>
                </a:solidFill>
              </a:rPr>
              <a:t>Unterklasse</a:t>
            </a:r>
          </a:p>
          <a:p>
            <a:r>
              <a:rPr lang="de-DE" sz="2800" b="1">
                <a:solidFill>
                  <a:srgbClr val="FF0000"/>
                </a:solidFill>
              </a:rPr>
              <a:t>(Kindklasse)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0" y="6570663"/>
            <a:ext cx="4649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UML-Konventionen der Übersichtlichkeit halber nicht eingehalten!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Vererbung in UML</a:t>
            </a:r>
          </a:p>
        </p:txBody>
      </p:sp>
      <p:pic>
        <p:nvPicPr>
          <p:cNvPr id="24" name="Bild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2590800"/>
            <a:ext cx="5348043" cy="3505200"/>
          </a:xfrm>
          <a:prstGeom prst="rect">
            <a:avLst/>
          </a:prstGeom>
        </p:spPr>
      </p:pic>
      <p:sp>
        <p:nvSpPr>
          <p:cNvPr id="4" name="Textfeld 8"/>
          <p:cNvSpPr txBox="1">
            <a:spLocks noChangeArrowheads="1"/>
          </p:cNvSpPr>
          <p:nvPr/>
        </p:nvSpPr>
        <p:spPr bwMode="auto">
          <a:xfrm>
            <a:off x="1066800" y="1276350"/>
            <a:ext cx="6667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Achtung: In UML wird für Vererbung immer der Pfeil verwendet,</a:t>
            </a:r>
          </a:p>
          <a:p>
            <a:r>
              <a:rPr lang="de-DE">
                <a:solidFill>
                  <a:srgbClr val="FF0000"/>
                </a:solidFill>
              </a:rPr>
              <a:t>bei dem die Spitze ein leeres Dreieck ist!</a:t>
            </a:r>
          </a:p>
        </p:txBody>
      </p:sp>
      <p:pic>
        <p:nvPicPr>
          <p:cNvPr id="5" name="Bild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924050"/>
            <a:ext cx="14668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0" y="6570663"/>
            <a:ext cx="4649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UML-Konventionen der Übersichtlichkeit halber nicht eingehalten!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ild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2590800"/>
            <a:ext cx="5348043" cy="35052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0" y="6570663"/>
            <a:ext cx="4649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UML-Konventionen der Übersichtlichkeit halber nicht eingehalten!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Generalisierung/Spezialisierung</a:t>
            </a:r>
          </a:p>
        </p:txBody>
      </p:sp>
      <p:sp>
        <p:nvSpPr>
          <p:cNvPr id="12" name="Textfeld 5"/>
          <p:cNvSpPr txBox="1">
            <a:spLocks noChangeArrowheads="1"/>
          </p:cNvSpPr>
          <p:nvPr/>
        </p:nvSpPr>
        <p:spPr bwMode="auto">
          <a:xfrm>
            <a:off x="4649981" y="1417638"/>
            <a:ext cx="33528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/>
              <a:t>Zwischen Ober- und</a:t>
            </a:r>
          </a:p>
          <a:p>
            <a:r>
              <a:rPr lang="de-DE" sz="2600"/>
              <a:t>Unterklasse herrscht</a:t>
            </a:r>
          </a:p>
          <a:p>
            <a:r>
              <a:rPr lang="de-DE" sz="2600">
                <a:solidFill>
                  <a:srgbClr val="FF0000"/>
                </a:solidFill>
              </a:rPr>
              <a:t>Generalisierungs-</a:t>
            </a:r>
          </a:p>
          <a:p>
            <a:r>
              <a:rPr lang="de-DE" sz="2600">
                <a:solidFill>
                  <a:srgbClr val="FF0000"/>
                </a:solidFill>
              </a:rPr>
              <a:t>Spezialisierungs-</a:t>
            </a:r>
          </a:p>
          <a:p>
            <a:r>
              <a:rPr lang="de-DE" sz="2600">
                <a:solidFill>
                  <a:srgbClr val="FF0000"/>
                </a:solidFill>
              </a:rPr>
              <a:t>Beziehung</a:t>
            </a:r>
          </a:p>
        </p:txBody>
      </p:sp>
      <p:sp>
        <p:nvSpPr>
          <p:cNvPr id="13" name="Textfeld 6"/>
          <p:cNvSpPr txBox="1">
            <a:spLocks noChangeArrowheads="1"/>
          </p:cNvSpPr>
          <p:nvPr/>
        </p:nvSpPr>
        <p:spPr bwMode="auto">
          <a:xfrm>
            <a:off x="2784230" y="5726112"/>
            <a:ext cx="31734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 dirty="0"/>
              <a:t>"spezialisierte" Konto-Klasse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UML-Übung</a:t>
            </a:r>
            <a:endParaRPr lang="de-DE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54"/>
          <a:stretch/>
        </p:blipFill>
        <p:spPr bwMode="auto">
          <a:xfrm>
            <a:off x="539552" y="1138621"/>
            <a:ext cx="7920880" cy="415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6"/>
          <p:cNvSpPr txBox="1">
            <a:spLocks noChangeArrowheads="1"/>
          </p:cNvSpPr>
          <p:nvPr/>
        </p:nvSpPr>
        <p:spPr bwMode="auto">
          <a:xfrm>
            <a:off x="1835696" y="5571068"/>
            <a:ext cx="5775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 dirty="0" smtClean="0"/>
              <a:t>Halten Sie die Klassenstruktur in einem Diagramm fest</a:t>
            </a:r>
          </a:p>
          <a:p>
            <a:r>
              <a:rPr lang="de-DE" i="1" dirty="0" smtClean="0"/>
              <a:t>(keine Methoden, keine Attribute)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2154942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478</Words>
  <Application>Microsoft Office PowerPoint</Application>
  <PresentationFormat>Bildschirmpräsentation (4:3)</PresentationFormat>
  <Paragraphs>147</Paragraphs>
  <Slides>15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Office-Design</vt:lpstr>
      <vt:lpstr>Java: Vererbung  Teil 1: Grundlagen, UML</vt:lpstr>
      <vt:lpstr>Hierarchie</vt:lpstr>
      <vt:lpstr>Beispiel Vererbung: Konto</vt:lpstr>
      <vt:lpstr>Beispiel Vererbung: Konto</vt:lpstr>
      <vt:lpstr>Beispiel Vererbung: Konto</vt:lpstr>
      <vt:lpstr>Beispiel Vererbung: Konto</vt:lpstr>
      <vt:lpstr>Vererbung in UML</vt:lpstr>
      <vt:lpstr>Generalisierung/Spezialisierung</vt:lpstr>
      <vt:lpstr>UML-Übung</vt:lpstr>
      <vt:lpstr>Überschreiben</vt:lpstr>
      <vt:lpstr>Zugriffsmodifikatoren/Sichtbarkeit</vt:lpstr>
      <vt:lpstr>Zugriffsmodifikatoren/Sichtbarkeit</vt:lpstr>
      <vt:lpstr>Zugriffsmodifikatoren/Sichtbarkeit</vt:lpstr>
      <vt:lpstr>Zugriffsmodifikatoren/Sichtbarkeit</vt:lpstr>
      <vt:lpstr>Aufgabe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Adam</cp:lastModifiedBy>
  <cp:revision>77</cp:revision>
  <cp:lastPrinted>2012-02-06T21:31:47Z</cp:lastPrinted>
  <dcterms:created xsi:type="dcterms:W3CDTF">2012-02-06T20:30:01Z</dcterms:created>
  <dcterms:modified xsi:type="dcterms:W3CDTF">2015-06-17T08:11:37Z</dcterms:modified>
</cp:coreProperties>
</file>