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71" r:id="rId5"/>
    <p:sldId id="272" r:id="rId6"/>
    <p:sldId id="270" r:id="rId7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44CF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ittlere Formatvorlag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301B821-A1FF-4177-AEE7-76D212191A09}" styleName="Mittlere Formatvorlage 1 - Akz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E269D01E-BC32-4049-B463-5C60D7B0CCD2}" styleName="Designformatvorlage 2 - Akz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137" d="100"/>
          <a:sy n="137" d="100"/>
        </p:scale>
        <p:origin x="-16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D826-FB05-2741-BD3E-DA903686DD17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4F23A-80AD-DA41-86C5-66091CFD8F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A4F30-D27E-AB4D-A13E-D6EE95BAB1B5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9C14E-A609-1746-BF9D-BC6406477D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CE442-0700-D343-9672-A246306457DD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D6805-B759-584F-9B3E-29FC35A01FB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FFB1-BB06-224B-80C4-10937DDEBB82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CB2477-0F1F-D044-ACE6-DE346B4A87F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54B99D-7330-6F42-ACA6-FA5D4FB14B2A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7D2C9B-6ADD-4845-B4E1-AF9981D02B6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02A35-74F9-9B49-95CE-A645656A3450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4F2141-BB15-FD43-BA3C-DA7223F009D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30C88A-CFBD-A841-88F0-BF92EBADA13D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2610C0-E8C8-B041-886D-DC35811ACC2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17075B-65D9-D24B-B66B-6EDEA3F553D3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5F28F-AAFD-9147-A449-F7E2F7B3E1F2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8C7D2-139D-5B42-86FA-C56B0F40CEC7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BA71A-2054-1940-A315-594D9241A8E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7BB3B7-6EE3-E941-8255-E2BE88237368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026FBC-DA1C-4347-933A-5862D91FD9E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A879ED-CA90-1146-B1BC-52A65D6C7F60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6EE91-F635-0C40-996F-A8BDEB0C303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5908FD6-4B7E-3E48-8EB4-180EAC27A0DD}" type="datetime1">
              <a:rPr lang="de-DE"/>
              <a:pPr>
                <a:defRPr/>
              </a:pPr>
              <a:t>16.06.15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F8B5F81-DE54-2C48-8277-B71CEA8C21A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Java: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Vererbung</a:t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/>
            </a:r>
            <a:br>
              <a:rPr lang="de-DE" smtClean="0">
                <a:ea typeface="ＭＳ Ｐゴシック" pitchFamily="-1" charset="-128"/>
                <a:cs typeface="ＭＳ Ｐゴシック" pitchFamily="-1" charset="-128"/>
              </a:rPr>
            </a:br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Teil 2: Syntax</a:t>
            </a:r>
            <a:endParaRPr lang="de-DE" i="1" smtClean="0">
              <a:ea typeface="ＭＳ Ｐゴシック" pitchFamily="-1" charset="-128"/>
              <a:cs typeface="ＭＳ Ｐゴシック" pitchFamily="-1" charset="-128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Vererbung in Java</a:t>
            </a:r>
          </a:p>
        </p:txBody>
      </p:sp>
      <p:sp>
        <p:nvSpPr>
          <p:cNvPr id="21507" name="Textfeld 5"/>
          <p:cNvSpPr txBox="1">
            <a:spLocks noChangeArrowheads="1"/>
          </p:cNvSpPr>
          <p:nvPr/>
        </p:nvSpPr>
        <p:spPr bwMode="auto">
          <a:xfrm>
            <a:off x="457200" y="1417638"/>
            <a:ext cx="8229600" cy="3693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public class Konto {</a:t>
            </a:r>
          </a:p>
          <a:p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 	// Attribute, Methoden</a:t>
            </a:r>
          </a:p>
          <a:p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  <a:p>
            <a:endParaRPr lang="de-DE" sz="260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public class Girokonto </a:t>
            </a:r>
            <a:r>
              <a:rPr lang="de-DE" sz="2600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extends Konto </a:t>
            </a:r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{</a:t>
            </a:r>
          </a:p>
          <a:p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	// Attribute, Methoden</a:t>
            </a:r>
          </a:p>
          <a:p>
            <a:r>
              <a:rPr lang="de-DE" sz="2600">
                <a:latin typeface="Courier New" pitchFamily="-1" charset="0"/>
                <a:ea typeface="Courier New" pitchFamily="-1" charset="0"/>
                <a:cs typeface="Courier New" pitchFamily="-1" charset="0"/>
              </a:rPr>
              <a:t>}</a:t>
            </a:r>
          </a:p>
          <a:p>
            <a:endParaRPr lang="de-DE" sz="260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r>
              <a:rPr lang="de-DE" sz="260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Girokonto meinGiro = new Girokonto();</a:t>
            </a:r>
            <a:endParaRPr lang="de-DE" sz="260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Vererbung in Java</a:t>
            </a:r>
          </a:p>
        </p:txBody>
      </p:sp>
      <p:sp>
        <p:nvSpPr>
          <p:cNvPr id="22531" name="Textfeld 5"/>
          <p:cNvSpPr txBox="1">
            <a:spLocks noChangeArrowheads="1"/>
          </p:cNvSpPr>
          <p:nvPr/>
        </p:nvSpPr>
        <p:spPr bwMode="auto">
          <a:xfrm>
            <a:off x="457200" y="1417638"/>
            <a:ext cx="822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Girokonto einGirokonto = new Girokonto();</a:t>
            </a:r>
            <a:endParaRPr lang="de-DE" sz="2400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5" name="Geschweifte Klammer rechts 4"/>
          <p:cNvSpPr/>
          <p:nvPr/>
        </p:nvSpPr>
        <p:spPr>
          <a:xfrm>
            <a:off x="3581400" y="2071688"/>
            <a:ext cx="609600" cy="4176712"/>
          </a:xfrm>
          <a:prstGeom prst="rightBrace">
            <a:avLst>
              <a:gd name="adj1" fmla="val 38094"/>
              <a:gd name="adj2" fmla="val 50197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22534" name="Textfeld 6"/>
          <p:cNvSpPr txBox="1">
            <a:spLocks noChangeArrowheads="1"/>
          </p:cNvSpPr>
          <p:nvPr/>
        </p:nvSpPr>
        <p:spPr bwMode="auto">
          <a:xfrm>
            <a:off x="4191000" y="2286000"/>
            <a:ext cx="447986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/>
              <a:t>Objekt </a:t>
            </a:r>
            <a:r>
              <a:rPr lang="de-DE" b="1">
                <a:solidFill>
                  <a:srgbClr val="008000"/>
                </a:solidFill>
                <a:latin typeface="Courier New"/>
                <a:cs typeface="Courier New"/>
              </a:rPr>
              <a:t>einGirokonto </a:t>
            </a:r>
            <a:r>
              <a:rPr lang="de-DE"/>
              <a:t>"HAT" tatsächlich</a:t>
            </a:r>
          </a:p>
          <a:p>
            <a:r>
              <a:rPr lang="de-DE"/>
              <a:t>alle Attribute und Methoden der</a:t>
            </a:r>
          </a:p>
          <a:p>
            <a:r>
              <a:rPr lang="de-DE"/>
              <a:t>Oberklasse:</a:t>
            </a:r>
          </a:p>
        </p:txBody>
      </p:sp>
      <p:pic>
        <p:nvPicPr>
          <p:cNvPr id="22535" name="Bild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5300" y="3276600"/>
            <a:ext cx="3111500" cy="344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>
          <a:xfrm>
            <a:off x="0" y="6570663"/>
            <a:ext cx="46499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/>
              <a:t>UML-Konventionen der Übersichtlichkeit halber nicht eingehalten!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3"/>
          <a:srcRect l="39114"/>
          <a:stretch>
            <a:fillRect/>
          </a:stretch>
        </p:blipFill>
        <p:spPr>
          <a:xfrm>
            <a:off x="152401" y="2286000"/>
            <a:ext cx="3455318" cy="3719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smtClean="0">
                <a:ea typeface="ＭＳ Ｐゴシック" pitchFamily="-1" charset="-128"/>
                <a:cs typeface="ＭＳ Ｐゴシック" pitchFamily="-1" charset="-128"/>
              </a:rPr>
              <a:t>Klasse </a:t>
            </a:r>
            <a:r>
              <a:rPr lang="de-DE" smtClean="0">
                <a:latin typeface="Courier New"/>
                <a:ea typeface="ＭＳ Ｐゴシック" pitchFamily="-1" charset="-128"/>
                <a:cs typeface="Courier New"/>
              </a:rPr>
              <a:t>Object</a:t>
            </a:r>
          </a:p>
        </p:txBody>
      </p:sp>
      <p:sp>
        <p:nvSpPr>
          <p:cNvPr id="22531" name="Textfeld 5"/>
          <p:cNvSpPr txBox="1">
            <a:spLocks noChangeArrowheads="1"/>
          </p:cNvSpPr>
          <p:nvPr/>
        </p:nvSpPr>
        <p:spPr bwMode="auto">
          <a:xfrm>
            <a:off x="457200" y="1417638"/>
            <a:ext cx="8229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b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class Konto</a:t>
            </a:r>
          </a:p>
          <a:p>
            <a:r>
              <a:rPr lang="de-DE" sz="24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// wenn keine extends-Anweisung, dann</a:t>
            </a:r>
          </a:p>
          <a:p>
            <a:r>
              <a:rPr lang="de-DE" sz="24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// Entsprechung:</a:t>
            </a:r>
          </a:p>
          <a:p>
            <a:r>
              <a:rPr lang="de-DE" sz="2400" b="1">
                <a:solidFill>
                  <a:srgbClr val="008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class Konto extends Object</a:t>
            </a:r>
            <a:endParaRPr lang="de-DE" sz="24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28600" y="3886200"/>
            <a:ext cx="7852380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>
                <a:sym typeface="Wingdings"/>
              </a:rPr>
              <a:t>Object</a:t>
            </a:r>
            <a:r>
              <a:rPr lang="de-DE" dirty="0">
                <a:sym typeface="Wingdings"/>
              </a:rPr>
              <a:t> ist die implizite Oberklasse alle Java-Klassen.</a:t>
            </a:r>
          </a:p>
          <a:p>
            <a:endParaRPr lang="de-DE" dirty="0">
              <a:sym typeface="Wingdings"/>
            </a:endParaRPr>
          </a:p>
          <a:p>
            <a:r>
              <a:rPr lang="de-DE" dirty="0">
                <a:sym typeface="Wingdings"/>
              </a:rPr>
              <a:t> Alle Klassen in Java sind (direkte oder indirekte) </a:t>
            </a:r>
            <a:r>
              <a:rPr lang="de-DE" dirty="0" err="1">
                <a:sym typeface="Wingdings"/>
              </a:rPr>
              <a:t>Kindklassen</a:t>
            </a:r>
            <a:r>
              <a:rPr lang="de-DE" dirty="0">
                <a:sym typeface="Wingdings"/>
              </a:rPr>
              <a:t> zur Klasse</a:t>
            </a:r>
          </a:p>
          <a:p>
            <a:r>
              <a:rPr lang="de-DE" dirty="0" err="1">
                <a:latin typeface="Courier New"/>
                <a:cs typeface="Courier New"/>
                <a:sym typeface="Wingdings"/>
              </a:rPr>
              <a:t>java.lang.Object</a:t>
            </a:r>
            <a:endParaRPr lang="de-DE" dirty="0">
              <a:latin typeface="Courier New"/>
              <a:cs typeface="Courier New"/>
              <a:sym typeface="Wingdings"/>
            </a:endParaRPr>
          </a:p>
          <a:p>
            <a:endParaRPr lang="de-DE" dirty="0">
              <a:sym typeface="Wingdings"/>
            </a:endParaRPr>
          </a:p>
          <a:p>
            <a:r>
              <a:rPr lang="de-DE" dirty="0">
                <a:sym typeface="Wingdings"/>
              </a:rPr>
              <a:t>und erben einige Methoden, z.B. </a:t>
            </a:r>
            <a:r>
              <a:rPr lang="de-DE" dirty="0" err="1">
                <a:latin typeface="Courier New"/>
                <a:cs typeface="Courier New"/>
                <a:sym typeface="Wingdings"/>
              </a:rPr>
              <a:t>toString</a:t>
            </a:r>
            <a:r>
              <a:rPr lang="de-DE" dirty="0">
                <a:latin typeface="Courier New"/>
                <a:cs typeface="Courier New"/>
                <a:sym typeface="Wingdings"/>
              </a:rPr>
              <a:t>() </a:t>
            </a:r>
            <a:r>
              <a:rPr lang="de-DE" dirty="0">
                <a:sym typeface="Wingdings"/>
              </a:rPr>
              <a:t>oder </a:t>
            </a:r>
            <a:r>
              <a:rPr lang="de-DE" dirty="0" err="1" smtClean="0">
                <a:latin typeface="Courier New"/>
                <a:cs typeface="Courier New"/>
                <a:sym typeface="Wingdings"/>
              </a:rPr>
              <a:t>valueOf</a:t>
            </a:r>
            <a:r>
              <a:rPr lang="de-DE" dirty="0" smtClean="0">
                <a:latin typeface="Courier New"/>
                <a:cs typeface="Courier New"/>
                <a:sym typeface="Wingdings"/>
              </a:rPr>
              <a:t>(</a:t>
            </a:r>
            <a:r>
              <a:rPr lang="de-DE" dirty="0" err="1" smtClean="0">
                <a:latin typeface="Courier New"/>
                <a:cs typeface="Courier New"/>
                <a:sym typeface="Wingdings"/>
              </a:rPr>
              <a:t>i:int</a:t>
            </a:r>
            <a:r>
              <a:rPr lang="de-DE" dirty="0" smtClean="0">
                <a:latin typeface="Courier New"/>
                <a:cs typeface="Courier New"/>
                <a:sym typeface="Wingdings"/>
              </a:rPr>
              <a:t>) </a:t>
            </a:r>
            <a:endParaRPr lang="de-DE" dirty="0">
              <a:latin typeface="Courier New"/>
              <a:cs typeface="Courier New"/>
              <a:sym typeface="Wingdings"/>
            </a:endParaRPr>
          </a:p>
          <a:p>
            <a:r>
              <a:rPr lang="de-DE" dirty="0">
                <a:sym typeface="Wingdings"/>
              </a:rPr>
              <a:t>(= Methoden der Klasse </a:t>
            </a:r>
            <a:r>
              <a:rPr lang="de-DE" dirty="0">
                <a:latin typeface="Courier New"/>
                <a:cs typeface="Courier New"/>
                <a:sym typeface="Wingdings"/>
              </a:rPr>
              <a:t>String </a:t>
            </a:r>
            <a:r>
              <a:rPr lang="de-DE" dirty="0" err="1">
                <a:latin typeface="Courier New"/>
                <a:cs typeface="Courier New"/>
                <a:sym typeface="Wingdings"/>
              </a:rPr>
              <a:t>extends</a:t>
            </a:r>
            <a:r>
              <a:rPr lang="de-DE" dirty="0">
                <a:latin typeface="Courier New"/>
                <a:cs typeface="Courier New"/>
                <a:sym typeface="Wingdings"/>
              </a:rPr>
              <a:t> </a:t>
            </a:r>
            <a:r>
              <a:rPr lang="de-DE" dirty="0" err="1">
                <a:latin typeface="Courier New"/>
                <a:cs typeface="Courier New"/>
                <a:sym typeface="Wingdings"/>
              </a:rPr>
              <a:t>Object</a:t>
            </a:r>
            <a:r>
              <a:rPr lang="de-DE" dirty="0">
                <a:latin typeface="Courier New"/>
                <a:cs typeface="Courier New"/>
                <a:sym typeface="Wingdings"/>
              </a:rPr>
              <a:t>)</a:t>
            </a:r>
            <a:endParaRPr lang="de-DE" dirty="0">
              <a:latin typeface="Courier New"/>
              <a:cs typeface="Courier New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Übung (mit </a:t>
            </a:r>
            <a:r>
              <a:rPr lang="de-DE" dirty="0" err="1" smtClean="0">
                <a:ea typeface="ＭＳ Ｐゴシック" pitchFamily="-1" charset="-128"/>
                <a:cs typeface="ＭＳ Ｐゴシック" pitchFamily="-1" charset="-128"/>
              </a:rPr>
              <a:t>Greenfoot</a:t>
            </a:r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)</a:t>
            </a:r>
          </a:p>
        </p:txBody>
      </p:sp>
      <p:sp>
        <p:nvSpPr>
          <p:cNvPr id="22534" name="Textfeld 6"/>
          <p:cNvSpPr txBox="1">
            <a:spLocks noChangeArrowheads="1"/>
          </p:cNvSpPr>
          <p:nvPr/>
        </p:nvSpPr>
        <p:spPr bwMode="auto">
          <a:xfrm>
            <a:off x="3962400" y="1417638"/>
            <a:ext cx="5110932" cy="507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 dirty="0"/>
              <a:t>Programmieren Sie die beiden dargestellten</a:t>
            </a:r>
          </a:p>
          <a:p>
            <a:r>
              <a:rPr lang="de-DE" b="1" dirty="0"/>
              <a:t>Klassen </a:t>
            </a:r>
            <a:r>
              <a:rPr lang="de-DE" dirty="0"/>
              <a:t>und verwenden Sie die korrekten</a:t>
            </a:r>
          </a:p>
          <a:p>
            <a:r>
              <a:rPr lang="de-DE" dirty="0" err="1"/>
              <a:t>Zugriffsmodifikatoren</a:t>
            </a:r>
            <a:r>
              <a:rPr lang="de-DE" dirty="0"/>
              <a:t>.</a:t>
            </a:r>
          </a:p>
          <a:p>
            <a:r>
              <a:rPr lang="de-DE" dirty="0"/>
              <a:t>Programmieren Sie auch die </a:t>
            </a:r>
            <a:r>
              <a:rPr lang="de-DE" b="1" dirty="0"/>
              <a:t>Getter und Setter.</a:t>
            </a:r>
          </a:p>
          <a:p>
            <a:endParaRPr lang="de-DE" dirty="0"/>
          </a:p>
          <a:p>
            <a:r>
              <a:rPr lang="de-DE" dirty="0"/>
              <a:t>bellen(): Erzeugt eine Ausgabe "</a:t>
            </a:r>
            <a:r>
              <a:rPr lang="de-DE" dirty="0" err="1"/>
              <a:t>Wuff</a:t>
            </a:r>
            <a:r>
              <a:rPr lang="de-DE" dirty="0"/>
              <a:t>, </a:t>
            </a:r>
            <a:r>
              <a:rPr lang="de-DE" dirty="0" err="1"/>
              <a:t>wuff</a:t>
            </a:r>
            <a:r>
              <a:rPr lang="de-DE" dirty="0"/>
              <a:t>"</a:t>
            </a:r>
          </a:p>
          <a:p>
            <a:endParaRPr lang="de-DE" dirty="0"/>
          </a:p>
          <a:p>
            <a:r>
              <a:rPr lang="de-DE" dirty="0"/>
              <a:t>fass(): Erzeugt eine Ausgabe "*schnapp*"</a:t>
            </a:r>
          </a:p>
          <a:p>
            <a:endParaRPr lang="de-DE" dirty="0"/>
          </a:p>
          <a:p>
            <a:endParaRPr lang="de-DE" dirty="0"/>
          </a:p>
          <a:p>
            <a:r>
              <a:rPr lang="de-DE" b="1" dirty="0"/>
              <a:t>Erzeugen Sie in der </a:t>
            </a:r>
            <a:r>
              <a:rPr lang="de-DE" b="1" dirty="0" smtClean="0"/>
              <a:t>Weltklasse die </a:t>
            </a:r>
            <a:r>
              <a:rPr lang="de-DE" b="1" dirty="0"/>
              <a:t>Objekte</a:t>
            </a:r>
          </a:p>
          <a:p>
            <a:r>
              <a:rPr lang="de-DE" dirty="0" smtClean="0"/>
              <a:t>„</a:t>
            </a:r>
            <a:r>
              <a:rPr lang="de-DE" dirty="0" err="1" smtClean="0"/>
              <a:t>fifi</a:t>
            </a:r>
            <a:r>
              <a:rPr lang="de-DE" dirty="0"/>
              <a:t>" (Hund) und</a:t>
            </a:r>
          </a:p>
          <a:p>
            <a:r>
              <a:rPr lang="de-DE" dirty="0" smtClean="0"/>
              <a:t>„</a:t>
            </a:r>
            <a:r>
              <a:rPr lang="de-DE" dirty="0" err="1" smtClean="0"/>
              <a:t>eliminator</a:t>
            </a:r>
            <a:r>
              <a:rPr lang="de-DE" dirty="0"/>
              <a:t>" (Jagdhund).</a:t>
            </a:r>
          </a:p>
          <a:p>
            <a:endParaRPr lang="de-DE" dirty="0"/>
          </a:p>
          <a:p>
            <a:r>
              <a:rPr lang="de-DE" b="1" dirty="0" smtClean="0"/>
              <a:t>Fügen Sie diese Objekte der Welt hinzu</a:t>
            </a:r>
          </a:p>
          <a:p>
            <a:r>
              <a:rPr lang="de-DE" b="1" dirty="0" smtClean="0"/>
              <a:t>und verwenden Sie </a:t>
            </a:r>
            <a:r>
              <a:rPr lang="de-DE" b="1" smtClean="0"/>
              <a:t>die Methoden.</a:t>
            </a:r>
          </a:p>
          <a:p>
            <a:endParaRPr lang="de-DE" b="1"/>
          </a:p>
          <a:p>
            <a:r>
              <a:rPr lang="de-DE" i="1"/>
              <a:t>(Szenario: 1_hund_einfach)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01750"/>
            <a:ext cx="32639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1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dirty="0" smtClean="0">
                <a:ea typeface="ＭＳ Ｐゴシック" pitchFamily="-1" charset="-128"/>
                <a:cs typeface="ＭＳ Ｐゴシック" pitchFamily="-1" charset="-128"/>
              </a:rPr>
              <a:t>Übung (mit IDE)</a:t>
            </a:r>
          </a:p>
        </p:txBody>
      </p:sp>
      <p:sp>
        <p:nvSpPr>
          <p:cNvPr id="22534" name="Textfeld 6"/>
          <p:cNvSpPr txBox="1">
            <a:spLocks noChangeArrowheads="1"/>
          </p:cNvSpPr>
          <p:nvPr/>
        </p:nvSpPr>
        <p:spPr bwMode="auto">
          <a:xfrm>
            <a:off x="3962400" y="1417638"/>
            <a:ext cx="5123756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b="1"/>
              <a:t>Programmieren Sie die beiden dargestellten</a:t>
            </a:r>
          </a:p>
          <a:p>
            <a:r>
              <a:rPr lang="de-DE" b="1"/>
              <a:t>Klassen </a:t>
            </a:r>
            <a:r>
              <a:rPr lang="de-DE"/>
              <a:t>und verwenden Sie die korrekten</a:t>
            </a:r>
          </a:p>
          <a:p>
            <a:r>
              <a:rPr lang="de-DE"/>
              <a:t>Zugriffsmodifikatoren.</a:t>
            </a:r>
          </a:p>
          <a:p>
            <a:r>
              <a:rPr lang="de-DE"/>
              <a:t>Programmieren Sie auch die </a:t>
            </a:r>
            <a:r>
              <a:rPr lang="de-DE" b="1"/>
              <a:t>Getter und Setter.</a:t>
            </a:r>
          </a:p>
          <a:p>
            <a:endParaRPr lang="de-DE"/>
          </a:p>
          <a:p>
            <a:r>
              <a:rPr lang="de-DE"/>
              <a:t>bellen(): Erzeugt eine Ausgabe "Wuff, wuff"</a:t>
            </a:r>
          </a:p>
          <a:p>
            <a:endParaRPr lang="de-DE"/>
          </a:p>
          <a:p>
            <a:r>
              <a:rPr lang="de-DE"/>
              <a:t>fass(): Erzeugt eine Ausgabe "*schnapp*"</a:t>
            </a:r>
          </a:p>
          <a:p>
            <a:endParaRPr lang="de-DE"/>
          </a:p>
          <a:p>
            <a:endParaRPr lang="de-DE"/>
          </a:p>
          <a:p>
            <a:r>
              <a:rPr lang="de-DE" b="1"/>
              <a:t>Erzeugen Sie in der Startklasse die Objekte</a:t>
            </a:r>
          </a:p>
          <a:p>
            <a:r>
              <a:rPr lang="de-DE" smtClean="0"/>
              <a:t>„fifi</a:t>
            </a:r>
            <a:r>
              <a:rPr lang="de-DE"/>
              <a:t>" (Hund) und</a:t>
            </a:r>
          </a:p>
          <a:p>
            <a:r>
              <a:rPr lang="de-DE" smtClean="0"/>
              <a:t>„eliminator</a:t>
            </a:r>
            <a:r>
              <a:rPr lang="de-DE"/>
              <a:t>" (Jagdhund).</a:t>
            </a:r>
          </a:p>
          <a:p>
            <a:endParaRPr lang="de-DE"/>
          </a:p>
          <a:p>
            <a:r>
              <a:rPr lang="de-DE" b="1"/>
              <a:t>Verwenden Sie die Methoden.</a:t>
            </a:r>
          </a:p>
        </p:txBody>
      </p:sp>
      <p:pic>
        <p:nvPicPr>
          <p:cNvPr id="10" name="Bild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01750"/>
            <a:ext cx="3263900" cy="425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</Words>
  <Application>Microsoft Macintosh PowerPoint</Application>
  <PresentationFormat>Bildschirmpräsentation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Office-Design</vt:lpstr>
      <vt:lpstr>Java: Vererbung  Teil 2: Syntax</vt:lpstr>
      <vt:lpstr>Vererbung in Java</vt:lpstr>
      <vt:lpstr>Vererbung in Java</vt:lpstr>
      <vt:lpstr>Klasse Object</vt:lpstr>
      <vt:lpstr>Übung (mit Greenfoot)</vt:lpstr>
      <vt:lpstr>Übung (mit IDE)</vt:lpstr>
    </vt:vector>
  </TitlesOfParts>
  <Company>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PHP: Klassen definieren</dc:title>
  <dc:creator>Bert</dc:creator>
  <cp:lastModifiedBy>B. M.</cp:lastModifiedBy>
  <cp:revision>81</cp:revision>
  <cp:lastPrinted>2012-02-06T21:46:24Z</cp:lastPrinted>
  <dcterms:created xsi:type="dcterms:W3CDTF">2012-02-06T21:34:10Z</dcterms:created>
  <dcterms:modified xsi:type="dcterms:W3CDTF">2015-06-16T20:34:33Z</dcterms:modified>
</cp:coreProperties>
</file>