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1" r:id="rId7"/>
    <p:sldId id="262" r:id="rId8"/>
    <p:sldId id="264" r:id="rId9"/>
    <p:sldId id="269" r:id="rId10"/>
    <p:sldId id="267" r:id="rId11"/>
    <p:sldId id="263" r:id="rId12"/>
    <p:sldId id="273" r:id="rId13"/>
    <p:sldId id="271" r:id="rId14"/>
    <p:sldId id="272" r:id="rId15"/>
    <p:sldId id="265" r:id="rId16"/>
    <p:sldId id="266" r:id="rId17"/>
    <p:sldId id="270" r:id="rId18"/>
    <p:sldId id="268" r:id="rId19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24.06.2015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Vererbung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Teil 3: </a:t>
            </a:r>
            <a:r>
              <a:rPr lang="de-DE" smtClean="0">
                <a:latin typeface="Courier New"/>
                <a:ea typeface="ＭＳ Ｐゴシック" pitchFamily="-1" charset="-128"/>
                <a:cs typeface="Courier New"/>
              </a:rPr>
              <a:t>super()</a:t>
            </a:r>
            <a:endParaRPr lang="de-DE" i="1" smtClean="0">
              <a:latin typeface="Courier New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/>
            </a:gs>
            <a:gs pos="100000">
              <a:schemeClr val="accent6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2: super() verstehen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>
              <a:buNone/>
            </a:pPr>
            <a:r>
              <a:rPr lang="de-DE" sz="2400" b="1"/>
              <a:t>Aufgabe:</a:t>
            </a:r>
          </a:p>
          <a:p>
            <a:pPr>
              <a:buNone/>
            </a:pPr>
            <a:r>
              <a:rPr lang="de-DE" sz="2400"/>
              <a:t>Programmieren Sie zwei Klassen ("Fahrzeug", Elternklasse und "Auto", Kindklasse) + Startklasse.</a:t>
            </a:r>
          </a:p>
          <a:p>
            <a:pPr>
              <a:buNone/>
            </a:pPr>
            <a:endParaRPr lang="de-DE" sz="2400"/>
          </a:p>
          <a:p>
            <a:pPr>
              <a:buNone/>
            </a:pPr>
            <a:r>
              <a:rPr lang="de-DE" sz="2400"/>
              <a:t>Spielen Sie mit dem super()-Aufruf, z.B:</a:t>
            </a:r>
          </a:p>
          <a:p>
            <a:r>
              <a:rPr lang="de-DE" sz="2400"/>
              <a:t>lassen Sie den Konstruktor der Kindklasse weg</a:t>
            </a:r>
          </a:p>
          <a:p>
            <a:r>
              <a:rPr lang="de-DE" sz="2400"/>
              <a:t>benutzen Sie den Konstruktor der Kindklasse, einmal mit und einmal ohne super()</a:t>
            </a:r>
          </a:p>
          <a:p>
            <a:pPr>
              <a:buNone/>
            </a:pPr>
            <a:endParaRPr lang="de-DE" sz="2400"/>
          </a:p>
          <a:p>
            <a:pPr>
              <a:buNone/>
            </a:pPr>
            <a:r>
              <a:rPr lang="de-DE" sz="2400"/>
              <a:t>Instanziieren Sie zwischendurch Objekte und beachten Sie die Ausgaben.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ourier New"/>
                <a:cs typeface="Courier New"/>
              </a:rPr>
              <a:t>super()</a:t>
            </a:r>
            <a:r>
              <a:rPr lang="de-DE"/>
              <a:t>und Konstruktor mit Parameter(n)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/>
              <a:t>Situation:</a:t>
            </a:r>
          </a:p>
          <a:p>
            <a:pPr>
              <a:buNone/>
            </a:pPr>
            <a:r>
              <a:rPr lang="de-DE">
                <a:solidFill>
                  <a:srgbClr val="FF0000"/>
                </a:solidFill>
              </a:rPr>
              <a:t>Konstruktor der Elternklasse hat Parameter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04800" y="2514600"/>
            <a:ext cx="4801990" cy="14773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Vater { 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String nachname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public Vater(String nachname){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	this.nachname = nachname;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} </a:t>
            </a:r>
            <a:r>
              <a:rPr lang="de-DE" b="1">
                <a:latin typeface="Courier New"/>
                <a:cs typeface="Courier New"/>
              </a:rPr>
              <a:t>...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4800" y="4267200"/>
            <a:ext cx="7341485" cy="1754327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Sohn extends Vater{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boolean mopedfuehrerschein;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public Sohn(boolean mopedfuehrerschein){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	this.mopedfuehrerschein = mopedfuehrerschein;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ourier New"/>
                <a:cs typeface="Courier New"/>
              </a:rPr>
              <a:t>super()</a:t>
            </a:r>
            <a:r>
              <a:rPr lang="de-DE"/>
              <a:t>und Konstruktor mit Parameter(n)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/>
              <a:t>Situation:</a:t>
            </a:r>
          </a:p>
          <a:p>
            <a:pPr>
              <a:buNone/>
            </a:pPr>
            <a:r>
              <a:rPr lang="de-DE">
                <a:solidFill>
                  <a:srgbClr val="FF0000"/>
                </a:solidFill>
              </a:rPr>
              <a:t>Konstruktor der Elternklasse hat Parameter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04800" y="2514600"/>
            <a:ext cx="4801990" cy="14773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Vater { 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String nachname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public Vater(String nachname){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	this.nachname = nachname;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} </a:t>
            </a:r>
            <a:r>
              <a:rPr lang="de-DE" b="1">
                <a:latin typeface="Courier New"/>
                <a:cs typeface="Courier New"/>
              </a:rPr>
              <a:t>...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4800" y="4267200"/>
            <a:ext cx="7341485" cy="1754327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Sohn extends Vater{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boolean mopedfuehrerschein;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public Sohn(boolean mopedfuehrerschein){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	this.mopedfuehrerschein = mopedfuehrerschein;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57200" y="3886200"/>
            <a:ext cx="8229600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3500"/>
              <a:t>Zur Erinnerung:</a:t>
            </a:r>
          </a:p>
          <a:p>
            <a:r>
              <a:rPr lang="de-DE" sz="3500"/>
              <a:t>In der Regel werden die dem Konstruktor übergebenen Parameter entsprechenden Attributen zugewiesen (wie Setter)!</a:t>
            </a:r>
          </a:p>
        </p:txBody>
      </p:sp>
      <p:cxnSp>
        <p:nvCxnSpPr>
          <p:cNvPr id="9" name="Gerade Verbindung mit Pfeil 8"/>
          <p:cNvCxnSpPr/>
          <p:nvPr/>
        </p:nvCxnSpPr>
        <p:spPr>
          <a:xfrm rot="10800000">
            <a:off x="3124200" y="3657600"/>
            <a:ext cx="838200" cy="609600"/>
          </a:xfrm>
          <a:prstGeom prst="straightConnector1">
            <a:avLst/>
          </a:prstGeom>
          <a:ln w="7302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/>
            </a:gs>
            <a:gs pos="100000">
              <a:schemeClr val="tx2">
                <a:lumMod val="20000"/>
                <a:lumOff val="8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4343628"/>
            <a:ext cx="8229600" cy="1828571"/>
          </a:xfrm>
        </p:spPr>
        <p:txBody>
          <a:bodyPr/>
          <a:lstStyle/>
          <a:p>
            <a:pPr algn="l"/>
            <a:r>
              <a:rPr lang="de-DE" sz="3500">
                <a:cs typeface="Courier New"/>
              </a:rPr>
              <a:t>Aufgabe 3a: Welche Attribute hat</a:t>
            </a:r>
            <a:br>
              <a:rPr lang="de-DE" sz="3500">
                <a:cs typeface="Courier New"/>
              </a:rPr>
            </a:br>
            <a:r>
              <a:rPr lang="de-DE" sz="3500">
                <a:cs typeface="Courier New"/>
              </a:rPr>
              <a:t>- der Vater?</a:t>
            </a:r>
            <a:br>
              <a:rPr lang="de-DE" sz="3500">
                <a:cs typeface="Courier New"/>
              </a:rPr>
            </a:br>
            <a:r>
              <a:rPr lang="de-DE" sz="3500">
                <a:cs typeface="Courier New"/>
              </a:rPr>
              <a:t>- der Sohn?</a:t>
            </a:r>
            <a:endParaRPr lang="de-DE" sz="3500"/>
          </a:p>
        </p:txBody>
      </p:sp>
      <p:sp>
        <p:nvSpPr>
          <p:cNvPr id="5" name="Textfeld 4"/>
          <p:cNvSpPr txBox="1"/>
          <p:nvPr/>
        </p:nvSpPr>
        <p:spPr>
          <a:xfrm>
            <a:off x="304800" y="265202"/>
            <a:ext cx="4801990" cy="14773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Vater { 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String nachname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public Vater(String nachname){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	this.nachname = nachname;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} </a:t>
            </a:r>
            <a:r>
              <a:rPr lang="de-DE" b="1">
                <a:latin typeface="Courier New"/>
                <a:cs typeface="Courier New"/>
              </a:rPr>
              <a:t>...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4800" y="2017802"/>
            <a:ext cx="7341485" cy="1754327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Sohn extends Vater{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boolean mopedfuehrerschein;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public Sohn(boolean mopedfuehrerschein){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	this.mopedfuehrerschein = mopedfuehrerschein;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/>
            </a:gs>
            <a:gs pos="100000">
              <a:schemeClr val="tx2">
                <a:lumMod val="20000"/>
                <a:lumOff val="8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3772129"/>
            <a:ext cx="8229600" cy="1143000"/>
          </a:xfrm>
        </p:spPr>
        <p:txBody>
          <a:bodyPr/>
          <a:lstStyle/>
          <a:p>
            <a:r>
              <a:rPr lang="de-DE" sz="3500">
                <a:cs typeface="Courier New"/>
              </a:rPr>
              <a:t>Aufgabe 3b: Was passiert, wenn ein Objekt der Klasse Sohn erzeugt wird?</a:t>
            </a:r>
            <a:endParaRPr lang="de-DE" sz="3500"/>
          </a:p>
        </p:txBody>
      </p:sp>
      <p:sp>
        <p:nvSpPr>
          <p:cNvPr id="5" name="Textfeld 4"/>
          <p:cNvSpPr txBox="1"/>
          <p:nvPr/>
        </p:nvSpPr>
        <p:spPr>
          <a:xfrm>
            <a:off x="304800" y="265202"/>
            <a:ext cx="4801990" cy="14773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Vater { 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String nachname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public Vater(String nachname){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	this.nachname = nachname;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} </a:t>
            </a:r>
            <a:r>
              <a:rPr lang="de-DE" b="1">
                <a:latin typeface="Courier New"/>
                <a:cs typeface="Courier New"/>
              </a:rPr>
              <a:t>...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4800" y="2017802"/>
            <a:ext cx="7341485" cy="1754327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Sohn extends Vater{</a:t>
            </a:r>
          </a:p>
          <a:p>
            <a:r>
              <a:rPr lang="de-DE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protected boolean mopedfuehrerschein;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public Sohn(boolean mopedfuehrerschein){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	this.mopedfuehrerschein = mopedfuehrerschein;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04800" y="5076965"/>
            <a:ext cx="8382000" cy="156966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400" b="1">
                <a:latin typeface="Courier New"/>
                <a:cs typeface="Courier New"/>
              </a:rPr>
              <a:t>public static void main(String[] args)</a:t>
            </a:r>
          </a:p>
          <a:p>
            <a:r>
              <a:rPr lang="de-DE" sz="2400" b="1">
                <a:latin typeface="Courier New"/>
                <a:cs typeface="Courier New"/>
              </a:rPr>
              <a:t>{</a:t>
            </a:r>
          </a:p>
          <a:p>
            <a:r>
              <a:rPr lang="de-DE" sz="2400" b="1">
                <a:latin typeface="Courier New"/>
                <a:cs typeface="Courier New"/>
              </a:rPr>
              <a:t>	Sohn s = new Sohn(true);</a:t>
            </a:r>
          </a:p>
          <a:p>
            <a:r>
              <a:rPr lang="de-DE" sz="2400" b="1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04800" y="2514600"/>
            <a:ext cx="4801990" cy="1477328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>
                    <a:lumMod val="65000"/>
                  </a:schemeClr>
                </a:solidFill>
                <a:latin typeface="Courier New"/>
                <a:cs typeface="Courier New"/>
              </a:rPr>
              <a:t>public class Vater { </a:t>
            </a:r>
          </a:p>
          <a:p>
            <a:r>
              <a:rPr lang="de-DE" b="1">
                <a:solidFill>
                  <a:schemeClr val="bg1">
                    <a:lumMod val="65000"/>
                  </a:schemeClr>
                </a:solidFill>
                <a:latin typeface="Courier New"/>
                <a:cs typeface="Courier New"/>
              </a:rPr>
              <a:t>	protected String nachname</a:t>
            </a:r>
          </a:p>
          <a:p>
            <a:r>
              <a:rPr lang="de-DE" b="1">
                <a:solidFill>
                  <a:schemeClr val="bg1">
                    <a:lumMod val="65000"/>
                  </a:schemeClr>
                </a:solidFill>
                <a:latin typeface="Courier New"/>
                <a:cs typeface="Courier New"/>
              </a:rPr>
              <a:t>	public Vater(String nachname){</a:t>
            </a:r>
          </a:p>
          <a:p>
            <a:r>
              <a:rPr lang="de-DE" b="1">
                <a:solidFill>
                  <a:schemeClr val="bg1">
                    <a:lumMod val="65000"/>
                  </a:schemeClr>
                </a:solidFill>
                <a:latin typeface="Courier New"/>
                <a:cs typeface="Courier New"/>
              </a:rPr>
              <a:t>		this.nachname = nachname;</a:t>
            </a:r>
          </a:p>
          <a:p>
            <a:r>
              <a:rPr lang="de-DE" b="1">
                <a:solidFill>
                  <a:schemeClr val="bg1">
                    <a:lumMod val="65000"/>
                  </a:schemeClr>
                </a:solidFill>
                <a:latin typeface="Courier New"/>
                <a:cs typeface="Courier New"/>
              </a:rPr>
              <a:t>} ...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4800" y="4267200"/>
            <a:ext cx="7341485" cy="175432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Sohn extends Vater{</a:t>
            </a:r>
          </a:p>
          <a:p>
            <a:r>
              <a:rPr lang="de-DE" b="1">
                <a:latin typeface="Courier New"/>
                <a:cs typeface="Courier New"/>
              </a:rPr>
              <a:t>	protected boolean mopedfuehrerschein;</a:t>
            </a:r>
          </a:p>
          <a:p>
            <a:r>
              <a:rPr lang="de-DE" b="1">
                <a:latin typeface="Courier New"/>
                <a:cs typeface="Courier New"/>
              </a:rPr>
              <a:t>	public Sohn(boolean mopedfuehrerschein){</a:t>
            </a:r>
          </a:p>
          <a:p>
            <a:r>
              <a:rPr lang="de-DE" b="1">
                <a:latin typeface="Courier New"/>
                <a:cs typeface="Courier New"/>
              </a:rPr>
              <a:t>		this.mopedfuehrerschein = mopedfuehrerschein;</a:t>
            </a:r>
          </a:p>
          <a:p>
            <a:r>
              <a:rPr lang="de-DE" b="1"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04800"/>
            <a:ext cx="8210395" cy="22098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4171747" y="2057400"/>
            <a:ext cx="4515053" cy="15081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300">
                <a:solidFill>
                  <a:schemeClr val="tx1"/>
                </a:solidFill>
                <a:sym typeface="Wingdings"/>
              </a:rPr>
              <a:t>das heißt:</a:t>
            </a:r>
          </a:p>
          <a:p>
            <a:r>
              <a:rPr lang="de-DE" sz="2300">
                <a:solidFill>
                  <a:schemeClr val="tx1"/>
                </a:solidFill>
                <a:sym typeface="Wingdings"/>
              </a:rPr>
              <a:t>Parameter für Konstruktor "Vater" </a:t>
            </a:r>
          </a:p>
          <a:p>
            <a:r>
              <a:rPr lang="de-DE" sz="2300">
                <a:solidFill>
                  <a:schemeClr val="tx1"/>
                </a:solidFill>
                <a:sym typeface="Wingdings"/>
              </a:rPr>
              <a:t>fehlen beim Aufruf des Konstruktors</a:t>
            </a:r>
          </a:p>
          <a:p>
            <a:r>
              <a:rPr lang="de-DE" sz="2300">
                <a:solidFill>
                  <a:schemeClr val="tx1"/>
                </a:solidFill>
                <a:sym typeface="Wingdings"/>
              </a:rPr>
              <a:t>"Sohn"</a:t>
            </a:r>
            <a:endParaRPr lang="de-DE" sz="23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Lösung: </a:t>
            </a:r>
            <a:r>
              <a:rPr lang="de-DE">
                <a:latin typeface="Courier New"/>
                <a:cs typeface="Courier New"/>
              </a:rPr>
              <a:t>super()</a:t>
            </a:r>
            <a:r>
              <a:rPr lang="de-DE"/>
              <a:t> parametrisieren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/>
              <a:t>Dem Aufruf super() werden die Parameter für den Konstruktor der Elternklasse übergeben.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04800" y="2514600"/>
            <a:ext cx="4801990" cy="14773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public class Vater { 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protected String nachname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public Vater(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String nachname</a:t>
            </a:r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){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	this.nachname = nachname;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} ...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4800" y="4267200"/>
            <a:ext cx="7341485" cy="2031325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public class Sohn extends Vater{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protected boolean mopedfuehrerschein;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public Sohn(boolean mopedfuehrerschein){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	super("Schmitt");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	this.mopedfuehrerschein = mopedfuehrerschein;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}</a:t>
            </a:r>
          </a:p>
        </p:txBody>
      </p:sp>
      <p:sp>
        <p:nvSpPr>
          <p:cNvPr id="18" name="Freihandform 17"/>
          <p:cNvSpPr/>
          <p:nvPr/>
        </p:nvSpPr>
        <p:spPr>
          <a:xfrm>
            <a:off x="3605604" y="3230302"/>
            <a:ext cx="4372754" cy="2122283"/>
          </a:xfrm>
          <a:custGeom>
            <a:avLst/>
            <a:gdLst>
              <a:gd name="connsiteX0" fmla="*/ 0 w 4372754"/>
              <a:gd name="connsiteY0" fmla="*/ 2105237 h 2122283"/>
              <a:gd name="connsiteX1" fmla="*/ 4372754 w 4372754"/>
              <a:gd name="connsiteY1" fmla="*/ 2122283 h 2122283"/>
              <a:gd name="connsiteX2" fmla="*/ 4330135 w 4372754"/>
              <a:gd name="connsiteY2" fmla="*/ 0 h 2122283"/>
              <a:gd name="connsiteX3" fmla="*/ 1133677 w 4372754"/>
              <a:gd name="connsiteY3" fmla="*/ 8524 h 2122283"/>
              <a:gd name="connsiteX4" fmla="*/ 1133677 w 4372754"/>
              <a:gd name="connsiteY4" fmla="*/ 8524 h 2122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2754" h="2122283">
                <a:moveTo>
                  <a:pt x="0" y="2105237"/>
                </a:moveTo>
                <a:lnTo>
                  <a:pt x="4372754" y="2122283"/>
                </a:lnTo>
                <a:lnTo>
                  <a:pt x="4330135" y="0"/>
                </a:lnTo>
                <a:lnTo>
                  <a:pt x="1133677" y="8524"/>
                </a:lnTo>
                <a:lnTo>
                  <a:pt x="1133677" y="8524"/>
                </a:ln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500"/>
              <a:t>Übliches Vorgehen:</a:t>
            </a:r>
            <a:br>
              <a:rPr lang="de-DE" sz="3500"/>
            </a:br>
            <a:r>
              <a:rPr lang="de-DE" sz="3500"/>
              <a:t>Konstruktorwerte an Oberklasse übergeben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 sz="2000"/>
              <a:t>Der Elternklasse werden alle Parameter übergeben; diejenigen, die der Konstruktor der Elternklasse benötigt, werden mit dem super()-Aufruf "nach oben" weitergeleitet: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04800" y="2514600"/>
            <a:ext cx="4801990" cy="14773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public class Vater { 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protected String nachname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public Vater(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String nachname</a:t>
            </a:r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){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	this.nachname = nachname;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} ...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4800" y="4267200"/>
            <a:ext cx="8542085" cy="2031325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public class Sohn extends Vater{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protected boolean mopedfuehrerschein;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public Sohn(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boolean mopedfuehrerschein</a:t>
            </a:r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, 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String nachname</a:t>
            </a:r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){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	super(nachname);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this.mopedfuehrerschein = mopedfuehrerschein;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}</a:t>
            </a:r>
          </a:p>
        </p:txBody>
      </p:sp>
      <p:sp>
        <p:nvSpPr>
          <p:cNvPr id="18" name="Freihandform 17"/>
          <p:cNvSpPr/>
          <p:nvPr/>
        </p:nvSpPr>
        <p:spPr>
          <a:xfrm>
            <a:off x="3810000" y="3206058"/>
            <a:ext cx="4372754" cy="2122283"/>
          </a:xfrm>
          <a:custGeom>
            <a:avLst/>
            <a:gdLst>
              <a:gd name="connsiteX0" fmla="*/ 0 w 4372754"/>
              <a:gd name="connsiteY0" fmla="*/ 2105237 h 2122283"/>
              <a:gd name="connsiteX1" fmla="*/ 4372754 w 4372754"/>
              <a:gd name="connsiteY1" fmla="*/ 2122283 h 2122283"/>
              <a:gd name="connsiteX2" fmla="*/ 4330135 w 4372754"/>
              <a:gd name="connsiteY2" fmla="*/ 0 h 2122283"/>
              <a:gd name="connsiteX3" fmla="*/ 1133677 w 4372754"/>
              <a:gd name="connsiteY3" fmla="*/ 8524 h 2122283"/>
              <a:gd name="connsiteX4" fmla="*/ 1133677 w 4372754"/>
              <a:gd name="connsiteY4" fmla="*/ 8524 h 2122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2754" h="2122283">
                <a:moveTo>
                  <a:pt x="0" y="2105237"/>
                </a:moveTo>
                <a:lnTo>
                  <a:pt x="4372754" y="2122283"/>
                </a:lnTo>
                <a:lnTo>
                  <a:pt x="4330135" y="0"/>
                </a:lnTo>
                <a:lnTo>
                  <a:pt x="1133677" y="8524"/>
                </a:lnTo>
                <a:lnTo>
                  <a:pt x="1133677" y="8524"/>
                </a:ln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bg2">
                <a:lumMod val="9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4: parametrisiertes super() verwenden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5511800" cy="46482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694069" y="3048000"/>
            <a:ext cx="44499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/>
              <a:t>Programmieren Sie diese Klassen</a:t>
            </a:r>
          </a:p>
          <a:p>
            <a:r>
              <a:rPr lang="de-DE" sz="2200"/>
              <a:t>so, dass der Bundespräsident als</a:t>
            </a:r>
          </a:p>
          <a:p>
            <a:r>
              <a:rPr lang="de-DE" sz="2200"/>
              <a:t>neuer Kunde instanziiert werden</a:t>
            </a:r>
          </a:p>
          <a:p>
            <a:r>
              <a:rPr lang="de-DE" sz="2200"/>
              <a:t>kann!</a:t>
            </a:r>
          </a:p>
        </p:txBody>
      </p:sp>
      <p:sp>
        <p:nvSpPr>
          <p:cNvPr id="3" name="Rechteck 2"/>
          <p:cNvSpPr/>
          <p:nvPr/>
        </p:nvSpPr>
        <p:spPr>
          <a:xfrm>
            <a:off x="453662" y="5965567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Um zu testen, ob alles funktioniert, gibt der </a:t>
            </a:r>
            <a:r>
              <a:rPr lang="de-DE" dirty="0" err="1"/>
              <a:t>Bundespraesident</a:t>
            </a:r>
            <a:r>
              <a:rPr lang="de-DE" dirty="0"/>
              <a:t> am Ende des Konstruktors aus "Ich heiße &lt;</a:t>
            </a:r>
            <a:r>
              <a:rPr lang="de-DE" dirty="0" err="1"/>
              <a:t>name</a:t>
            </a:r>
            <a:r>
              <a:rPr lang="de-DE" dirty="0"/>
              <a:t>&gt; und erhalte überall &lt;</a:t>
            </a:r>
            <a:r>
              <a:rPr lang="de-DE" dirty="0" err="1"/>
              <a:t>rabattProzent</a:t>
            </a:r>
            <a:r>
              <a:rPr lang="de-DE" dirty="0"/>
              <a:t>&gt; Prozent Rabatt."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Konstruktor und Vererbung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/>
              <a:t>Kindklasse ruft SELBSTSTÄNDIG und IMMER  zuerst den Konstruktor der Elternklasse auf!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Konstruktor und Vererbung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/>
              <a:t>Kindklasse ruft SELBSTSTÄNDIG und IMMER  zuerst den Konstruktor der Elternklasse auf!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57200" y="2819400"/>
            <a:ext cx="8045792" cy="11541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300"/>
              <a:t>Zur Erinnerung:</a:t>
            </a:r>
          </a:p>
          <a:p>
            <a:pPr>
              <a:buFontTx/>
              <a:buChar char="-"/>
            </a:pPr>
            <a:r>
              <a:rPr lang="de-DE" sz="2300"/>
              <a:t>Alle Klassen BRAUCHEN einen Konstruktor.</a:t>
            </a:r>
          </a:p>
          <a:p>
            <a:pPr>
              <a:buFontTx/>
              <a:buChar char="-"/>
            </a:pPr>
            <a:r>
              <a:rPr lang="de-DE" sz="2300"/>
              <a:t>Wenn wir keinen manuell schreiben, fügt der Compiler einen ein.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04800" y="4728865"/>
            <a:ext cx="35091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B extends A</a:t>
            </a:r>
          </a:p>
          <a:p>
            <a:r>
              <a:rPr lang="de-DE" b="1">
                <a:latin typeface="Courier New"/>
                <a:cs typeface="Courier New"/>
              </a:rPr>
              <a:t>{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495800" y="4728865"/>
            <a:ext cx="350919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B extends A</a:t>
            </a:r>
          </a:p>
          <a:p>
            <a:r>
              <a:rPr lang="de-DE" b="1">
                <a:latin typeface="Courier New"/>
                <a:cs typeface="Courier New"/>
              </a:rPr>
              <a:t>{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public B()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{ 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029200" y="6216134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008000"/>
                </a:solidFill>
              </a:rPr>
              <a:t>X = vom Compiler eingefügt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Konstruktor/Vererbung: Beispiel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1981200"/>
          </a:xfrm>
        </p:spPr>
        <p:txBody>
          <a:bodyPr/>
          <a:lstStyle/>
          <a:p>
            <a:pPr>
              <a:buNone/>
            </a:pPr>
            <a:r>
              <a:rPr lang="de-DE" sz="1600" b="1">
                <a:solidFill>
                  <a:srgbClr val="008000"/>
                </a:solidFill>
                <a:latin typeface="+mj-lt"/>
                <a:cs typeface="Courier New"/>
              </a:rPr>
              <a:t>Startklasse:</a:t>
            </a:r>
          </a:p>
          <a:p>
            <a:pPr>
              <a:buNone/>
            </a:pPr>
            <a:r>
              <a:rPr lang="de-DE" sz="1600" b="1">
                <a:latin typeface="Courier New"/>
                <a:cs typeface="Courier New"/>
              </a:rPr>
              <a:t>	public static void main(String[] args){</a:t>
            </a:r>
          </a:p>
          <a:p>
            <a:pPr>
              <a:buNone/>
            </a:pPr>
            <a:r>
              <a:rPr lang="de-DE" sz="1600" b="1">
                <a:latin typeface="Courier New"/>
                <a:cs typeface="Courier New"/>
              </a:rPr>
              <a:t>		System.out.println("Erzeuge jetzt Konto:");</a:t>
            </a:r>
          </a:p>
          <a:p>
            <a:pPr>
              <a:buNone/>
            </a:pPr>
            <a:r>
              <a:rPr lang="de-DE" sz="1600" b="1">
                <a:solidFill>
                  <a:srgbClr val="0000FF"/>
                </a:solidFill>
                <a:latin typeface="Courier New"/>
                <a:cs typeface="Courier New"/>
              </a:rPr>
              <a:t>		Konto k = new Konto();</a:t>
            </a:r>
          </a:p>
          <a:p>
            <a:pPr>
              <a:buNone/>
            </a:pPr>
            <a:r>
              <a:rPr lang="de-DE" sz="1600" b="1">
                <a:latin typeface="Courier New"/>
                <a:cs typeface="Courier New"/>
              </a:rPr>
              <a:t>		System.out.println("Erzeuge jetzt Girokonto");</a:t>
            </a:r>
          </a:p>
          <a:p>
            <a:pPr>
              <a:buNone/>
            </a:pPr>
            <a:r>
              <a:rPr lang="de-DE" sz="1600" b="1">
                <a:solidFill>
                  <a:schemeClr val="accent6">
                    <a:lumMod val="50000"/>
                  </a:schemeClr>
                </a:solidFill>
                <a:latin typeface="Courier New"/>
                <a:cs typeface="Courier New"/>
              </a:rPr>
              <a:t>		Girokonto g = new Girokonto(); }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457200" y="30480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-1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ＭＳ Ｐゴシック" charset="-128"/>
                <a:cs typeface="Courier New"/>
              </a:rPr>
              <a:t>Konto: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solidFill>
                  <a:srgbClr val="0000FF"/>
                </a:solidFill>
                <a:latin typeface="Courier New"/>
                <a:ea typeface="ＭＳ Ｐゴシック" charset="-128"/>
                <a:cs typeface="Courier New"/>
              </a:rPr>
              <a:t>	public class Konto{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// Konstruktor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public Konto(){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System.out.println("KONSTRUKTOR von Konto"); }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457200" y="48006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-1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ＭＳ Ｐゴシック" charset="-128"/>
                <a:cs typeface="Courier New"/>
              </a:rPr>
              <a:t>Girokonto: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solidFill>
                  <a:srgbClr val="984807"/>
                </a:solidFill>
                <a:latin typeface="Courier New"/>
                <a:ea typeface="ＭＳ Ｐゴシック" charset="-128"/>
                <a:cs typeface="Courier New"/>
              </a:rPr>
              <a:t>	public class Girokonto extends Konto 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// Konstruktor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public Girokonto() 	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	System.out.println("KONSTRUKTOR GIROKONTO");}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2362200"/>
            <a:ext cx="2286000" cy="336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Konstruktor/Vererbung: Beispiel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1981200"/>
          </a:xfrm>
        </p:spPr>
        <p:txBody>
          <a:bodyPr/>
          <a:lstStyle/>
          <a:p>
            <a:pPr>
              <a:buNone/>
            </a:pPr>
            <a:r>
              <a:rPr lang="de-DE" sz="1600" b="1">
                <a:solidFill>
                  <a:srgbClr val="008000"/>
                </a:solidFill>
                <a:latin typeface="+mj-lt"/>
                <a:cs typeface="Courier New"/>
              </a:rPr>
              <a:t>Startklasse:</a:t>
            </a:r>
          </a:p>
          <a:p>
            <a:pPr>
              <a:buNone/>
            </a:pPr>
            <a:r>
              <a:rPr lang="de-DE" sz="1600" b="1">
                <a:latin typeface="Courier New"/>
                <a:cs typeface="Courier New"/>
              </a:rPr>
              <a:t>	public static void main(String[] args){</a:t>
            </a:r>
          </a:p>
          <a:p>
            <a:pPr>
              <a:buNone/>
            </a:pPr>
            <a:r>
              <a:rPr lang="de-DE" sz="1600" b="1">
                <a:latin typeface="Courier New"/>
                <a:cs typeface="Courier New"/>
              </a:rPr>
              <a:t>		System.out.println("Erzeuge jetzt Konto:");</a:t>
            </a:r>
          </a:p>
          <a:p>
            <a:pPr>
              <a:buNone/>
            </a:pPr>
            <a:r>
              <a:rPr lang="de-DE" sz="1600" b="1">
                <a:solidFill>
                  <a:srgbClr val="0000FF"/>
                </a:solidFill>
                <a:latin typeface="Courier New"/>
                <a:cs typeface="Courier New"/>
              </a:rPr>
              <a:t>		Konto k = new Konto();</a:t>
            </a:r>
          </a:p>
          <a:p>
            <a:pPr>
              <a:buNone/>
            </a:pPr>
            <a:r>
              <a:rPr lang="de-DE" sz="1600" b="1">
                <a:latin typeface="Courier New"/>
                <a:cs typeface="Courier New"/>
              </a:rPr>
              <a:t>		System.out.println("Erzeuge jetzt Girokonto");</a:t>
            </a:r>
          </a:p>
          <a:p>
            <a:pPr>
              <a:buNone/>
            </a:pPr>
            <a:r>
              <a:rPr lang="de-DE" sz="1600" b="1">
                <a:solidFill>
                  <a:schemeClr val="accent6">
                    <a:lumMod val="50000"/>
                  </a:schemeClr>
                </a:solidFill>
                <a:latin typeface="Courier New"/>
                <a:cs typeface="Courier New"/>
              </a:rPr>
              <a:t>		Girokonto g = new Girokonto(); }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457200" y="30480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-1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ＭＳ Ｐゴシック" charset="-128"/>
                <a:cs typeface="Courier New"/>
              </a:rPr>
              <a:t>Konto: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solidFill>
                  <a:srgbClr val="0000FF"/>
                </a:solidFill>
                <a:latin typeface="Courier New"/>
                <a:ea typeface="ＭＳ Ｐゴシック" charset="-128"/>
                <a:cs typeface="Courier New"/>
              </a:rPr>
              <a:t>	public class Konto{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// Konstruktor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public Konto(){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System.out.println("KONSTRUKTOR von Konto"); }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457200" y="48006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-1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ＭＳ Ｐゴシック" charset="-128"/>
                <a:cs typeface="Courier New"/>
              </a:rPr>
              <a:t>Girokonto: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solidFill>
                  <a:srgbClr val="984807"/>
                </a:solidFill>
                <a:latin typeface="Courier New"/>
                <a:ea typeface="ＭＳ Ｐゴシック" charset="-128"/>
                <a:cs typeface="Courier New"/>
              </a:rPr>
              <a:t>	public class Girokonto extends Konto 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// Konstruktor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public Girokonto() 	{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de-DE" sz="1600" b="1">
                <a:latin typeface="Courier New"/>
                <a:ea typeface="ＭＳ Ｐゴシック" charset="-128"/>
                <a:cs typeface="Courier New"/>
              </a:rPr>
              <a:t>		System.out.println("KONSTRUKTOR GIROKONTO");}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417638"/>
            <a:ext cx="6870494" cy="2011362"/>
          </a:xfrm>
          <a:prstGeom prst="rect">
            <a:avLst/>
          </a:prstGeom>
          <a:ln w="508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CCFFCC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1: Konstruktor/Vererbung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sz="2400" b="1"/>
              <a:t>Aufgabe:</a:t>
            </a:r>
          </a:p>
          <a:p>
            <a:pPr>
              <a:buNone/>
            </a:pPr>
            <a:r>
              <a:rPr lang="de-DE" sz="2400"/>
              <a:t>Programmieren Sie zwei Klassen (Eltern- und Kindklasse) + Startklasse.</a:t>
            </a:r>
          </a:p>
          <a:p>
            <a:pPr>
              <a:buNone/>
            </a:pPr>
            <a:endParaRPr lang="de-DE" sz="2400"/>
          </a:p>
          <a:p>
            <a:pPr>
              <a:buNone/>
            </a:pPr>
            <a:r>
              <a:rPr lang="de-DE" sz="2400"/>
              <a:t>Lassen Sie in beiden Konstruktoren eine eindeutige Meldung ausgeben ("Ich bin der Konstruktor der Klasse x").</a:t>
            </a:r>
          </a:p>
          <a:p>
            <a:pPr>
              <a:buNone/>
            </a:pPr>
            <a:endParaRPr lang="de-DE" sz="2400"/>
          </a:p>
          <a:p>
            <a:pPr>
              <a:buNone/>
            </a:pPr>
            <a:r>
              <a:rPr lang="de-DE" sz="2400"/>
              <a:t>Instanziieren Sie jeweils ein Objekt und beachten Sie die Ausgaben.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ourier New"/>
                <a:cs typeface="Courier New"/>
              </a:rPr>
              <a:t>super()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/>
              <a:t>Mit dem Aufruf </a:t>
            </a:r>
            <a:r>
              <a:rPr lang="de-DE">
                <a:latin typeface="Courier New"/>
                <a:cs typeface="Courier New"/>
              </a:rPr>
              <a:t>super() </a:t>
            </a:r>
            <a:r>
              <a:rPr lang="de-DE"/>
              <a:t>wird der Standard-Konstruktor der Elternklasse aufgerufen.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04800" y="3124200"/>
            <a:ext cx="3647716" cy="923330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B extends A{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4800" y="4133671"/>
            <a:ext cx="3647716" cy="1200329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B extends A{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public B()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{ 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029200" y="6400800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008000"/>
                </a:solidFill>
              </a:rPr>
              <a:t>X = vom Compiler eingefügt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52400" y="2209800"/>
            <a:ext cx="8534400" cy="8002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300"/>
              <a:t>Wenn wir super() nicht manuell schreiben, macht der Compiler das für uns als ERSTE ANWEISUNG im Konstruktor der Kindklasse.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04800" y="5380672"/>
            <a:ext cx="3647716" cy="14773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B extends A{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public B(){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	super();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396942" y="4532531"/>
            <a:ext cx="3289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Gleiche Funktion bei allen drei</a:t>
            </a:r>
          </a:p>
          <a:p>
            <a:r>
              <a:rPr lang="de-DE"/>
              <a:t>Varianten!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152400" y="304800"/>
            <a:ext cx="8534400" cy="36317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>
                <a:latin typeface="Courier New"/>
                <a:cs typeface="Courier New"/>
              </a:rPr>
              <a:t>super() </a:t>
            </a:r>
            <a:r>
              <a:rPr lang="de-DE" sz="2300"/>
              <a:t>ist die</a:t>
            </a:r>
          </a:p>
          <a:p>
            <a:pPr algn="ctr"/>
            <a:r>
              <a:rPr lang="de-DE" sz="9200">
                <a:solidFill>
                  <a:srgbClr val="FF0000"/>
                </a:solidFill>
              </a:rPr>
              <a:t>ERSTE ANWEISUNG</a:t>
            </a:r>
          </a:p>
          <a:p>
            <a:pPr algn="ctr"/>
            <a:r>
              <a:rPr lang="de-DE" sz="2300"/>
              <a:t>im Konstruktor der Kindklasse.</a:t>
            </a:r>
          </a:p>
        </p:txBody>
      </p:sp>
      <p:pic>
        <p:nvPicPr>
          <p:cNvPr id="14" name="Bild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572000"/>
            <a:ext cx="8772525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152400" y="1219200"/>
            <a:ext cx="8534400" cy="43396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900">
                <a:solidFill>
                  <a:srgbClr val="FF0000"/>
                </a:solidFill>
                <a:latin typeface="Courier New"/>
                <a:cs typeface="Courier New"/>
              </a:rPr>
              <a:t>SUPER()</a:t>
            </a:r>
          </a:p>
          <a:p>
            <a:pPr algn="ctr"/>
            <a:r>
              <a:rPr lang="de-DE" sz="6900">
                <a:solidFill>
                  <a:srgbClr val="FF0000"/>
                </a:solidFill>
              </a:rPr>
              <a:t>SCHREIBEN WIR NUR DANN, WENN ES SEIN MUSS.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</Words>
  <Application>Microsoft Office PowerPoint</Application>
  <PresentationFormat>Bildschirmpräsentation (4:3)</PresentationFormat>
  <Paragraphs>198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Office-Design</vt:lpstr>
      <vt:lpstr>Java: Vererbung  Teil 3: super()</vt:lpstr>
      <vt:lpstr>Konstruktor und Vererbung</vt:lpstr>
      <vt:lpstr>Konstruktor und Vererbung</vt:lpstr>
      <vt:lpstr>Konstruktor/Vererbung: Beispiel</vt:lpstr>
      <vt:lpstr>Konstruktor/Vererbung: Beispiel</vt:lpstr>
      <vt:lpstr>Aufgabe 1: Konstruktor/Vererbung</vt:lpstr>
      <vt:lpstr>super()</vt:lpstr>
      <vt:lpstr>PowerPoint-Präsentation</vt:lpstr>
      <vt:lpstr>PowerPoint-Präsentation</vt:lpstr>
      <vt:lpstr>Aufgabe 2: super() verstehen</vt:lpstr>
      <vt:lpstr>super()und Konstruktor mit Parameter(n)</vt:lpstr>
      <vt:lpstr>super()und Konstruktor mit Parameter(n)</vt:lpstr>
      <vt:lpstr>Aufgabe 3a: Welche Attribute hat - der Vater? - der Sohn?</vt:lpstr>
      <vt:lpstr>Aufgabe 3b: Was passiert, wenn ein Objekt der Klasse Sohn erzeugt wird?</vt:lpstr>
      <vt:lpstr>PowerPoint-Präsentation</vt:lpstr>
      <vt:lpstr>Lösung: super() parametrisieren</vt:lpstr>
      <vt:lpstr>Übliches Vorgehen: Konstruktorwerte an Oberklasse übergeben</vt:lpstr>
      <vt:lpstr>Aufgabe 4: parametrisiertes super() verwenden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Adam</cp:lastModifiedBy>
  <cp:revision>86</cp:revision>
  <cp:lastPrinted>2009-09-08T13:07:36Z</cp:lastPrinted>
  <dcterms:created xsi:type="dcterms:W3CDTF">2012-02-12T15:12:18Z</dcterms:created>
  <dcterms:modified xsi:type="dcterms:W3CDTF">2015-06-24T10:11:20Z</dcterms:modified>
</cp:coreProperties>
</file>