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270" r:id="rId4"/>
    <p:sldId id="273" r:id="rId5"/>
    <p:sldId id="266" r:id="rId6"/>
    <p:sldId id="272" r:id="rId7"/>
    <p:sldId id="268" r:id="rId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5" d="100"/>
          <a:sy n="105" d="100"/>
        </p:scale>
        <p:origin x="-1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570B9-D404-514E-9A5A-BF0654660BE6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3AAD0-E3B1-BE48-9C3D-902E189A2B5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65C8E-D812-9F47-B26A-F2CC23B4DD82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9DA606-FC3C-F942-B9A4-E923B19EC31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10D49-5BC9-744F-BF58-697FF70B9EE2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ECD52-9179-1949-AC98-DBAC56EC53D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CE9E5A-D350-8B4C-A9F6-6BA5E0F52C4A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B9D7F-7395-D541-B005-2D45740FFF5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129DE-D08A-1B42-B628-F90E0B6E6C5D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9BC4-087B-AF46-B2E9-6A002D7926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D5C3B-7FE4-934D-8A3D-064DDB271531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B0D54-2F91-BA49-8FA8-21283ABF6BE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00EA6-5828-E849-8BC1-E09B573A3F59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66F96-C424-4248-8A04-0FC382DFCB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F30E5F-8130-D447-908B-4C03831C1878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82F7E-49BD-A74D-8428-F2CD92E77A0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B187CA-3048-9C4D-8AC0-C01955A2E3FF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0D3BD-F139-AF4D-8BAF-2FD0393DE6C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52C263-A2A1-7449-A08F-D1A4091C2445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7C6300-F2E5-0640-B85C-4E511F7BBD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AEB33-F0F5-7842-9E9E-65A4CB8B203C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2FD35-6EBF-504E-95FE-CCC0E44057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042D2D-0C76-F242-BACC-B71E96267D3E}" type="datetime1">
              <a:rPr lang="de-DE"/>
              <a:pPr>
                <a:defRPr/>
              </a:pPr>
              <a:t>24.04.2013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8A1AF3E-AD95-7746-9FF7-D725C734CB1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Abstrakte Klassen</a:t>
            </a:r>
            <a:endParaRPr lang="de-DE" i="1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493713" y="312738"/>
            <a:ext cx="8229600" cy="1143000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Beispiel: Oberklasse + Unterklasse</a:t>
            </a:r>
          </a:p>
        </p:txBody>
      </p:sp>
      <p:pic>
        <p:nvPicPr>
          <p:cNvPr id="14339" name="Bild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55738"/>
            <a:ext cx="3875088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Beispiel: Oberklasse + Unterklasse</a:t>
            </a:r>
          </a:p>
        </p:txBody>
      </p:sp>
      <p:sp>
        <p:nvSpPr>
          <p:cNvPr id="15363" name="Textfeld 39"/>
          <p:cNvSpPr txBox="1">
            <a:spLocks noChangeArrowheads="1"/>
          </p:cNvSpPr>
          <p:nvPr/>
        </p:nvSpPr>
        <p:spPr bwMode="auto">
          <a:xfrm>
            <a:off x="4800600" y="2022475"/>
            <a:ext cx="41084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3000">
                <a:solidFill>
                  <a:srgbClr val="FF0000"/>
                </a:solidFill>
              </a:rPr>
              <a:t>Sinnlos, ein Objekt</a:t>
            </a:r>
          </a:p>
          <a:p>
            <a:r>
              <a:rPr lang="de-DE" sz="3000">
                <a:solidFill>
                  <a:srgbClr val="FF0000"/>
                </a:solidFill>
              </a:rPr>
              <a:t>"Konto" zu erstellen</a:t>
            </a:r>
          </a:p>
          <a:p>
            <a:r>
              <a:rPr lang="de-DE" sz="3000">
                <a:solidFill>
                  <a:srgbClr val="FF0000"/>
                </a:solidFill>
              </a:rPr>
              <a:t>(kein Zinssatz)</a:t>
            </a:r>
          </a:p>
          <a:p>
            <a:endParaRPr lang="de-DE" sz="3000">
              <a:solidFill>
                <a:srgbClr val="FF0000"/>
              </a:solidFill>
            </a:endParaRPr>
          </a:p>
          <a:p>
            <a:pPr>
              <a:buFont typeface="Wingdings" pitchFamily="-1" charset="2"/>
              <a:buChar char="à"/>
            </a:pPr>
            <a:r>
              <a:rPr lang="de-DE" sz="3000">
                <a:solidFill>
                  <a:srgbClr val="FF0000"/>
                </a:solidFill>
                <a:sym typeface="Wingdings" pitchFamily="-1" charset="2"/>
              </a:rPr>
              <a:t>Konto als "abstrakte"</a:t>
            </a:r>
          </a:p>
          <a:p>
            <a:r>
              <a:rPr lang="de-DE" sz="3000">
                <a:solidFill>
                  <a:srgbClr val="FF0000"/>
                </a:solidFill>
                <a:sym typeface="Wingdings" pitchFamily="-1" charset="2"/>
              </a:rPr>
              <a:t>Klasse realisieren</a:t>
            </a:r>
            <a:endParaRPr lang="de-DE" sz="3000">
              <a:solidFill>
                <a:srgbClr val="FF0000"/>
              </a:solidFill>
            </a:endParaRPr>
          </a:p>
        </p:txBody>
      </p:sp>
      <p:pic>
        <p:nvPicPr>
          <p:cNvPr id="15364" name="Bild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455738"/>
            <a:ext cx="3875088" cy="456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Beispiel: Oberklasse + Unterklasse</a:t>
            </a:r>
          </a:p>
        </p:txBody>
      </p:sp>
      <p:sp>
        <p:nvSpPr>
          <p:cNvPr id="15363" name="Textfeld 39"/>
          <p:cNvSpPr txBox="1">
            <a:spLocks noChangeArrowheads="1"/>
          </p:cNvSpPr>
          <p:nvPr/>
        </p:nvSpPr>
        <p:spPr bwMode="auto">
          <a:xfrm>
            <a:off x="3753426" y="2022475"/>
            <a:ext cx="4752335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3000">
                <a:solidFill>
                  <a:srgbClr val="FF0000"/>
                </a:solidFill>
              </a:rPr>
              <a:t>Beispiel aus Greenfoot:</a:t>
            </a:r>
          </a:p>
          <a:p>
            <a:endParaRPr lang="de-DE" sz="3000">
              <a:solidFill>
                <a:srgbClr val="FF0000"/>
              </a:solidFill>
            </a:endParaRPr>
          </a:p>
          <a:p>
            <a:r>
              <a:rPr lang="de-DE" sz="3000">
                <a:solidFill>
                  <a:srgbClr val="FF0000"/>
                </a:solidFill>
              </a:rPr>
              <a:t>Von "TierAmStrand" soll</a:t>
            </a:r>
          </a:p>
          <a:p>
            <a:r>
              <a:rPr lang="de-DE" sz="3000">
                <a:solidFill>
                  <a:srgbClr val="FF0000"/>
                </a:solidFill>
              </a:rPr>
              <a:t>niemals ein Objekt erzeugt</a:t>
            </a:r>
          </a:p>
          <a:p>
            <a:r>
              <a:rPr lang="de-DE" sz="3000">
                <a:solidFill>
                  <a:srgbClr val="FF0000"/>
                </a:solidFill>
              </a:rPr>
              <a:t>werden.</a:t>
            </a:r>
          </a:p>
          <a:p>
            <a:endParaRPr lang="de-DE" sz="3000">
              <a:solidFill>
                <a:srgbClr val="FF0000"/>
              </a:solidFill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417638"/>
            <a:ext cx="2514600" cy="46676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Definition</a:t>
            </a:r>
          </a:p>
        </p:txBody>
      </p:sp>
      <p:sp>
        <p:nvSpPr>
          <p:cNvPr id="42" name="Text Box 1076"/>
          <p:cNvSpPr txBox="1">
            <a:spLocks noChangeArrowheads="1"/>
          </p:cNvSpPr>
          <p:nvPr/>
        </p:nvSpPr>
        <p:spPr bwMode="auto">
          <a:xfrm>
            <a:off x="762000" y="1417638"/>
            <a:ext cx="7391400" cy="24780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3100"/>
              <a:t>Klassen, von denen keine Exemplare  erzeugt werden können, d. h. von denen es grundsätzlich keine Objekte geben wird, bezeichnet man als abstrakte Klassen.</a:t>
            </a:r>
          </a:p>
        </p:txBody>
      </p:sp>
      <p:sp>
        <p:nvSpPr>
          <p:cNvPr id="16388" name="Textfeld 42"/>
          <p:cNvSpPr txBox="1">
            <a:spLocks noChangeArrowheads="1"/>
          </p:cNvSpPr>
          <p:nvPr/>
        </p:nvSpPr>
        <p:spPr bwMode="auto">
          <a:xfrm>
            <a:off x="1981200" y="5791200"/>
            <a:ext cx="7043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[Für den Hinterkopf: Es gibt auch abstrakte Methoden! </a:t>
            </a:r>
            <a:r>
              <a:rPr lang="de-DE">
                <a:sym typeface="Wingdings" pitchFamily="-1" charset="2"/>
              </a:rPr>
              <a:t> Interface</a:t>
            </a:r>
            <a:r>
              <a:rPr lang="de-DE"/>
              <a:t>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Bild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100" y="1295400"/>
            <a:ext cx="38989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Abstrakte Klassen in UML</a:t>
            </a:r>
          </a:p>
        </p:txBody>
      </p:sp>
      <p:sp>
        <p:nvSpPr>
          <p:cNvPr id="17412" name="Textfeld 16"/>
          <p:cNvSpPr txBox="1">
            <a:spLocks noChangeArrowheads="1"/>
          </p:cNvSpPr>
          <p:nvPr/>
        </p:nvSpPr>
        <p:spPr bwMode="auto">
          <a:xfrm>
            <a:off x="5648325" y="1384300"/>
            <a:ext cx="23526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kursive Schreibweise</a:t>
            </a:r>
          </a:p>
        </p:txBody>
      </p:sp>
      <p:cxnSp>
        <p:nvCxnSpPr>
          <p:cNvPr id="19" name="Gerade Verbindung mit Pfeil 18"/>
          <p:cNvCxnSpPr/>
          <p:nvPr/>
        </p:nvCxnSpPr>
        <p:spPr>
          <a:xfrm rot="10800000">
            <a:off x="2859088" y="1600200"/>
            <a:ext cx="270351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Abstrakte Klassen in Java</a:t>
            </a:r>
          </a:p>
        </p:txBody>
      </p:sp>
      <p:sp>
        <p:nvSpPr>
          <p:cNvPr id="18435" name="Textfeld 5"/>
          <p:cNvSpPr txBox="1">
            <a:spLocks noChangeArrowheads="1"/>
          </p:cNvSpPr>
          <p:nvPr/>
        </p:nvSpPr>
        <p:spPr bwMode="auto">
          <a:xfrm>
            <a:off x="251520" y="1417638"/>
            <a:ext cx="843528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600" b="1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abstract</a:t>
            </a:r>
            <a:r>
              <a:rPr lang="de-DE" sz="2600" b="1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class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Konto {</a:t>
            </a:r>
          </a:p>
          <a:p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	// Attribute, Methoden</a:t>
            </a:r>
          </a:p>
          <a:p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  <a:p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 sz="2600" dirty="0" err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public</a:t>
            </a:r>
            <a:r>
              <a:rPr lang="de-DE" sz="2600" dirty="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dirty="0" err="1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class</a:t>
            </a:r>
            <a:r>
              <a:rPr lang="de-DE" sz="2600" dirty="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Girokonto </a:t>
            </a:r>
            <a:r>
              <a:rPr lang="de-DE" sz="2600" dirty="0" err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extends</a:t>
            </a:r>
            <a:r>
              <a:rPr lang="de-DE" sz="2600" dirty="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Konto 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{</a:t>
            </a:r>
          </a:p>
          <a:p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// Attribute, Methoden</a:t>
            </a:r>
          </a:p>
          <a:p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  <a:p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 sz="2600" dirty="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Girokonto </a:t>
            </a:r>
            <a:r>
              <a:rPr lang="de-DE" sz="2600" dirty="0" err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einGirokonto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	= </a:t>
            </a:r>
            <a:r>
              <a:rPr lang="de-DE" sz="2600" dirty="0" err="1">
                <a:latin typeface="Courier New" pitchFamily="-1" charset="0"/>
                <a:ea typeface="Courier New" pitchFamily="-1" charset="0"/>
                <a:cs typeface="Courier New" pitchFamily="-1" charset="0"/>
              </a:rPr>
              <a:t>new</a:t>
            </a:r>
            <a:r>
              <a:rPr lang="de-DE" sz="2600" dirty="0">
                <a:latin typeface="Courier New" pitchFamily="-1" charset="0"/>
                <a:ea typeface="Courier New" pitchFamily="-1" charset="0"/>
                <a:cs typeface="Courier New" pitchFamily="-1" charset="0"/>
              </a:rPr>
              <a:t> </a:t>
            </a:r>
            <a:r>
              <a:rPr lang="de-DE" sz="2600" dirty="0" smtClean="0">
                <a:latin typeface="Courier New" pitchFamily="-1" charset="0"/>
                <a:ea typeface="Courier New" pitchFamily="-1" charset="0"/>
                <a:cs typeface="Courier New" pitchFamily="-1" charset="0"/>
              </a:rPr>
              <a:t>Girokonto();</a:t>
            </a:r>
            <a:endParaRPr lang="de-DE" sz="2600" dirty="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Bildschirmpräsentation (4:3)</PresentationFormat>
  <Paragraphs>30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Office-Design</vt:lpstr>
      <vt:lpstr>Abstrakte Klassen</vt:lpstr>
      <vt:lpstr>Beispiel: Oberklasse + Unterklasse</vt:lpstr>
      <vt:lpstr>Beispiel: Oberklasse + Unterklasse</vt:lpstr>
      <vt:lpstr>Beispiel: Oberklasse + Unterklasse</vt:lpstr>
      <vt:lpstr>Definition</vt:lpstr>
      <vt:lpstr>Abstrakte Klassen in UML</vt:lpstr>
      <vt:lpstr>Abstrakte Klassen in Java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ME</cp:lastModifiedBy>
  <cp:revision>63</cp:revision>
  <cp:lastPrinted>2011-11-10T09:24:51Z</cp:lastPrinted>
  <dcterms:created xsi:type="dcterms:W3CDTF">2013-04-22T19:50:00Z</dcterms:created>
  <dcterms:modified xsi:type="dcterms:W3CDTF">2013-04-24T11:17:22Z</dcterms:modified>
</cp:coreProperties>
</file>