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5" r:id="rId7"/>
    <p:sldId id="264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06.10.2014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Casten (1)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implizites / explizites Casten</a:t>
            </a:r>
            <a:endParaRPr lang="de-DE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2) Explizites Casten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799"/>
          </a:xfrm>
        </p:spPr>
        <p:txBody>
          <a:bodyPr/>
          <a:lstStyle/>
          <a:p>
            <a:pPr>
              <a:buNone/>
            </a:pPr>
            <a:r>
              <a:rPr lang="de-DE"/>
              <a:t>Weitere Beispiele: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74176" y="2133600"/>
            <a:ext cx="74030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int einInteger = 20;</a:t>
            </a:r>
          </a:p>
          <a:p>
            <a:r>
              <a:rPr lang="de-DE" b="1">
                <a:latin typeface="Courier New"/>
                <a:cs typeface="Courier New"/>
              </a:rPr>
              <a:t>long einLong = 1000;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long neuerLong	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int neuerInt		= (int) einLong;</a:t>
            </a:r>
          </a:p>
          <a:p>
            <a:r>
              <a:rPr lang="de-DE" b="1">
                <a:latin typeface="Courier New"/>
                <a:cs typeface="Courier New"/>
              </a:rPr>
              <a:t>				// funktioniert (Datenverlust!)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26576" y="4678362"/>
            <a:ext cx="74030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double einDouble = 1.24;</a:t>
            </a:r>
          </a:p>
          <a:p>
            <a:r>
              <a:rPr lang="de-DE" b="1">
                <a:latin typeface="Courier New"/>
                <a:cs typeface="Courier New"/>
              </a:rPr>
              <a:t>float einFloat = 4.28F;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double neuDouble	= einFloat;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float neuFloat = (float) einDouble;</a:t>
            </a:r>
          </a:p>
          <a:p>
            <a:r>
              <a:rPr lang="de-DE" b="1">
                <a:latin typeface="Courier New"/>
                <a:cs typeface="Courier New"/>
              </a:rPr>
              <a:t>				// funktioniert (Datenverlust!)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2) Explizites Casten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85799"/>
          </a:xfrm>
        </p:spPr>
        <p:txBody>
          <a:bodyPr/>
          <a:lstStyle/>
          <a:p>
            <a:pPr>
              <a:buNone/>
            </a:pPr>
            <a:r>
              <a:rPr lang="de-DE"/>
              <a:t>Achtung: Explizites Casten hat hohe Priorität!</a:t>
            </a:r>
          </a:p>
          <a:p>
            <a:pPr>
              <a:buNone/>
            </a:pPr>
            <a:r>
              <a:rPr lang="de-DE"/>
              <a:t>Deshalb: Klammern verwenden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09600" y="3276600"/>
            <a:ext cx="74030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latin typeface="Courier New"/>
                <a:cs typeface="Courier New"/>
              </a:rPr>
              <a:t>int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schuhgroesseUSA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int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) 1.353</a:t>
            </a:r>
            <a:r>
              <a:rPr lang="de-DE" b="1" dirty="0">
                <a:latin typeface="Courier New"/>
                <a:cs typeface="Courier New"/>
              </a:rPr>
              <a:t> * 1.22;</a:t>
            </a:r>
          </a:p>
          <a:p>
            <a:r>
              <a:rPr lang="de-DE" b="1" dirty="0">
                <a:latin typeface="Courier New"/>
                <a:cs typeface="Courier New"/>
              </a:rPr>
              <a:t>	// funktioniert NICHT (1.22 wird nicht </a:t>
            </a:r>
            <a:r>
              <a:rPr lang="de-DE" b="1" smtClean="0">
                <a:latin typeface="Courier New"/>
                <a:cs typeface="Courier New"/>
              </a:rPr>
              <a:t>gecastet</a:t>
            </a:r>
            <a:r>
              <a:rPr lang="de-DE" b="1" dirty="0">
                <a:latin typeface="Courier New"/>
                <a:cs typeface="Courier New"/>
              </a:rPr>
              <a:t>!)</a:t>
            </a:r>
          </a:p>
          <a:p>
            <a:endParaRPr lang="de-DE" b="1" dirty="0">
              <a:latin typeface="Courier New"/>
              <a:cs typeface="Courier New"/>
            </a:endParaRPr>
          </a:p>
          <a:p>
            <a:r>
              <a:rPr lang="de-DE" b="1" dirty="0" err="1">
                <a:latin typeface="Courier New"/>
                <a:cs typeface="Courier New"/>
              </a:rPr>
              <a:t>int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schuhgroesseUSA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(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int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) (1.353 * 1.22)</a:t>
            </a:r>
            <a:r>
              <a:rPr lang="de-DE" b="1" dirty="0">
                <a:latin typeface="Courier New"/>
                <a:cs typeface="Courier New"/>
              </a:rPr>
              <a:t>; </a:t>
            </a:r>
          </a:p>
          <a:p>
            <a:r>
              <a:rPr lang="de-DE" b="1" dirty="0">
                <a:latin typeface="Courier New"/>
                <a:cs typeface="Courier New"/>
              </a:rPr>
              <a:t>	// funktioniert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"Casten"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71600"/>
          </a:xfrm>
        </p:spPr>
        <p:txBody>
          <a:bodyPr/>
          <a:lstStyle/>
          <a:p>
            <a:pPr>
              <a:buNone/>
            </a:pPr>
            <a:r>
              <a:rPr lang="de-DE"/>
              <a:t>= Umwandlung eines Datentyps in einen anderen</a:t>
            </a:r>
          </a:p>
          <a:p>
            <a:pPr>
              <a:buNone/>
            </a:pPr>
            <a:endParaRPr lang="de-DE"/>
          </a:p>
          <a:p>
            <a:pPr>
              <a:buNone/>
            </a:pPr>
            <a:r>
              <a:rPr lang="de-DE"/>
              <a:t>auch: Typumwandlung, Typanpassung, Konvertierung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Implizites Casten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</p:spPr>
        <p:txBody>
          <a:bodyPr/>
          <a:lstStyle/>
          <a:p>
            <a:pPr>
              <a:buNone/>
            </a:pPr>
            <a:r>
              <a:rPr lang="de-DE"/>
              <a:t>Daten des kleineren Datentyps werden durch den Compiler automatisch dem größeren angepasst</a:t>
            </a:r>
          </a:p>
          <a:p>
            <a:pPr>
              <a:buFont typeface="Wingdings" pitchFamily="-84" charset="2"/>
              <a:buChar char="à"/>
            </a:pPr>
            <a:r>
              <a:rPr lang="de-DE">
                <a:sym typeface="Wingdings"/>
              </a:rPr>
              <a:t>nur dann, wenn kein Datenverlust!</a:t>
            </a:r>
          </a:p>
          <a:p>
            <a:pPr>
              <a:buFont typeface="Wingdings" pitchFamily="-84" charset="2"/>
              <a:buChar char="à"/>
            </a:pPr>
            <a:endParaRPr lang="de-DE">
              <a:sym typeface="Wingdings"/>
            </a:endParaRPr>
          </a:p>
          <a:p>
            <a:pPr>
              <a:buNone/>
            </a:pPr>
            <a:r>
              <a:rPr lang="de-DE">
                <a:sym typeface="Wingdings"/>
              </a:rPr>
              <a:t>(Frage: Welcher Datentyp ist "mächtiger"?)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Implizites Casten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74176" y="1417638"/>
            <a:ext cx="74030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latin typeface="Courier New"/>
                <a:cs typeface="Courier New"/>
              </a:rPr>
              <a:t>int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einInteger</a:t>
            </a:r>
            <a:r>
              <a:rPr lang="de-DE" b="1" dirty="0">
                <a:latin typeface="Courier New"/>
                <a:cs typeface="Courier New"/>
              </a:rPr>
              <a:t> = 20;</a:t>
            </a:r>
          </a:p>
          <a:p>
            <a:r>
              <a:rPr lang="de-DE" b="1" dirty="0" err="1">
                <a:latin typeface="Courier New"/>
                <a:cs typeface="Courier New"/>
              </a:rPr>
              <a:t>long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einLong</a:t>
            </a:r>
            <a:r>
              <a:rPr lang="de-DE" b="1" dirty="0">
                <a:latin typeface="Courier New"/>
                <a:cs typeface="Courier New"/>
              </a:rPr>
              <a:t> = </a:t>
            </a:r>
            <a:r>
              <a:rPr lang="de-DE" b="1" dirty="0" smtClean="0">
                <a:latin typeface="Courier New"/>
                <a:cs typeface="Courier New"/>
              </a:rPr>
              <a:t>1000L;</a:t>
            </a:r>
            <a:endParaRPr lang="de-DE" b="1" dirty="0">
              <a:latin typeface="Courier New"/>
              <a:cs typeface="Courier New"/>
            </a:endParaRPr>
          </a:p>
          <a:p>
            <a:endParaRPr lang="de-DE" b="1" dirty="0">
              <a:latin typeface="Courier New"/>
              <a:cs typeface="Courier New"/>
            </a:endParaRPr>
          </a:p>
          <a:p>
            <a:r>
              <a:rPr lang="de-DE" b="1" dirty="0" err="1">
                <a:latin typeface="Courier New"/>
                <a:cs typeface="Courier New"/>
              </a:rPr>
              <a:t>long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neuerLong</a:t>
            </a:r>
            <a:r>
              <a:rPr lang="de-DE" b="1" dirty="0">
                <a:latin typeface="Courier New"/>
                <a:cs typeface="Courier New"/>
              </a:rPr>
              <a:t>	= </a:t>
            </a:r>
            <a:r>
              <a:rPr lang="de-DE" b="1" dirty="0" err="1">
                <a:latin typeface="Courier New"/>
                <a:cs typeface="Courier New"/>
              </a:rPr>
              <a:t>einInteger</a:t>
            </a:r>
            <a:r>
              <a:rPr lang="de-DE" b="1" dirty="0">
                <a:latin typeface="Courier New"/>
                <a:cs typeface="Courier New"/>
              </a:rPr>
              <a:t>;</a:t>
            </a:r>
          </a:p>
          <a:p>
            <a:r>
              <a:rPr lang="de-DE" b="1" dirty="0">
                <a:latin typeface="Courier New"/>
                <a:cs typeface="Courier New"/>
              </a:rPr>
              <a:t>				// funktioniert</a:t>
            </a:r>
          </a:p>
          <a:p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int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neuerInt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		=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einLong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;</a:t>
            </a:r>
          </a:p>
          <a:p>
            <a:r>
              <a:rPr lang="de-DE" b="1" dirty="0">
                <a:latin typeface="Courier New"/>
                <a:cs typeface="Courier New"/>
              </a:rPr>
              <a:t>				// funktioniert NICHT (Datenverlust!)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26576" y="3962400"/>
            <a:ext cx="74030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double einDouble = 1.24;</a:t>
            </a:r>
          </a:p>
          <a:p>
            <a:r>
              <a:rPr lang="de-DE" b="1">
                <a:latin typeface="Courier New"/>
                <a:cs typeface="Courier New"/>
              </a:rPr>
              <a:t>float einFloat = 4.28F;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double neuDouble	= einFloat;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float neuFloat = einDouble;</a:t>
            </a:r>
          </a:p>
          <a:p>
            <a:r>
              <a:rPr lang="de-DE" b="1">
                <a:latin typeface="Courier New"/>
                <a:cs typeface="Courier New"/>
              </a:rPr>
              <a:t>				// funktioniert NICHT (Datenverlust!)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Implizites Casten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26576" y="1417638"/>
            <a:ext cx="7403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Courier New"/>
                <a:cs typeface="Courier New"/>
              </a:rPr>
              <a:t>double </a:t>
            </a:r>
            <a:r>
              <a:rPr lang="de-DE" b="1" dirty="0" err="1">
                <a:latin typeface="Courier New"/>
                <a:cs typeface="Courier New"/>
              </a:rPr>
              <a:t>einDouble</a:t>
            </a:r>
            <a:r>
              <a:rPr lang="de-DE" b="1" dirty="0">
                <a:latin typeface="Courier New"/>
                <a:cs typeface="Courier New"/>
              </a:rPr>
              <a:t> = 1.24;</a:t>
            </a:r>
          </a:p>
          <a:p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float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 </a:t>
            </a:r>
            <a:r>
              <a:rPr lang="de-DE" b="1" dirty="0" err="1">
                <a:solidFill>
                  <a:srgbClr val="FF0000"/>
                </a:solidFill>
                <a:latin typeface="Courier New"/>
                <a:cs typeface="Courier New"/>
              </a:rPr>
              <a:t>einFloat</a:t>
            </a:r>
            <a:r>
              <a:rPr lang="de-DE" b="1" dirty="0">
                <a:solidFill>
                  <a:srgbClr val="FF0000"/>
                </a:solidFill>
                <a:latin typeface="Courier New"/>
                <a:cs typeface="Courier New"/>
              </a:rPr>
              <a:t> = 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cs typeface="Courier New"/>
              </a:rPr>
              <a:t>4.28;</a:t>
            </a:r>
            <a:endParaRPr lang="de-DE" b="1" dirty="0">
              <a:solidFill>
                <a:srgbClr val="FF0000"/>
              </a:solidFill>
              <a:latin typeface="Courier New"/>
              <a:cs typeface="Courier New"/>
            </a:endParaRPr>
          </a:p>
          <a:p>
            <a:r>
              <a:rPr lang="de-DE" b="1" dirty="0">
                <a:latin typeface="Courier New"/>
                <a:cs typeface="Courier New"/>
              </a:rPr>
              <a:t>				// funktioniert nicht</a:t>
            </a:r>
          </a:p>
          <a:p>
            <a:r>
              <a:rPr lang="de-DE" b="1" dirty="0">
                <a:latin typeface="Courier New"/>
                <a:cs typeface="Courier New"/>
              </a:rPr>
              <a:t>				// Dezimalzahl wird als Double interpretiert; Umwandlung in </a:t>
            </a:r>
            <a:r>
              <a:rPr lang="de-DE" b="1" dirty="0" err="1">
                <a:latin typeface="Courier New"/>
                <a:cs typeface="Courier New"/>
              </a:rPr>
              <a:t>Float</a:t>
            </a:r>
            <a:r>
              <a:rPr lang="de-DE" b="1" dirty="0">
                <a:latin typeface="Courier New"/>
                <a:cs typeface="Courier New"/>
              </a:rPr>
              <a:t> zöge Genauigkeitsverlust nach sich!</a:t>
            </a:r>
          </a:p>
          <a:p>
            <a:endParaRPr lang="de-DE" b="1" dirty="0">
              <a:latin typeface="Courier New"/>
              <a:cs typeface="Courier New"/>
            </a:endParaRPr>
          </a:p>
          <a:p>
            <a:r>
              <a:rPr lang="de-DE" b="1" dirty="0" err="1">
                <a:latin typeface="Courier New"/>
                <a:cs typeface="Courier New"/>
              </a:rPr>
              <a:t>float</a:t>
            </a:r>
            <a:r>
              <a:rPr lang="de-DE" b="1" dirty="0">
                <a:latin typeface="Courier New"/>
                <a:cs typeface="Courier New"/>
              </a:rPr>
              <a:t> </a:t>
            </a:r>
            <a:r>
              <a:rPr lang="de-DE" b="1" dirty="0" err="1">
                <a:latin typeface="Courier New"/>
                <a:cs typeface="Courier New"/>
              </a:rPr>
              <a:t>nochEinFloat</a:t>
            </a:r>
            <a:r>
              <a:rPr lang="de-DE" b="1" dirty="0">
                <a:latin typeface="Courier New"/>
                <a:cs typeface="Courier New"/>
              </a:rPr>
              <a:t> = 4.28F;</a:t>
            </a:r>
          </a:p>
          <a:p>
            <a:endParaRPr lang="de-DE" b="1" dirty="0">
              <a:latin typeface="Courier New"/>
              <a:cs typeface="Courier New"/>
            </a:endParaRPr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496" y="2895600"/>
            <a:ext cx="2878204" cy="1892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Zur Wiederholung: Wertebereiche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14400" y="19812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  <a:p>
            <a:r>
              <a:rPr lang="de-DE" b="1">
                <a:solidFill>
                  <a:srgbClr val="FF0000"/>
                </a:solidFill>
              </a:rPr>
              <a:t>Ganzzahltypen</a:t>
            </a:r>
          </a:p>
          <a:p>
            <a:r>
              <a:rPr lang="de-DE"/>
              <a:t>short	-2</a:t>
            </a:r>
            <a:r>
              <a:rPr lang="de-DE" baseline="30000"/>
              <a:t>15</a:t>
            </a:r>
            <a:r>
              <a:rPr lang="de-DE"/>
              <a:t> bis 2</a:t>
            </a:r>
            <a:r>
              <a:rPr lang="de-DE" baseline="30000"/>
              <a:t>15</a:t>
            </a:r>
            <a:r>
              <a:rPr lang="de-DE"/>
              <a:t>-1 (-32768 bis 32767)</a:t>
            </a:r>
          </a:p>
          <a:p>
            <a:r>
              <a:rPr lang="de-DE"/>
              <a:t>int		-2</a:t>
            </a:r>
            <a:r>
              <a:rPr lang="de-DE" baseline="30000"/>
              <a:t>31</a:t>
            </a:r>
            <a:r>
              <a:rPr lang="de-DE"/>
              <a:t> bis 2</a:t>
            </a:r>
            <a:r>
              <a:rPr lang="de-DE" baseline="30000"/>
              <a:t>31</a:t>
            </a:r>
            <a:r>
              <a:rPr lang="de-DE"/>
              <a:t>-1 (-2.147.483.648 bis 2.147.483.647)</a:t>
            </a:r>
          </a:p>
          <a:p>
            <a:r>
              <a:rPr lang="de-DE"/>
              <a:t>long		-2</a:t>
            </a:r>
            <a:r>
              <a:rPr lang="de-DE" baseline="30000"/>
              <a:t>63</a:t>
            </a:r>
            <a:r>
              <a:rPr lang="de-DE"/>
              <a:t> bis 2</a:t>
            </a:r>
            <a:r>
              <a:rPr lang="de-DE" baseline="30000"/>
              <a:t>63</a:t>
            </a:r>
            <a:r>
              <a:rPr lang="de-DE"/>
              <a:t>-1 (-9 Trillionen bis +9 Trillionen) // L anhängen!</a:t>
            </a:r>
          </a:p>
          <a:p>
            <a:endParaRPr lang="de-DE"/>
          </a:p>
          <a:p>
            <a:r>
              <a:rPr lang="de-DE" b="1">
                <a:solidFill>
                  <a:srgbClr val="FF0000"/>
                </a:solidFill>
              </a:rPr>
              <a:t>Gleitpunkttypen</a:t>
            </a:r>
          </a:p>
          <a:p>
            <a:r>
              <a:rPr lang="de-DE"/>
              <a:t>float		-3.40... * 10</a:t>
            </a:r>
            <a:r>
              <a:rPr lang="de-DE" baseline="30000"/>
              <a:t>38</a:t>
            </a:r>
            <a:r>
              <a:rPr lang="de-DE"/>
              <a:t> bis 3.4.... * 10</a:t>
            </a:r>
            <a:r>
              <a:rPr lang="de-DE" baseline="30000"/>
              <a:t>38</a:t>
            </a:r>
            <a:r>
              <a:rPr lang="de-DE"/>
              <a:t> // F anhängen!</a:t>
            </a:r>
            <a:endParaRPr lang="de-DE" baseline="30000"/>
          </a:p>
          <a:p>
            <a:r>
              <a:rPr lang="de-DE"/>
              <a:t>double	-1.79... * 10</a:t>
            </a:r>
            <a:r>
              <a:rPr lang="de-DE" baseline="30000"/>
              <a:t>308</a:t>
            </a:r>
            <a:r>
              <a:rPr lang="de-DE"/>
              <a:t> bis 1.79.... * 10</a:t>
            </a:r>
            <a:r>
              <a:rPr lang="de-DE" baseline="30000"/>
              <a:t>308</a:t>
            </a:r>
            <a:r>
              <a:rPr lang="de-DE"/>
              <a:t> // höhere Genauigkeit!</a:t>
            </a:r>
            <a:endParaRPr lang="de-DE" baseline="30000"/>
          </a:p>
          <a:p>
            <a:endParaRPr lang="de-DE" baseline="30000"/>
          </a:p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Implizites Casten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85800" y="1828800"/>
            <a:ext cx="360553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Automatische Umwandlung von</a:t>
            </a:r>
          </a:p>
          <a:p>
            <a:endParaRPr lang="de-DE"/>
          </a:p>
          <a:p>
            <a:r>
              <a:rPr lang="de-DE"/>
              <a:t>short	</a:t>
            </a:r>
            <a:r>
              <a:rPr lang="de-DE">
                <a:sym typeface="Wingdings"/>
              </a:rPr>
              <a:t> int, long, float, double</a:t>
            </a:r>
            <a:endParaRPr lang="de-DE"/>
          </a:p>
          <a:p>
            <a:r>
              <a:rPr lang="de-DE"/>
              <a:t>int 		</a:t>
            </a:r>
            <a:r>
              <a:rPr lang="de-DE">
                <a:sym typeface="Wingdings"/>
              </a:rPr>
              <a:t> long, float, double</a:t>
            </a:r>
          </a:p>
          <a:p>
            <a:r>
              <a:rPr lang="de-DE">
                <a:sym typeface="Wingdings"/>
              </a:rPr>
              <a:t>long		 float, double</a:t>
            </a:r>
          </a:p>
          <a:p>
            <a:r>
              <a:rPr lang="de-DE">
                <a:sym typeface="Wingdings"/>
              </a:rPr>
              <a:t>float		 double</a:t>
            </a:r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589825" y="3886200"/>
            <a:ext cx="7403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int einInteger = 20;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long neuerLong	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latin typeface="Courier New"/>
                <a:cs typeface="Courier New"/>
              </a:rPr>
              <a:t>float neuerFloat 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short neuerShort	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 NICHT (Datenverlust!)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2">
                <a:lumMod val="75000"/>
              </a:schemeClr>
            </a:gs>
          </a:gsLst>
          <a:lin ang="165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1) Implizites Casten: Übung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752600" y="1417638"/>
            <a:ext cx="5179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Übung Casting-1: 6 Fehler im Listing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0" y="2133600"/>
            <a:ext cx="903408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int</a:t>
            </a:r>
            <a:r>
              <a:rPr lang="de-DE" sz="1000" b="1" dirty="0">
                <a:latin typeface="Courier New"/>
                <a:cs typeface="Courier New"/>
              </a:rPr>
              <a:t> alter						= 83;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float</a:t>
            </a:r>
            <a:r>
              <a:rPr lang="de-DE" sz="1000" b="1" dirty="0">
                <a:latin typeface="Courier New"/>
                <a:cs typeface="Courier New"/>
              </a:rPr>
              <a:t> </a:t>
            </a:r>
            <a:r>
              <a:rPr lang="de-DE" sz="1000" b="1" dirty="0" err="1">
                <a:latin typeface="Courier New"/>
                <a:cs typeface="Courier New"/>
              </a:rPr>
              <a:t>schuhgroesse</a:t>
            </a:r>
            <a:r>
              <a:rPr lang="de-DE" sz="1000" b="1" dirty="0">
                <a:latin typeface="Courier New"/>
                <a:cs typeface="Courier New"/>
              </a:rPr>
              <a:t>				= 39.5F;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float</a:t>
            </a:r>
            <a:r>
              <a:rPr lang="de-DE" sz="1000" b="1" dirty="0">
                <a:latin typeface="Courier New"/>
                <a:cs typeface="Courier New"/>
              </a:rPr>
              <a:t> </a:t>
            </a:r>
            <a:r>
              <a:rPr lang="de-DE" sz="1000" b="1" dirty="0" err="1">
                <a:latin typeface="Courier New"/>
                <a:cs typeface="Courier New"/>
              </a:rPr>
              <a:t>kontostand</a:t>
            </a:r>
            <a:r>
              <a:rPr lang="de-DE" sz="1000" b="1" dirty="0">
                <a:latin typeface="Courier New"/>
                <a:cs typeface="Courier New"/>
              </a:rPr>
              <a:t>					= 1925.30F;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float</a:t>
            </a:r>
            <a:r>
              <a:rPr lang="de-DE" sz="1000" b="1" dirty="0">
                <a:latin typeface="Courier New"/>
                <a:cs typeface="Courier New"/>
              </a:rPr>
              <a:t> </a:t>
            </a:r>
            <a:r>
              <a:rPr lang="de-DE" sz="1000" b="1" dirty="0" err="1">
                <a:latin typeface="Courier New"/>
                <a:cs typeface="Courier New"/>
              </a:rPr>
              <a:t>zinssatz</a:t>
            </a:r>
            <a:r>
              <a:rPr lang="de-DE" sz="1000" b="1" dirty="0">
                <a:latin typeface="Courier New"/>
                <a:cs typeface="Courier New"/>
              </a:rPr>
              <a:t>					= 3.5F;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long</a:t>
            </a:r>
            <a:r>
              <a:rPr lang="de-DE" sz="1000" b="1" dirty="0">
                <a:latin typeface="Courier New"/>
                <a:cs typeface="Courier New"/>
              </a:rPr>
              <a:t>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 		= 5000000000L;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int</a:t>
            </a:r>
            <a:r>
              <a:rPr lang="de-DE" sz="1000" b="1" dirty="0">
                <a:latin typeface="Courier New"/>
                <a:cs typeface="Courier New"/>
              </a:rPr>
              <a:t> </a:t>
            </a:r>
            <a:r>
              <a:rPr lang="de-DE" sz="1000" b="1" dirty="0" err="1">
                <a:latin typeface="Courier New"/>
                <a:cs typeface="Courier New"/>
              </a:rPr>
              <a:t>verlustGehirnzellenProJahr</a:t>
            </a:r>
            <a:r>
              <a:rPr lang="de-DE" sz="1000" b="1" dirty="0">
                <a:latin typeface="Courier New"/>
                <a:cs typeface="Courier New"/>
              </a:rPr>
              <a:t>		= 500000;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double </a:t>
            </a:r>
            <a:r>
              <a:rPr lang="de-DE" sz="1000" b="1" dirty="0" err="1">
                <a:latin typeface="Courier New"/>
                <a:cs typeface="Courier New"/>
              </a:rPr>
              <a:t>atomGewichtSynapsen</a:t>
            </a:r>
            <a:r>
              <a:rPr lang="de-DE" sz="1000" b="1" dirty="0">
                <a:latin typeface="Courier New"/>
                <a:cs typeface="Courier New"/>
              </a:rPr>
              <a:t>			= 1.34823e-300;</a:t>
            </a:r>
          </a:p>
          <a:p>
            <a:endParaRPr lang="de-DE" sz="1000" b="1" dirty="0">
              <a:latin typeface="Courier New"/>
              <a:cs typeface="Courier New"/>
            </a:endParaRP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int</a:t>
            </a:r>
            <a:r>
              <a:rPr lang="de-DE" sz="1000" b="1" dirty="0">
                <a:latin typeface="Courier New"/>
                <a:cs typeface="Courier New"/>
              </a:rPr>
              <a:t> anzahlGehirnzellenHeute1 	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 - </a:t>
            </a:r>
            <a:r>
              <a:rPr lang="de-DE" sz="1000" b="1" dirty="0" err="1">
                <a:latin typeface="Courier New"/>
                <a:cs typeface="Courier New"/>
              </a:rPr>
              <a:t>verlustGehirnzellenProJahr</a:t>
            </a:r>
            <a:r>
              <a:rPr lang="de-DE" sz="1000" b="1" dirty="0">
                <a:latin typeface="Courier New"/>
                <a:cs typeface="Courier New"/>
              </a:rPr>
              <a:t> * alter;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long</a:t>
            </a:r>
            <a:r>
              <a:rPr lang="de-DE" sz="1000" b="1" dirty="0">
                <a:latin typeface="Courier New"/>
                <a:cs typeface="Courier New"/>
              </a:rPr>
              <a:t> anzahlGehirnzellenHeute2 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 - </a:t>
            </a:r>
            <a:r>
              <a:rPr lang="de-DE" sz="1000" b="1" dirty="0" err="1">
                <a:latin typeface="Courier New"/>
                <a:cs typeface="Courier New"/>
              </a:rPr>
              <a:t>verlustGehirnzellenProJahr</a:t>
            </a:r>
            <a:r>
              <a:rPr lang="de-DE" sz="1000" b="1" dirty="0">
                <a:latin typeface="Courier New"/>
                <a:cs typeface="Courier New"/>
              </a:rPr>
              <a:t> * alter;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double anzahlGehirnzellenHeute3 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 - </a:t>
            </a:r>
            <a:r>
              <a:rPr lang="de-DE" sz="1000" b="1" dirty="0" err="1">
                <a:latin typeface="Courier New"/>
                <a:cs typeface="Courier New"/>
              </a:rPr>
              <a:t>verlustGehirnzellenProJahr</a:t>
            </a:r>
            <a:r>
              <a:rPr lang="de-DE" sz="1000" b="1" dirty="0">
                <a:latin typeface="Courier New"/>
                <a:cs typeface="Courier New"/>
              </a:rPr>
              <a:t> * alter;</a:t>
            </a:r>
          </a:p>
          <a:p>
            <a:endParaRPr lang="de-DE" sz="1000" b="1" dirty="0">
              <a:latin typeface="Courier New"/>
              <a:cs typeface="Courier New"/>
            </a:endParaRPr>
          </a:p>
          <a:p>
            <a:r>
              <a:rPr lang="de-DE" sz="1000" b="1" dirty="0">
                <a:latin typeface="Courier New"/>
                <a:cs typeface="Courier New"/>
              </a:rPr>
              <a:t>		double zusammenhangHirnSchuhe1 	= </a:t>
            </a:r>
            <a:r>
              <a:rPr lang="de-DE" sz="1000" b="1" dirty="0" err="1">
                <a:latin typeface="Courier New"/>
                <a:cs typeface="Courier New"/>
              </a:rPr>
              <a:t>schuhgroesse</a:t>
            </a:r>
            <a:r>
              <a:rPr lang="de-DE" sz="1000" b="1" dirty="0">
                <a:latin typeface="Courier New"/>
                <a:cs typeface="Courier New"/>
              </a:rPr>
              <a:t> /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float</a:t>
            </a:r>
            <a:r>
              <a:rPr lang="de-DE" sz="1000" b="1" dirty="0">
                <a:latin typeface="Courier New"/>
                <a:cs typeface="Courier New"/>
              </a:rPr>
              <a:t> zusammenhangHirnSchuhe2 	= </a:t>
            </a:r>
            <a:r>
              <a:rPr lang="de-DE" sz="1000" b="1" dirty="0" err="1">
                <a:latin typeface="Courier New"/>
                <a:cs typeface="Courier New"/>
              </a:rPr>
              <a:t>schuhgroesse</a:t>
            </a:r>
            <a:r>
              <a:rPr lang="de-DE" sz="1000" b="1" dirty="0">
                <a:latin typeface="Courier New"/>
                <a:cs typeface="Courier New"/>
              </a:rPr>
              <a:t> /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long</a:t>
            </a:r>
            <a:r>
              <a:rPr lang="de-DE" sz="1000" b="1" dirty="0">
                <a:latin typeface="Courier New"/>
                <a:cs typeface="Courier New"/>
              </a:rPr>
              <a:t> zusammenhangHirnSchuhe1 		= </a:t>
            </a:r>
            <a:r>
              <a:rPr lang="de-DE" sz="1000" b="1" dirty="0" err="1">
                <a:latin typeface="Courier New"/>
                <a:cs typeface="Courier New"/>
              </a:rPr>
              <a:t>schuhgroesse</a:t>
            </a:r>
            <a:r>
              <a:rPr lang="de-DE" sz="1000" b="1" dirty="0">
                <a:latin typeface="Courier New"/>
                <a:cs typeface="Courier New"/>
              </a:rPr>
              <a:t> /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endParaRPr lang="de-DE" sz="1000" b="1" dirty="0">
              <a:latin typeface="Courier New"/>
              <a:cs typeface="Courier New"/>
            </a:endParaRPr>
          </a:p>
          <a:p>
            <a:r>
              <a:rPr lang="de-DE" sz="1000" b="1" dirty="0">
                <a:latin typeface="Courier New"/>
                <a:cs typeface="Courier New"/>
              </a:rPr>
              <a:t>		double kontostandIn10Jahren1 	= 10 * </a:t>
            </a:r>
            <a:r>
              <a:rPr lang="de-DE" sz="1000" b="1" dirty="0" err="1">
                <a:latin typeface="Courier New"/>
                <a:cs typeface="Courier New"/>
              </a:rPr>
              <a:t>zinssatz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kontostand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int</a:t>
            </a:r>
            <a:r>
              <a:rPr lang="de-DE" sz="1000" b="1" dirty="0">
                <a:latin typeface="Courier New"/>
                <a:cs typeface="Courier New"/>
              </a:rPr>
              <a:t> kontostandIn10Jahren2 	= 10 * </a:t>
            </a:r>
            <a:r>
              <a:rPr lang="de-DE" sz="1000" b="1" dirty="0" err="1">
                <a:latin typeface="Courier New"/>
                <a:cs typeface="Courier New"/>
              </a:rPr>
              <a:t>zinssatz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kontostand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long</a:t>
            </a:r>
            <a:r>
              <a:rPr lang="de-DE" sz="1000" b="1" dirty="0">
                <a:latin typeface="Courier New"/>
                <a:cs typeface="Courier New"/>
              </a:rPr>
              <a:t> kontostandIn10Jahren3 	= 10 * </a:t>
            </a:r>
            <a:r>
              <a:rPr lang="de-DE" sz="1000" b="1" dirty="0" err="1">
                <a:latin typeface="Courier New"/>
                <a:cs typeface="Courier New"/>
              </a:rPr>
              <a:t>zinssatz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kontostand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long</a:t>
            </a:r>
            <a:r>
              <a:rPr lang="de-DE" sz="1000" b="1" dirty="0">
                <a:latin typeface="Courier New"/>
                <a:cs typeface="Courier New"/>
              </a:rPr>
              <a:t> gesamtGewicht1 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atomGewichtSynapsen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double gesamtGewicht2 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atomGewichtSynapsen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  <a:p>
            <a:r>
              <a:rPr lang="de-DE" sz="1000" b="1" dirty="0">
                <a:latin typeface="Courier New"/>
                <a:cs typeface="Courier New"/>
              </a:rPr>
              <a:t>		</a:t>
            </a:r>
            <a:r>
              <a:rPr lang="de-DE" sz="1000" b="1" dirty="0" err="1">
                <a:latin typeface="Courier New"/>
                <a:cs typeface="Courier New"/>
              </a:rPr>
              <a:t>float</a:t>
            </a:r>
            <a:r>
              <a:rPr lang="de-DE" sz="1000" b="1" dirty="0">
                <a:latin typeface="Courier New"/>
                <a:cs typeface="Courier New"/>
              </a:rPr>
              <a:t> gesamtGewicht3 	= </a:t>
            </a:r>
            <a:r>
              <a:rPr lang="de-DE" sz="1000" b="1" dirty="0" err="1">
                <a:latin typeface="Courier New"/>
                <a:cs typeface="Courier New"/>
              </a:rPr>
              <a:t>anzahlGehirnzellenBeiGeburt</a:t>
            </a:r>
            <a:r>
              <a:rPr lang="de-DE" sz="1000" b="1" dirty="0">
                <a:latin typeface="Courier New"/>
                <a:cs typeface="Courier New"/>
              </a:rPr>
              <a:t>*</a:t>
            </a:r>
            <a:r>
              <a:rPr lang="de-DE" sz="1000" b="1" dirty="0" err="1">
                <a:latin typeface="Courier New"/>
                <a:cs typeface="Courier New"/>
              </a:rPr>
              <a:t>atomGewichtSynapsen</a:t>
            </a:r>
            <a:r>
              <a:rPr lang="de-DE" sz="1000" b="1" dirty="0">
                <a:latin typeface="Courier New"/>
                <a:cs typeface="Courier New"/>
              </a:rPr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2) Explizites Casten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457200" y="3048000"/>
            <a:ext cx="78602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latin typeface="Courier New"/>
                <a:cs typeface="Courier New"/>
              </a:rPr>
              <a:t>int einInteger = 20;</a:t>
            </a:r>
          </a:p>
          <a:p>
            <a:endParaRPr lang="de-DE" b="1">
              <a:latin typeface="Courier New"/>
              <a:cs typeface="Courier New"/>
            </a:endParaRPr>
          </a:p>
          <a:p>
            <a:r>
              <a:rPr lang="de-DE" b="1">
                <a:latin typeface="Courier New"/>
                <a:cs typeface="Courier New"/>
              </a:rPr>
              <a:t>long neuerLong	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latin typeface="Courier New"/>
                <a:cs typeface="Courier New"/>
              </a:rPr>
              <a:t>float neuerFloat =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</a:t>
            </a:r>
          </a:p>
          <a:p>
            <a:r>
              <a:rPr lang="de-DE" b="1">
                <a:solidFill>
                  <a:srgbClr val="FF0000"/>
                </a:solidFill>
                <a:latin typeface="Courier New"/>
                <a:cs typeface="Courier New"/>
              </a:rPr>
              <a:t>short neuerShort	= (short) einInteger;</a:t>
            </a:r>
          </a:p>
          <a:p>
            <a:r>
              <a:rPr lang="de-DE" b="1">
                <a:latin typeface="Courier New"/>
                <a:cs typeface="Courier New"/>
              </a:rPr>
              <a:t>				// funktioniert (aber mit Datenverlust!)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</p:spPr>
        <p:txBody>
          <a:bodyPr/>
          <a:lstStyle/>
          <a:p>
            <a:pPr>
              <a:buNone/>
            </a:pPr>
            <a:r>
              <a:rPr lang="de-DE"/>
              <a:t>Gewünschter neuer Datentyp wird angegeben</a:t>
            </a:r>
          </a:p>
          <a:p>
            <a:pPr>
              <a:buNone/>
            </a:pPr>
            <a:r>
              <a:rPr lang="de-DE">
                <a:sym typeface="Wingdings"/>
              </a:rPr>
              <a:t> Datenverlust wird in Kauf genommen!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Bildschirmpräsentation (4:3)</PresentationFormat>
  <Paragraphs>117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Office-Design</vt:lpstr>
      <vt:lpstr>Java: Casten (1) implizites / explizites Casten</vt:lpstr>
      <vt:lpstr>"Casten"</vt:lpstr>
      <vt:lpstr>1) Implizites Casten</vt:lpstr>
      <vt:lpstr>1) Implizites Casten</vt:lpstr>
      <vt:lpstr>1) Implizites Casten</vt:lpstr>
      <vt:lpstr>Zur Wiederholung: Wertebereiche</vt:lpstr>
      <vt:lpstr>1) Implizites Casten</vt:lpstr>
      <vt:lpstr>1) Implizites Casten: Übung</vt:lpstr>
      <vt:lpstr>2) Explizites Casten</vt:lpstr>
      <vt:lpstr>2) Explizites Casten</vt:lpstr>
      <vt:lpstr>2) Explizites Casten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Adam</cp:lastModifiedBy>
  <cp:revision>109</cp:revision>
  <cp:lastPrinted>2009-09-08T13:07:36Z</cp:lastPrinted>
  <dcterms:created xsi:type="dcterms:W3CDTF">2013-04-08T17:52:20Z</dcterms:created>
  <dcterms:modified xsi:type="dcterms:W3CDTF">2014-10-06T07:41:01Z</dcterms:modified>
</cp:coreProperties>
</file>