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2" r:id="rId4"/>
    <p:sldId id="264" r:id="rId5"/>
    <p:sldId id="266" r:id="rId6"/>
    <p:sldId id="265" r:id="rId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6607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Statische Methoden</a:t>
            </a:r>
            <a:endParaRPr lang="de-DE" sz="1600" i="1" smtClean="0">
              <a:latin typeface="Courier New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Definition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/>
              <a:t>Statische Methoden</a:t>
            </a:r>
          </a:p>
          <a:p>
            <a:pPr>
              <a:buNone/>
            </a:pPr>
            <a:r>
              <a:rPr lang="de-DE"/>
              <a:t>= Methoden, die aufgerufen werden können, ohne dass ein Objekt der Klasse existiert.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Syntax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public </a:t>
            </a:r>
            <a:r>
              <a:rPr lang="de-DE" sz="2400" b="1">
                <a:solidFill>
                  <a:srgbClr val="FF0000"/>
                </a:solidFill>
                <a:latin typeface="Courier New"/>
                <a:cs typeface="Courier New"/>
              </a:rPr>
              <a:t>static </a:t>
            </a:r>
            <a:r>
              <a:rPr lang="de-DE" sz="2400" b="1">
                <a:latin typeface="Courier New"/>
                <a:cs typeface="Courier New"/>
              </a:rPr>
              <a:t>int addieren(int a, int b)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{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	int erg = a + b;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	return erg; 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}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Syntax/Verwendung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sz="2400" b="1" dirty="0" err="1">
                <a:latin typeface="Courier New"/>
                <a:cs typeface="Courier New"/>
              </a:rPr>
              <a:t>public</a:t>
            </a:r>
            <a:r>
              <a:rPr lang="de-DE" sz="2400" b="1" dirty="0">
                <a:latin typeface="Courier New"/>
                <a:cs typeface="Courier New"/>
              </a:rPr>
              <a:t> </a:t>
            </a:r>
            <a:r>
              <a:rPr lang="de-DE" sz="2400" b="1" dirty="0" err="1">
                <a:solidFill>
                  <a:srgbClr val="FF0000"/>
                </a:solidFill>
                <a:latin typeface="Courier New"/>
                <a:cs typeface="Courier New"/>
              </a:rPr>
              <a:t>static</a:t>
            </a:r>
            <a:r>
              <a:rPr lang="de-DE" sz="2400" b="1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de-DE" sz="2400" b="1" dirty="0" err="1">
                <a:latin typeface="Courier New"/>
                <a:cs typeface="Courier New"/>
              </a:rPr>
              <a:t>int</a:t>
            </a:r>
            <a:r>
              <a:rPr lang="de-DE" sz="2400" b="1" dirty="0">
                <a:latin typeface="Courier New"/>
                <a:cs typeface="Courier New"/>
              </a:rPr>
              <a:t> addieren(</a:t>
            </a:r>
            <a:r>
              <a:rPr lang="de-DE" sz="2400" b="1" dirty="0" err="1">
                <a:latin typeface="Courier New"/>
                <a:cs typeface="Courier New"/>
              </a:rPr>
              <a:t>int</a:t>
            </a:r>
            <a:r>
              <a:rPr lang="de-DE" sz="2400" b="1" dirty="0">
                <a:latin typeface="Courier New"/>
                <a:cs typeface="Courier New"/>
              </a:rPr>
              <a:t> a, </a:t>
            </a:r>
            <a:r>
              <a:rPr lang="de-DE" sz="2400" b="1" dirty="0" err="1">
                <a:latin typeface="Courier New"/>
                <a:cs typeface="Courier New"/>
              </a:rPr>
              <a:t>int</a:t>
            </a:r>
            <a:r>
              <a:rPr lang="de-DE" sz="2400" b="1" dirty="0">
                <a:latin typeface="Courier New"/>
                <a:cs typeface="Courier New"/>
              </a:rPr>
              <a:t> b)</a:t>
            </a:r>
          </a:p>
          <a:p>
            <a:pPr>
              <a:buNone/>
            </a:pPr>
            <a:r>
              <a:rPr lang="de-DE" sz="2400" b="1" dirty="0">
                <a:latin typeface="Courier New"/>
                <a:cs typeface="Courier New"/>
              </a:rPr>
              <a:t>{</a:t>
            </a:r>
          </a:p>
          <a:p>
            <a:pPr>
              <a:buNone/>
            </a:pPr>
            <a:r>
              <a:rPr lang="de-DE" sz="2400" b="1" dirty="0">
                <a:latin typeface="Courier New"/>
                <a:cs typeface="Courier New"/>
              </a:rPr>
              <a:t>	</a:t>
            </a:r>
            <a:r>
              <a:rPr lang="de-DE" sz="2400" b="1" dirty="0" err="1">
                <a:latin typeface="Courier New"/>
                <a:cs typeface="Courier New"/>
              </a:rPr>
              <a:t>int</a:t>
            </a:r>
            <a:r>
              <a:rPr lang="de-DE" sz="2400" b="1" dirty="0">
                <a:latin typeface="Courier New"/>
                <a:cs typeface="Courier New"/>
              </a:rPr>
              <a:t> </a:t>
            </a:r>
            <a:r>
              <a:rPr lang="de-DE" sz="2400" b="1" dirty="0" err="1">
                <a:latin typeface="Courier New"/>
                <a:cs typeface="Courier New"/>
              </a:rPr>
              <a:t>erg</a:t>
            </a:r>
            <a:r>
              <a:rPr lang="de-DE" sz="2400" b="1" dirty="0">
                <a:latin typeface="Courier New"/>
                <a:cs typeface="Courier New"/>
              </a:rPr>
              <a:t> = a + b;</a:t>
            </a:r>
          </a:p>
          <a:p>
            <a:pPr>
              <a:buNone/>
            </a:pPr>
            <a:r>
              <a:rPr lang="de-DE" sz="2400" b="1" dirty="0">
                <a:latin typeface="Courier New"/>
                <a:cs typeface="Courier New"/>
              </a:rPr>
              <a:t>	</a:t>
            </a:r>
            <a:r>
              <a:rPr lang="de-DE" sz="2400" b="1" dirty="0" err="1">
                <a:latin typeface="Courier New"/>
                <a:cs typeface="Courier New"/>
              </a:rPr>
              <a:t>return</a:t>
            </a:r>
            <a:r>
              <a:rPr lang="de-DE" sz="2400" b="1" dirty="0">
                <a:latin typeface="Courier New"/>
                <a:cs typeface="Courier New"/>
              </a:rPr>
              <a:t> </a:t>
            </a:r>
            <a:r>
              <a:rPr lang="de-DE" sz="2400" b="1" dirty="0" err="1">
                <a:latin typeface="Courier New"/>
                <a:cs typeface="Courier New"/>
              </a:rPr>
              <a:t>erg</a:t>
            </a:r>
            <a:r>
              <a:rPr lang="de-DE" sz="2400" b="1" dirty="0">
                <a:latin typeface="Courier New"/>
                <a:cs typeface="Courier New"/>
              </a:rPr>
              <a:t>; </a:t>
            </a:r>
          </a:p>
          <a:p>
            <a:pPr>
              <a:buNone/>
            </a:pPr>
            <a:r>
              <a:rPr lang="de-DE" sz="2400" b="1" dirty="0">
                <a:latin typeface="Courier New"/>
                <a:cs typeface="Courier New"/>
              </a:rPr>
              <a:t>}</a:t>
            </a: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***************************</a:t>
            </a:r>
          </a:p>
          <a:p>
            <a:pPr>
              <a:buNone/>
            </a:pPr>
            <a:r>
              <a:rPr lang="de-DE" sz="2400" b="1" dirty="0">
                <a:latin typeface="Courier New"/>
                <a:cs typeface="Courier New"/>
              </a:rPr>
              <a:t>// Verwendung in anderer Klasse</a:t>
            </a:r>
          </a:p>
          <a:p>
            <a:pPr>
              <a:buNone/>
            </a:pPr>
            <a:r>
              <a:rPr lang="de-DE" sz="2400" b="1" dirty="0" err="1">
                <a:latin typeface="Courier New"/>
                <a:cs typeface="Courier New"/>
              </a:rPr>
              <a:t>int</a:t>
            </a:r>
            <a:r>
              <a:rPr lang="de-DE" sz="2400" b="1" dirty="0">
                <a:latin typeface="Courier New"/>
                <a:cs typeface="Courier New"/>
              </a:rPr>
              <a:t> </a:t>
            </a:r>
            <a:r>
              <a:rPr lang="de-DE" sz="2400" b="1" dirty="0" err="1">
                <a:latin typeface="Courier New"/>
                <a:cs typeface="Courier New"/>
              </a:rPr>
              <a:t>bla</a:t>
            </a:r>
            <a:r>
              <a:rPr lang="de-DE" sz="2400" b="1" dirty="0">
                <a:latin typeface="Courier New"/>
                <a:cs typeface="Courier New"/>
              </a:rPr>
              <a:t> = </a:t>
            </a:r>
            <a:r>
              <a:rPr lang="de-DE" sz="2400" b="1" dirty="0" err="1">
                <a:latin typeface="Courier New"/>
                <a:cs typeface="Courier New"/>
              </a:rPr>
              <a:t>Test.addieren</a:t>
            </a:r>
            <a:r>
              <a:rPr lang="de-DE" sz="2400" b="1" dirty="0">
                <a:latin typeface="Courier New"/>
                <a:cs typeface="Courier New"/>
              </a:rPr>
              <a:t>(1,3)/4;</a:t>
            </a: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// NICHT:</a:t>
            </a: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Test t = </a:t>
            </a:r>
            <a:r>
              <a:rPr lang="de-DE" sz="2400" dirty="0" err="1">
                <a:latin typeface="Courier New"/>
                <a:cs typeface="Courier New"/>
              </a:rPr>
              <a:t>new</a:t>
            </a:r>
            <a:r>
              <a:rPr lang="de-DE" sz="2400" dirty="0">
                <a:latin typeface="Courier New"/>
                <a:cs typeface="Courier New"/>
              </a:rPr>
              <a:t> </a:t>
            </a:r>
            <a:r>
              <a:rPr lang="de-DE" sz="2400" dirty="0" smtClean="0">
                <a:latin typeface="Courier New"/>
                <a:cs typeface="Courier New"/>
              </a:rPr>
              <a:t>Test();</a:t>
            </a:r>
            <a:endParaRPr lang="de-DE" sz="2400" dirty="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 dirty="0" err="1">
                <a:latin typeface="Courier New"/>
                <a:cs typeface="Courier New"/>
              </a:rPr>
              <a:t>int</a:t>
            </a:r>
            <a:r>
              <a:rPr lang="de-DE" sz="2400" dirty="0">
                <a:latin typeface="Courier New"/>
                <a:cs typeface="Courier New"/>
              </a:rPr>
              <a:t> </a:t>
            </a:r>
            <a:r>
              <a:rPr lang="de-DE" sz="2400" dirty="0" err="1">
                <a:latin typeface="Courier New"/>
                <a:cs typeface="Courier New"/>
              </a:rPr>
              <a:t>bla</a:t>
            </a:r>
            <a:r>
              <a:rPr lang="de-DE" sz="2400" dirty="0">
                <a:latin typeface="Courier New"/>
                <a:cs typeface="Courier New"/>
              </a:rPr>
              <a:t> = </a:t>
            </a:r>
            <a:r>
              <a:rPr lang="de-DE" sz="2400" dirty="0" err="1">
                <a:latin typeface="Courier New"/>
                <a:cs typeface="Courier New"/>
              </a:rPr>
              <a:t>t.addieren</a:t>
            </a:r>
            <a:r>
              <a:rPr lang="de-DE" sz="2400" dirty="0">
                <a:latin typeface="Courier New"/>
                <a:cs typeface="Courier New"/>
              </a:rPr>
              <a:t>(1,3)/4;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UML-Klassendiagramm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800"/>
          </a:xfrm>
        </p:spPr>
        <p:txBody>
          <a:bodyPr/>
          <a:lstStyle/>
          <a:p>
            <a:pPr>
              <a:buNone/>
            </a:pPr>
            <a:r>
              <a:rPr lang="de-DE"/>
              <a:t>statische Methoden werden unterstrichen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590800"/>
            <a:ext cx="6946900" cy="2247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</a:t>
            </a:r>
          </a:p>
        </p:txBody>
      </p:sp>
      <p:sp>
        <p:nvSpPr>
          <p:cNvPr id="5" name="Rechteck 4"/>
          <p:cNvSpPr/>
          <p:nvPr/>
        </p:nvSpPr>
        <p:spPr>
          <a:xfrm>
            <a:off x="1066800" y="3657600"/>
            <a:ext cx="6705600" cy="44627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de-DE" sz="2300"/>
              <a:t>Schreiben Sie eine passende statische Methode!</a:t>
            </a:r>
          </a:p>
        </p:txBody>
      </p:sp>
      <p:sp>
        <p:nvSpPr>
          <p:cNvPr id="6" name="Rechteck 5"/>
          <p:cNvSpPr/>
          <p:nvPr/>
        </p:nvSpPr>
        <p:spPr>
          <a:xfrm>
            <a:off x="685800" y="1219200"/>
            <a:ext cx="7086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>
                <a:latin typeface="Courier New"/>
                <a:cs typeface="Courier New"/>
              </a:rPr>
              <a:t>public class Startklasse {</a:t>
            </a:r>
          </a:p>
          <a:p>
            <a:r>
              <a:rPr lang="de-DE" sz="2000">
                <a:latin typeface="Courier New"/>
                <a:cs typeface="Courier New"/>
              </a:rPr>
              <a:t>	public static void main(String[] args) {</a:t>
            </a:r>
          </a:p>
          <a:p>
            <a:r>
              <a:rPr lang="de-DE" sz="2000" b="1">
                <a:latin typeface="Courier New"/>
                <a:cs typeface="Courier New"/>
              </a:rPr>
              <a:t>		StatischerTest.ergebnisAusspucken(12, 333, "Ergebnis der Addition:");</a:t>
            </a:r>
          </a:p>
          <a:p>
            <a:r>
              <a:rPr lang="de-DE" sz="2000">
                <a:latin typeface="Courier New"/>
                <a:cs typeface="Courier New"/>
              </a:rPr>
              <a:t>	}</a:t>
            </a:r>
          </a:p>
          <a:p>
            <a:r>
              <a:rPr lang="de-DE" sz="200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Bildschirmpräsentation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Office-Design</vt:lpstr>
      <vt:lpstr>Java: Statische Methoden</vt:lpstr>
      <vt:lpstr>Definition</vt:lpstr>
      <vt:lpstr>Syntax</vt:lpstr>
      <vt:lpstr>Syntax/Verwendung</vt:lpstr>
      <vt:lpstr>UML-Klassendiagramm</vt:lpstr>
      <vt:lpstr>Aufgabe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ME</cp:lastModifiedBy>
  <cp:revision>151</cp:revision>
  <cp:lastPrinted>2012-02-26T16:31:43Z</cp:lastPrinted>
  <dcterms:created xsi:type="dcterms:W3CDTF">2012-05-14T20:59:51Z</dcterms:created>
  <dcterms:modified xsi:type="dcterms:W3CDTF">2013-04-24T11:19:59Z</dcterms:modified>
</cp:coreProperties>
</file>