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2" r:id="rId4"/>
    <p:sldId id="266" r:id="rId5"/>
    <p:sldId id="267" r:id="rId6"/>
    <p:sldId id="265" r:id="rId7"/>
    <p:sldId id="269" r:id="rId8"/>
    <p:sldId id="270" r:id="rId9"/>
    <p:sldId id="268" r:id="rId10"/>
    <p:sldId id="271" r:id="rId11"/>
    <p:sldId id="264" r:id="rId12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24.04.2012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24.04.2012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24.04.2012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24.04.2012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24.04.2012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24.04.2012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24.04.2012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24.04.2012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24.04.2012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24.04.2012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24.04.2012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24.04.2012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660775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Die Klasse Math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z="1600" smtClean="0">
                <a:ea typeface="ＭＳ Ｐゴシック" pitchFamily="-1" charset="-128"/>
                <a:cs typeface="ＭＳ Ｐゴシック" pitchFamily="-1" charset="-128"/>
              </a:rPr>
              <a:t>http://docs.oracle.com/javase/1.4.2/docs/api/java/lang/Math.html</a:t>
            </a:r>
            <a:endParaRPr lang="de-DE" sz="1600" i="1" smtClean="0">
              <a:latin typeface="Courier New"/>
              <a:ea typeface="ＭＳ Ｐゴシック" pitchFamily="-1" charset="-128"/>
              <a:cs typeface="Courier New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Wurzel, Potenzen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txBody>
          <a:bodyPr/>
          <a:lstStyle/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double sqrt(double d)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	// sqrt = square root = Quadratwurzel</a:t>
            </a:r>
          </a:p>
          <a:p>
            <a:pPr>
              <a:buNone/>
            </a:pPr>
            <a:endParaRPr lang="de-DE" sz="240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double cbrt(double d)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	// cbrt = cube root = 3. Wurzel</a:t>
            </a:r>
          </a:p>
          <a:p>
            <a:pPr>
              <a:buNone/>
            </a:pPr>
            <a:endParaRPr lang="de-DE" sz="240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double pow(double x, double y)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	// x</a:t>
            </a:r>
            <a:r>
              <a:rPr lang="de-DE" sz="2400" baseline="30000">
                <a:latin typeface="Courier New"/>
                <a:cs typeface="Courier New"/>
              </a:rPr>
              <a:t>y</a:t>
            </a:r>
          </a:p>
          <a:p>
            <a:pPr>
              <a:buNone/>
            </a:pPr>
            <a:endParaRPr lang="de-DE" sz="2400">
              <a:cs typeface="Courier Ne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Minimum, Maximum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txBody>
          <a:bodyPr/>
          <a:lstStyle/>
          <a:p>
            <a:pPr>
              <a:buNone/>
            </a:pPr>
            <a:r>
              <a:rPr lang="de-DE" b="1">
                <a:latin typeface="Courier New"/>
                <a:cs typeface="Courier New"/>
              </a:rPr>
              <a:t>double max(double x, double y)</a:t>
            </a:r>
          </a:p>
          <a:p>
            <a:pPr>
              <a:buNone/>
            </a:pPr>
            <a:r>
              <a:rPr lang="de-DE" b="1">
                <a:latin typeface="Courier New"/>
                <a:cs typeface="Courier New"/>
              </a:rPr>
              <a:t>double min(double x, double y)</a:t>
            </a:r>
          </a:p>
          <a:p>
            <a:pPr>
              <a:buNone/>
            </a:pPr>
            <a:r>
              <a:rPr lang="de-DE">
                <a:latin typeface="Courier New"/>
                <a:cs typeface="Courier New"/>
              </a:rPr>
              <a:t>// auch andere prim. Datentypen</a:t>
            </a:r>
          </a:p>
          <a:p>
            <a:pPr>
              <a:buNone/>
            </a:pPr>
            <a:endParaRPr lang="de-DE">
              <a:latin typeface="Courier New"/>
              <a:cs typeface="Courier New"/>
            </a:endParaRPr>
          </a:p>
          <a:p>
            <a:pPr>
              <a:buNone/>
            </a:pPr>
            <a:endParaRPr lang="de-DE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6248400"/>
          </a:xfrm>
        </p:spPr>
        <p:txBody>
          <a:bodyPr/>
          <a:lstStyle/>
          <a:p>
            <a:pPr>
              <a:buNone/>
            </a:pPr>
            <a:r>
              <a:rPr lang="de-DE">
                <a:cs typeface="Courier New"/>
              </a:rPr>
              <a:t>Klasse Math bietet verschiedene mathematische Funktionen:</a:t>
            </a:r>
          </a:p>
          <a:p>
            <a:r>
              <a:rPr lang="de-DE">
                <a:cs typeface="Courier New"/>
              </a:rPr>
              <a:t>PI/e</a:t>
            </a:r>
          </a:p>
          <a:p>
            <a:r>
              <a:rPr lang="de-DE">
                <a:cs typeface="Courier New"/>
              </a:rPr>
              <a:t>runden</a:t>
            </a:r>
          </a:p>
          <a:p>
            <a:r>
              <a:rPr lang="de-DE">
                <a:cs typeface="Courier New"/>
              </a:rPr>
              <a:t>Zufallszahl</a:t>
            </a:r>
          </a:p>
          <a:p>
            <a:r>
              <a:rPr lang="de-DE">
                <a:cs typeface="Courier New"/>
              </a:rPr>
              <a:t>Winkelfunktionen</a:t>
            </a:r>
          </a:p>
          <a:p>
            <a:r>
              <a:rPr lang="de-DE">
                <a:cs typeface="Courier New"/>
              </a:rPr>
              <a:t>Wurzel</a:t>
            </a:r>
          </a:p>
          <a:p>
            <a:r>
              <a:rPr lang="de-DE">
                <a:cs typeface="Courier New"/>
              </a:rPr>
              <a:t>Potenzen</a:t>
            </a:r>
          </a:p>
          <a:p>
            <a:r>
              <a:rPr lang="de-DE">
                <a:cs typeface="Courier New"/>
              </a:rPr>
              <a:t>Minimum/Maximum</a:t>
            </a:r>
          </a:p>
          <a:p>
            <a:r>
              <a:rPr lang="de-DE">
                <a:cs typeface="Courier New"/>
              </a:rPr>
              <a:t>Absolutwerte</a:t>
            </a:r>
          </a:p>
          <a:p>
            <a:r>
              <a:rPr lang="de-DE">
                <a:cs typeface="Courier New"/>
              </a:rPr>
              <a:t>...</a:t>
            </a: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828800"/>
            <a:ext cx="5118100" cy="438278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PI / 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txBody>
          <a:bodyPr/>
          <a:lstStyle/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static final double E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Eulersche Zahl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2.718...</a:t>
            </a: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static final double PI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Kreiszahl Pi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3.141...</a:t>
            </a:r>
          </a:p>
          <a:p>
            <a:pPr>
              <a:buNone/>
            </a:pPr>
            <a:endParaRPr lang="de-DE" sz="240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Beispiel: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double u = 2 * Math.PI;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runden:</a:t>
            </a:r>
            <a:br>
              <a:rPr lang="de-DE"/>
            </a:br>
            <a:r>
              <a:rPr lang="de-DE"/>
              <a:t>auf-/abrunden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txBody>
          <a:bodyPr/>
          <a:lstStyle/>
          <a:p>
            <a:pPr>
              <a:buNone/>
            </a:pPr>
            <a:r>
              <a:rPr lang="de-DE" sz="2400" dirty="0">
                <a:latin typeface="Courier New"/>
                <a:cs typeface="Courier New"/>
              </a:rPr>
              <a:t>// aufrunden = nächsthöhere Ganzzahl</a:t>
            </a:r>
          </a:p>
          <a:p>
            <a:pPr>
              <a:buNone/>
            </a:pPr>
            <a:r>
              <a:rPr lang="de-DE" sz="2400" b="1" dirty="0">
                <a:latin typeface="Courier New"/>
                <a:cs typeface="Courier New"/>
              </a:rPr>
              <a:t>double </a:t>
            </a:r>
            <a:r>
              <a:rPr lang="de-DE" sz="2400" b="1" dirty="0" err="1">
                <a:latin typeface="Courier New"/>
                <a:cs typeface="Courier New"/>
              </a:rPr>
              <a:t>ceil</a:t>
            </a:r>
            <a:r>
              <a:rPr lang="de-DE" sz="2400" b="1" dirty="0">
                <a:latin typeface="Courier New"/>
                <a:cs typeface="Courier New"/>
              </a:rPr>
              <a:t>(double d)</a:t>
            </a:r>
          </a:p>
          <a:p>
            <a:pPr>
              <a:buNone/>
            </a:pPr>
            <a:r>
              <a:rPr lang="de-DE" sz="2400" dirty="0">
                <a:latin typeface="Courier New"/>
                <a:cs typeface="Courier New"/>
              </a:rPr>
              <a:t>// abrunden = nächstniedrigere Ganzzahl</a:t>
            </a:r>
          </a:p>
          <a:p>
            <a:pPr>
              <a:buNone/>
            </a:pPr>
            <a:r>
              <a:rPr lang="de-DE" sz="2400" b="1" dirty="0">
                <a:latin typeface="Courier New"/>
                <a:cs typeface="Courier New"/>
              </a:rPr>
              <a:t>double </a:t>
            </a:r>
            <a:r>
              <a:rPr lang="de-DE" sz="2400" b="1" dirty="0" err="1">
                <a:latin typeface="Courier New"/>
                <a:cs typeface="Courier New"/>
              </a:rPr>
              <a:t>floor</a:t>
            </a:r>
            <a:r>
              <a:rPr lang="de-DE" sz="2400" b="1" dirty="0">
                <a:latin typeface="Courier New"/>
                <a:cs typeface="Courier New"/>
              </a:rPr>
              <a:t>(double d)</a:t>
            </a:r>
          </a:p>
          <a:p>
            <a:pPr>
              <a:buNone/>
            </a:pPr>
            <a:endParaRPr lang="de-DE" sz="2400" dirty="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 dirty="0">
                <a:latin typeface="Courier New"/>
                <a:cs typeface="Courier New"/>
              </a:rPr>
              <a:t>// Beispiel</a:t>
            </a:r>
          </a:p>
          <a:p>
            <a:pPr>
              <a:buNone/>
            </a:pPr>
            <a:r>
              <a:rPr lang="de-DE" sz="2400" dirty="0">
                <a:latin typeface="Courier New"/>
                <a:cs typeface="Courier New"/>
              </a:rPr>
              <a:t>double u = </a:t>
            </a:r>
            <a:r>
              <a:rPr lang="de-DE" sz="2400" dirty="0" err="1">
                <a:latin typeface="Courier New"/>
                <a:cs typeface="Courier New"/>
              </a:rPr>
              <a:t>Math.floor</a:t>
            </a:r>
            <a:r>
              <a:rPr lang="de-DE" sz="2400" dirty="0">
                <a:latin typeface="Courier New"/>
                <a:cs typeface="Courier New"/>
              </a:rPr>
              <a:t>(-.01); // -1</a:t>
            </a:r>
          </a:p>
          <a:p>
            <a:pPr>
              <a:buNone/>
            </a:pPr>
            <a:r>
              <a:rPr lang="de-DE" sz="2400" dirty="0">
                <a:latin typeface="Courier New"/>
                <a:cs typeface="Courier New"/>
              </a:rPr>
              <a:t>double v = </a:t>
            </a:r>
            <a:r>
              <a:rPr lang="de-DE" sz="2400" dirty="0" err="1">
                <a:latin typeface="Courier New"/>
                <a:cs typeface="Courier New"/>
              </a:rPr>
              <a:t>Math.floor</a:t>
            </a:r>
            <a:r>
              <a:rPr lang="de-DE" sz="2400" dirty="0">
                <a:latin typeface="Courier New"/>
                <a:cs typeface="Courier New"/>
              </a:rPr>
              <a:t>(22.9); // 22</a:t>
            </a:r>
          </a:p>
          <a:p>
            <a:pPr>
              <a:buNone/>
            </a:pPr>
            <a:r>
              <a:rPr lang="de-DE" sz="2400" dirty="0">
                <a:latin typeface="Courier New"/>
                <a:cs typeface="Courier New"/>
              </a:rPr>
              <a:t>double n = </a:t>
            </a:r>
            <a:r>
              <a:rPr lang="de-DE" sz="2400" dirty="0" err="1">
                <a:latin typeface="Courier New"/>
                <a:cs typeface="Courier New"/>
              </a:rPr>
              <a:t>Math.ceil</a:t>
            </a:r>
            <a:r>
              <a:rPr lang="de-DE" sz="2400">
                <a:latin typeface="Courier New"/>
                <a:cs typeface="Courier New"/>
              </a:rPr>
              <a:t>(-99.9); // </a:t>
            </a:r>
            <a:r>
              <a:rPr lang="de-DE" sz="2400" smtClean="0">
                <a:latin typeface="Courier New"/>
                <a:cs typeface="Courier New"/>
              </a:rPr>
              <a:t>-99</a:t>
            </a:r>
            <a:endParaRPr lang="de-DE" sz="240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 dirty="0">
                <a:latin typeface="Courier New"/>
                <a:cs typeface="Courier New"/>
              </a:rPr>
              <a:t>double m = </a:t>
            </a:r>
            <a:r>
              <a:rPr lang="de-DE" sz="2400" dirty="0" err="1">
                <a:latin typeface="Courier New"/>
                <a:cs typeface="Courier New"/>
              </a:rPr>
              <a:t>Math.ceil</a:t>
            </a:r>
            <a:r>
              <a:rPr lang="de-DE" sz="2400" dirty="0">
                <a:latin typeface="Courier New"/>
                <a:cs typeface="Courier New"/>
              </a:rPr>
              <a:t>(99.001); // 100</a:t>
            </a:r>
          </a:p>
          <a:p>
            <a:pPr>
              <a:buNone/>
            </a:pPr>
            <a:endParaRPr lang="de-DE" sz="2400" dirty="0">
              <a:latin typeface="Courier New"/>
              <a:cs typeface="Courier New"/>
            </a:endParaRPr>
          </a:p>
          <a:p>
            <a:pPr>
              <a:buNone/>
            </a:pPr>
            <a:endParaRPr lang="de-DE" sz="2400" dirty="0">
              <a:latin typeface="Courier New"/>
              <a:cs typeface="Courier New"/>
            </a:endParaRPr>
          </a:p>
          <a:p>
            <a:pPr>
              <a:buFontTx/>
              <a:buChar char="-"/>
            </a:pPr>
            <a:r>
              <a:rPr lang="de-DE" sz="2400" dirty="0">
                <a:cs typeface="Courier New"/>
              </a:rPr>
              <a:t>Rückgabetyp: double</a:t>
            </a:r>
          </a:p>
          <a:p>
            <a:pPr>
              <a:buFontTx/>
              <a:buChar char="-"/>
            </a:pPr>
            <a:r>
              <a:rPr lang="de-DE" sz="2400" dirty="0">
                <a:cs typeface="Courier New"/>
              </a:rPr>
              <a:t>zwischen 0.0 und 1.0</a:t>
            </a:r>
          </a:p>
          <a:p>
            <a:pPr>
              <a:buFontTx/>
              <a:buChar char="-"/>
            </a:pPr>
            <a:r>
              <a:rPr lang="de-DE" sz="2400" dirty="0">
                <a:cs typeface="Courier New"/>
              </a:rPr>
              <a:t>Für andere Werte muss multipliziert werden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runden:</a:t>
            </a:r>
            <a:br>
              <a:rPr lang="de-DE"/>
            </a:br>
            <a:r>
              <a:rPr lang="de-DE"/>
              <a:t>kaufmännisches Runden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txBody>
          <a:bodyPr/>
          <a:lstStyle/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int round(float f)</a:t>
            </a: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long round(double d)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Arbeitsweise (!):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public static long round(double d) {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 return (int) floor(d + 0.5f);</a:t>
            </a:r>
          </a:p>
          <a:p>
            <a:pPr>
              <a:buNone/>
            </a:pPr>
            <a:endParaRPr lang="de-DE" sz="240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Beispiele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int z = Math.round(1.4f); // 1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int y = Math.round(1.5f); // 2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int x = Math.round(-2.6f); // -3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Zufallszahlen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double Math.random()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0.0&lt;= Rückgabewert &lt; 1.0</a:t>
            </a:r>
          </a:p>
          <a:p>
            <a:pPr>
              <a:buNone/>
            </a:pPr>
            <a:endParaRPr lang="de-DE" sz="240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Andere Wertebereiche durch Multiplikation + Offset</a:t>
            </a:r>
          </a:p>
          <a:p>
            <a:pPr>
              <a:buNone/>
            </a:pPr>
            <a:endParaRPr lang="de-DE" sz="240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Bsp. Würfel</a:t>
            </a: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int a = (int)(Math.random()*6+1);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Math.random()*6+1 erzeugt Zufallswert zwischen 1 (inklusiv) und 7 (exklusiv);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Casting in int schneidet Kommastellen ab = Zufallszahl zwischen 1 und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Zufallszahlen (mit Klasse Random)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Alternative zu Math.random():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Verwendung der Klasse Random:</a:t>
            </a:r>
          </a:p>
          <a:p>
            <a:pPr>
              <a:buNone/>
            </a:pPr>
            <a:endParaRPr lang="de-DE" sz="2400" b="1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Random r = new Random();</a:t>
            </a: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int w = r.nextInt(6)+1;</a:t>
            </a:r>
          </a:p>
          <a:p>
            <a:pPr>
              <a:buNone/>
            </a:pPr>
            <a:endParaRPr lang="de-DE" sz="240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nextInt(n) erzeugt Zufallszahl zwischen 0 (inklusiv) und n (exklusiv).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nextInt(6) erzeugt Zufallszahl zwischen 0 und 6 (exklusiv)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nextInt(6)+1 erzeugt Zufallszahl zwischen 1 und 6 (inklusiv)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Zufallszahlen (mit Klasse Random)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Zufallszahl zwischen Wert x und y</a:t>
            </a:r>
          </a:p>
          <a:p>
            <a:pPr>
              <a:buNone/>
            </a:pPr>
            <a:endParaRPr lang="de-DE" sz="240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Random r = new Random();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int min = 10;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int max = 25;</a:t>
            </a: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int z = r.nextInt(max – min) + min;</a:t>
            </a:r>
          </a:p>
          <a:p>
            <a:pPr>
              <a:buNone/>
            </a:pPr>
            <a:endParaRPr lang="de-DE" sz="2400">
              <a:latin typeface="Courier New"/>
              <a:cs typeface="Courier New"/>
            </a:endParaRPr>
          </a:p>
          <a:p>
            <a:pPr>
              <a:buNone/>
            </a:pPr>
            <a:r>
              <a:rPr lang="de-DE" sz="2400">
                <a:latin typeface="Courier New"/>
                <a:cs typeface="Courier New"/>
              </a:rPr>
              <a:t>// r.nextInt(15) + 10;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Winkelfunktionen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txBody>
          <a:bodyPr/>
          <a:lstStyle/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double sin(double d)</a:t>
            </a: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double cos(double d)</a:t>
            </a:r>
          </a:p>
          <a:p>
            <a:pPr>
              <a:buNone/>
            </a:pPr>
            <a:r>
              <a:rPr lang="de-DE" sz="2400" b="1">
                <a:latin typeface="Courier New"/>
                <a:cs typeface="Courier New"/>
              </a:rPr>
              <a:t>double tan(double d)</a:t>
            </a:r>
            <a:endParaRPr lang="de-DE" sz="2400" b="1">
              <a:cs typeface="Courier New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</Words>
  <Application>Microsoft Office PowerPoint</Application>
  <PresentationFormat>Bildschirmpräsentation (4:3)</PresentationFormat>
  <Paragraphs>94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Office-Design</vt:lpstr>
      <vt:lpstr>Java: Die Klasse Math http://docs.oracle.com/javase/1.4.2/docs/api/java/lang/Math.html</vt:lpstr>
      <vt:lpstr>PowerPoint-Präsentation</vt:lpstr>
      <vt:lpstr>PI / e</vt:lpstr>
      <vt:lpstr>runden: auf-/abrunden</vt:lpstr>
      <vt:lpstr>runden: kaufmännisches Runden</vt:lpstr>
      <vt:lpstr>Zufallszahlen</vt:lpstr>
      <vt:lpstr>Zufallszahlen (mit Klasse Random)</vt:lpstr>
      <vt:lpstr>Zufallszahlen (mit Klasse Random)</vt:lpstr>
      <vt:lpstr>Winkelfunktionen</vt:lpstr>
      <vt:lpstr>Wurzel, Potenzen</vt:lpstr>
      <vt:lpstr>Minimum, Maximum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ME</cp:lastModifiedBy>
  <cp:revision>149</cp:revision>
  <cp:lastPrinted>2012-02-26T16:31:43Z</cp:lastPrinted>
  <dcterms:created xsi:type="dcterms:W3CDTF">2012-04-23T20:51:09Z</dcterms:created>
  <dcterms:modified xsi:type="dcterms:W3CDTF">2012-04-24T14:15:39Z</dcterms:modified>
</cp:coreProperties>
</file>