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6" r:id="rId4"/>
    <p:sldId id="273" r:id="rId5"/>
    <p:sldId id="274" r:id="rId6"/>
    <p:sldId id="275" r:id="rId7"/>
    <p:sldId id="277" r:id="rId8"/>
    <p:sldId id="278" r:id="rId9"/>
    <p:sldId id="258" r:id="rId10"/>
    <p:sldId id="259" r:id="rId11"/>
    <p:sldId id="279" r:id="rId12"/>
    <p:sldId id="280" r:id="rId13"/>
    <p:sldId id="285" r:id="rId14"/>
    <p:sldId id="281" r:id="rId15"/>
    <p:sldId id="282" r:id="rId16"/>
    <p:sldId id="283" r:id="rId17"/>
    <p:sldId id="260" r:id="rId18"/>
    <p:sldId id="261" r:id="rId19"/>
    <p:sldId id="262" r:id="rId20"/>
    <p:sldId id="268" r:id="rId21"/>
    <p:sldId id="263" r:id="rId22"/>
    <p:sldId id="264" r:id="rId23"/>
    <p:sldId id="265" r:id="rId24"/>
    <p:sldId id="266" r:id="rId25"/>
    <p:sldId id="267" r:id="rId26"/>
    <p:sldId id="284" r:id="rId27"/>
    <p:sldId id="269" r:id="rId28"/>
    <p:sldId id="270" r:id="rId29"/>
    <p:sldId id="271" r:id="rId3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3" d="100"/>
          <a:sy n="103" d="100"/>
        </p:scale>
        <p:origin x="-21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08.01.2014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 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 smtClean="0">
                <a:latin typeface="Courier New"/>
                <a:ea typeface="ＭＳ Ｐゴシック" pitchFamily="-1" charset="-128"/>
                <a:cs typeface="Courier New"/>
              </a:rPr>
              <a:t>Fehlerbehandlung</a:t>
            </a:r>
            <a:endParaRPr lang="de-DE" sz="1600" b="1" i="1" smtClean="0">
              <a:latin typeface="+mn-lt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676400" y="152400"/>
            <a:ext cx="57132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/>
              <a:t>"checked" vs. "unchecked" Exceptions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2031" y="1406679"/>
            <a:ext cx="8443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0000"/>
                </a:solidFill>
              </a:rPr>
              <a:t>Der Compiler prüft („checkt“) beim Kompiliervorgang das Programm auf mögliche Fehlertypen.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676400" y="152400"/>
            <a:ext cx="57132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/>
              <a:t>"checked" vs. "unchecked" Exceptions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94314" y="1124744"/>
            <a:ext cx="831013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>
                <a:solidFill>
                  <a:srgbClr val="FF0000"/>
                </a:solidFill>
              </a:rPr>
              <a:t>unchecked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Exceptions</a:t>
            </a:r>
            <a:r>
              <a:rPr lang="de-DE" sz="2000" b="1" dirty="0">
                <a:solidFill>
                  <a:srgbClr val="FF0000"/>
                </a:solidFill>
              </a:rPr>
              <a:t>:</a:t>
            </a:r>
          </a:p>
          <a:p>
            <a:r>
              <a:rPr lang="de-DE" sz="2000" dirty="0"/>
              <a:t>meist Programmierfehler ("Bugs"), z.B. falsche Parameter (z.B.</a:t>
            </a:r>
          </a:p>
          <a:p>
            <a:r>
              <a:rPr lang="de-DE" sz="2000" dirty="0"/>
              <a:t>ungültiger Array-Index), ungeprüfte </a:t>
            </a:r>
            <a:r>
              <a:rPr lang="de-DE" sz="2000" dirty="0" smtClean="0"/>
              <a:t>Benutzereingaben</a:t>
            </a:r>
          </a:p>
          <a:p>
            <a:endParaRPr lang="de-DE" sz="2000" dirty="0"/>
          </a:p>
          <a:p>
            <a:r>
              <a:rPr lang="de-DE" sz="2000" b="1" dirty="0" err="1">
                <a:solidFill>
                  <a:srgbClr val="FF0000"/>
                </a:solidFill>
              </a:rPr>
              <a:t>checked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Exceptions</a:t>
            </a:r>
            <a:r>
              <a:rPr lang="de-DE" sz="2000" b="1" dirty="0">
                <a:solidFill>
                  <a:srgbClr val="FF0000"/>
                </a:solidFill>
              </a:rPr>
              <a:t>:</a:t>
            </a:r>
          </a:p>
          <a:p>
            <a:r>
              <a:rPr lang="de-DE" sz="2000" dirty="0"/>
              <a:t>Fehler, die man beim Programmieren nicht verhindern kann</a:t>
            </a:r>
          </a:p>
          <a:p>
            <a:r>
              <a:rPr lang="de-DE" sz="2000" dirty="0"/>
              <a:t>(z.B. Hardwarefehler, Benutzereingaben) - Programm soll</a:t>
            </a:r>
          </a:p>
          <a:p>
            <a:r>
              <a:rPr lang="de-DE" sz="2000" dirty="0"/>
              <a:t>Fehler korrigieren und </a:t>
            </a:r>
            <a:r>
              <a:rPr lang="de-DE" sz="2000" u="sng" dirty="0"/>
              <a:t>MUSS weiterarbeiten </a:t>
            </a:r>
          </a:p>
          <a:p>
            <a:r>
              <a:rPr lang="de-DE" sz="2000" dirty="0"/>
              <a:t>(z.B. bei Benutzereingaben: Fehlermeldung ausgeben,</a:t>
            </a:r>
          </a:p>
          <a:p>
            <a:r>
              <a:rPr lang="de-DE" sz="2000" dirty="0"/>
              <a:t>Korrektur ermöglichen)</a:t>
            </a:r>
          </a:p>
          <a:p>
            <a:endParaRPr lang="de-DE" sz="2000" dirty="0"/>
          </a:p>
          <a:p>
            <a:r>
              <a:rPr lang="de-DE" sz="2000" dirty="0"/>
              <a:t>MUSS geworfen (= behandelt) werden </a:t>
            </a:r>
            <a:r>
              <a:rPr lang="de-DE" sz="2000" dirty="0">
                <a:sym typeface="Wingdings"/>
              </a:rPr>
              <a:t> Voraussetzung für</a:t>
            </a:r>
          </a:p>
          <a:p>
            <a:r>
              <a:rPr lang="de-DE" sz="2000" dirty="0" smtClean="0">
                <a:sym typeface="Wingdings"/>
              </a:rPr>
              <a:t>Kompilierung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2874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676400" y="152400"/>
            <a:ext cx="57132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/>
              <a:t>"checked" vs. "unchecked" Exceptions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94314" y="764704"/>
            <a:ext cx="8670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3 Haupttypen der Klasse </a:t>
            </a:r>
            <a:r>
              <a:rPr lang="de-DE" sz="2000" b="1" err="1" smtClean="0"/>
              <a:t>Throwable</a:t>
            </a:r>
            <a:r>
              <a:rPr lang="de-DE" sz="2000" b="1" smtClean="0"/>
              <a:t>:</a:t>
            </a:r>
            <a:endParaRPr lang="de-DE" sz="2000" b="1" dirty="0"/>
          </a:p>
        </p:txBody>
      </p:sp>
      <p:pic>
        <p:nvPicPr>
          <p:cNvPr id="1026" name="Picture 2" descr="The Throwable class and its most significant subclasse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6048672" cy="424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763688" y="6165304"/>
            <a:ext cx="6264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smtClean="0"/>
              <a:t>Bild: http</a:t>
            </a:r>
            <a:r>
              <a:rPr lang="de-DE" sz="1400"/>
              <a:t>://docs.oracle.com/javase/tutorial/essential/exceptions/throwing.html</a:t>
            </a:r>
          </a:p>
        </p:txBody>
      </p:sp>
    </p:spTree>
    <p:extLst>
      <p:ext uri="{BB962C8B-B14F-4D97-AF65-F5344CB8AC3E}">
        <p14:creationId xmlns:p14="http://schemas.microsoft.com/office/powerpoint/2010/main" val="2105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676400" y="152400"/>
            <a:ext cx="57132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/>
              <a:t>"checked" vs. "unchecked" Exceptions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94314" y="764704"/>
            <a:ext cx="867017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3 Haupttypen der Klasse </a:t>
            </a:r>
            <a:r>
              <a:rPr lang="de-DE" sz="2000" b="1" dirty="0" err="1" smtClean="0"/>
              <a:t>Throwable</a:t>
            </a:r>
            <a:r>
              <a:rPr lang="de-DE" sz="2000" b="1" dirty="0" smtClean="0"/>
              <a:t>:</a:t>
            </a:r>
            <a:endParaRPr lang="de-DE" sz="2000" b="1" dirty="0"/>
          </a:p>
          <a:p>
            <a:endParaRPr lang="de-DE" sz="2000" dirty="0"/>
          </a:p>
          <a:p>
            <a:pPr marL="457200" indent="-457200">
              <a:buAutoNum type="arabicParenR"/>
            </a:pPr>
            <a:r>
              <a:rPr lang="de-DE" sz="2000" b="1" dirty="0" smtClean="0">
                <a:latin typeface="Courier New"/>
                <a:cs typeface="Courier New"/>
              </a:rPr>
              <a:t>Error</a:t>
            </a:r>
          </a:p>
          <a:p>
            <a:r>
              <a:rPr lang="de-DE" sz="2000" dirty="0" smtClean="0">
                <a:latin typeface="Courier New"/>
                <a:cs typeface="Courier New"/>
              </a:rPr>
              <a:t>i.d.R. nicht behebbarer externer Fehler (z.B. nicht genug Speicher).</a:t>
            </a:r>
          </a:p>
          <a:p>
            <a:r>
              <a:rPr lang="de-DE" sz="2000" dirty="0" smtClean="0">
                <a:latin typeface="Courier New"/>
                <a:cs typeface="Courier New"/>
              </a:rPr>
              <a:t>Lösung: Möglicher Fehler z.B. durch Kontrollstrukturen abfangen.</a:t>
            </a:r>
          </a:p>
          <a:p>
            <a:r>
              <a:rPr lang="de-DE" sz="2000" dirty="0">
                <a:latin typeface="Courier New"/>
                <a:cs typeface="Courier New"/>
              </a:rPr>
              <a:t>	</a:t>
            </a:r>
            <a:r>
              <a:rPr lang="de-DE" sz="2000" dirty="0" smtClean="0">
                <a:latin typeface="Courier New"/>
                <a:cs typeface="Courier New"/>
              </a:rPr>
              <a:t>				</a:t>
            </a:r>
            <a:r>
              <a:rPr lang="de-DE" sz="20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unchecked</a:t>
            </a:r>
            <a:endParaRPr lang="de-DE" sz="2000" b="1" dirty="0" smtClean="0">
              <a:solidFill>
                <a:srgbClr val="FF0000"/>
              </a:solidFill>
              <a:latin typeface="Courier New"/>
              <a:cs typeface="Courier New"/>
            </a:endParaRPr>
          </a:p>
          <a:p>
            <a:endParaRPr lang="de-DE" sz="2000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r>
              <a:rPr lang="de-DE" sz="2000" b="1" dirty="0">
                <a:latin typeface="Courier New"/>
                <a:cs typeface="Courier New"/>
              </a:rPr>
              <a:t>2) </a:t>
            </a:r>
            <a:r>
              <a:rPr lang="de-DE" sz="2000" b="1" dirty="0" err="1">
                <a:latin typeface="Courier New"/>
                <a:cs typeface="Courier New"/>
              </a:rPr>
              <a:t>Exception</a:t>
            </a:r>
            <a:endParaRPr lang="de-DE" sz="2000" b="1" dirty="0">
              <a:latin typeface="Courier New"/>
              <a:cs typeface="Courier New"/>
            </a:endParaRPr>
          </a:p>
          <a:p>
            <a:r>
              <a:rPr lang="de-DE" sz="2000" dirty="0">
                <a:latin typeface="Courier New"/>
                <a:cs typeface="Courier New"/>
              </a:rPr>
              <a:t>Schon VOR Start des Programmes behebbar; Compiler erwartet, dass Programmierer sich drum kümmert.</a:t>
            </a:r>
          </a:p>
          <a:p>
            <a:r>
              <a:rPr lang="de-DE" sz="2000" dirty="0">
                <a:latin typeface="Courier New"/>
                <a:cs typeface="Courier New"/>
              </a:rPr>
              <a:t>					</a:t>
            </a:r>
            <a:r>
              <a:rPr lang="de-DE" sz="2000" b="1" dirty="0" err="1">
                <a:solidFill>
                  <a:srgbClr val="FF0000"/>
                </a:solidFill>
                <a:latin typeface="Courier New"/>
                <a:cs typeface="Courier New"/>
              </a:rPr>
              <a:t>checked</a:t>
            </a:r>
            <a:endParaRPr lang="de-DE" sz="2000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endParaRPr lang="de-DE" sz="2000" dirty="0">
              <a:latin typeface="Courier New"/>
              <a:cs typeface="Courier New"/>
            </a:endParaRPr>
          </a:p>
          <a:p>
            <a:r>
              <a:rPr lang="de-DE" sz="2000" b="1" dirty="0" smtClean="0">
                <a:latin typeface="Courier New"/>
                <a:cs typeface="Courier New"/>
              </a:rPr>
              <a:t>3) </a:t>
            </a:r>
            <a:r>
              <a:rPr lang="de-DE" sz="2000" b="1" dirty="0" err="1" smtClean="0">
                <a:latin typeface="Courier New"/>
                <a:cs typeface="Courier New"/>
              </a:rPr>
              <a:t>RuntimeException</a:t>
            </a:r>
            <a:r>
              <a:rPr lang="de-DE" sz="2000" b="1" dirty="0" smtClean="0">
                <a:latin typeface="Courier New"/>
                <a:cs typeface="Courier New"/>
              </a:rPr>
              <a:t> </a:t>
            </a:r>
            <a:r>
              <a:rPr lang="de-DE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[Unterklasse v. </a:t>
            </a:r>
            <a:r>
              <a:rPr lang="de-DE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Exception</a:t>
            </a:r>
            <a:r>
              <a:rPr lang="de-DE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, Ausnahme, dass </a:t>
            </a:r>
            <a:r>
              <a:rPr lang="de-DE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unchecked</a:t>
            </a:r>
            <a:r>
              <a:rPr lang="de-DE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– ansonsten alle Unterklassen von </a:t>
            </a:r>
            <a:r>
              <a:rPr lang="de-DE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Exception</a:t>
            </a:r>
            <a:r>
              <a:rPr lang="de-DE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</a:t>
            </a:r>
            <a:r>
              <a:rPr lang="de-DE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checked</a:t>
            </a:r>
            <a:r>
              <a:rPr lang="de-DE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]</a:t>
            </a:r>
            <a:endParaRPr lang="de-DE" sz="1400" b="1" dirty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r>
              <a:rPr lang="de-DE" sz="2000" dirty="0" smtClean="0">
                <a:latin typeface="Courier New"/>
                <a:cs typeface="Courier New"/>
              </a:rPr>
              <a:t>Programmierfehler - Programmierer </a:t>
            </a:r>
            <a:r>
              <a:rPr lang="de-DE" sz="2000" dirty="0">
                <a:latin typeface="Courier New"/>
                <a:cs typeface="Courier New"/>
              </a:rPr>
              <a:t>muss überprüfen, ob bspw. falsche Indexwerte an ein Array übergeben werden.</a:t>
            </a:r>
          </a:p>
          <a:p>
            <a:r>
              <a:rPr lang="de-DE" sz="2000" dirty="0" smtClean="0">
                <a:latin typeface="Courier New"/>
                <a:cs typeface="Courier New"/>
              </a:rPr>
              <a:t>Lösung</a:t>
            </a:r>
            <a:r>
              <a:rPr lang="de-DE" sz="2000" dirty="0">
                <a:latin typeface="Courier New"/>
                <a:cs typeface="Courier New"/>
              </a:rPr>
              <a:t>: Code </a:t>
            </a:r>
            <a:r>
              <a:rPr lang="de-DE" sz="2000" dirty="0" smtClean="0">
                <a:latin typeface="Courier New"/>
                <a:cs typeface="Courier New"/>
              </a:rPr>
              <a:t>verbessern</a:t>
            </a:r>
          </a:p>
          <a:p>
            <a:r>
              <a:rPr lang="de-DE" sz="2000" dirty="0">
                <a:latin typeface="Courier New"/>
                <a:cs typeface="Courier New"/>
              </a:rPr>
              <a:t>	</a:t>
            </a:r>
            <a:r>
              <a:rPr lang="de-DE" sz="2000" dirty="0" smtClean="0">
                <a:latin typeface="Courier New"/>
                <a:cs typeface="Courier New"/>
              </a:rPr>
              <a:t>				</a:t>
            </a:r>
            <a:r>
              <a:rPr lang="de-DE" sz="20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unchecked</a:t>
            </a:r>
            <a:endParaRPr lang="de-DE" sz="2000" b="1" dirty="0" smtClean="0">
              <a:solidFill>
                <a:srgbClr val="FF0000"/>
              </a:solidFill>
              <a:latin typeface="Courier New"/>
              <a:cs typeface="Courier New"/>
            </a:endParaRPr>
          </a:p>
          <a:p>
            <a:endParaRPr lang="de-DE" sz="2000" dirty="0">
              <a:latin typeface="Courier New"/>
              <a:cs typeface="Courier New"/>
            </a:endParaRPr>
          </a:p>
          <a:p>
            <a:endParaRPr lang="de-DE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0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5910"/>
            <a:ext cx="9144000" cy="3321220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88840"/>
            <a:ext cx="8748464" cy="827712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 cmpd="sng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21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680520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 err="1">
                <a:latin typeface="Courier New"/>
                <a:cs typeface="Courier New"/>
              </a:rPr>
              <a:t>ArrayList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listchen</a:t>
            </a:r>
            <a:r>
              <a:rPr lang="de-DE" sz="2400" b="1" dirty="0">
                <a:latin typeface="Courier New"/>
                <a:cs typeface="Courier New"/>
              </a:rPr>
              <a:t> = </a:t>
            </a:r>
            <a:r>
              <a:rPr lang="de-DE" sz="2400" b="1" dirty="0" err="1">
                <a:latin typeface="Courier New"/>
                <a:cs typeface="Courier New"/>
              </a:rPr>
              <a:t>new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ArrayList</a:t>
            </a:r>
            <a:r>
              <a:rPr lang="de-DE" sz="2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</a:t>
            </a:r>
            <a:r>
              <a:rPr lang="de-DE" sz="2400" b="1" dirty="0" err="1">
                <a:latin typeface="Courier New"/>
                <a:cs typeface="Courier New"/>
              </a:rPr>
              <a:t>while</a:t>
            </a:r>
            <a:r>
              <a:rPr lang="de-DE" sz="2400" b="1" dirty="0">
                <a:latin typeface="Courier New"/>
                <a:cs typeface="Courier New"/>
              </a:rPr>
              <a:t>(</a:t>
            </a:r>
            <a:r>
              <a:rPr lang="de-DE" sz="2400" b="1" dirty="0" err="1">
                <a:latin typeface="Courier New"/>
                <a:cs typeface="Courier New"/>
              </a:rPr>
              <a:t>true</a:t>
            </a:r>
            <a:r>
              <a:rPr lang="de-DE" sz="2400" b="1" dirty="0" smtClean="0">
                <a:latin typeface="Courier New"/>
                <a:cs typeface="Courier New"/>
              </a:rPr>
              <a:t>){</a:t>
            </a:r>
            <a:endParaRPr lang="de-DE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	String irgendwas = "</a:t>
            </a:r>
            <a:r>
              <a:rPr lang="de-DE" sz="2400" b="1" dirty="0" err="1">
                <a:latin typeface="Courier New"/>
                <a:cs typeface="Courier New"/>
              </a:rPr>
              <a:t>bla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bla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bla</a:t>
            </a:r>
            <a:r>
              <a:rPr lang="de-DE" sz="2400" b="1" dirty="0">
                <a:latin typeface="Courier New"/>
                <a:cs typeface="Courier New"/>
              </a:rPr>
              <a:t>";</a:t>
            </a: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	</a:t>
            </a:r>
            <a:r>
              <a:rPr lang="de-DE" sz="2400" b="1" dirty="0" err="1">
                <a:latin typeface="Courier New"/>
                <a:cs typeface="Courier New"/>
              </a:rPr>
              <a:t>listchen.add</a:t>
            </a:r>
            <a:r>
              <a:rPr lang="de-DE" sz="2400" b="1" dirty="0">
                <a:latin typeface="Courier New"/>
                <a:cs typeface="Courier New"/>
              </a:rPr>
              <a:t>(irgendwas)</a:t>
            </a:r>
            <a:r>
              <a:rPr lang="de-DE" sz="2400" b="1" dirty="0" smtClean="0">
                <a:latin typeface="Courier New"/>
                <a:cs typeface="Courier New"/>
              </a:rPr>
              <a:t>; // </a:t>
            </a:r>
            <a:r>
              <a:rPr lang="de-DE" sz="2400" b="1" dirty="0" smtClean="0">
                <a:solidFill>
                  <a:srgbClr val="FF0000"/>
                </a:solidFill>
                <a:latin typeface="Courier New"/>
                <a:cs typeface="Courier New"/>
              </a:rPr>
              <a:t>Zeile 12</a:t>
            </a:r>
            <a:endParaRPr lang="de-DE" sz="2400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	</a:t>
            </a:r>
            <a:r>
              <a:rPr lang="de-DE" sz="2400" b="1" dirty="0" err="1">
                <a:latin typeface="Courier New"/>
                <a:cs typeface="Courier New"/>
              </a:rPr>
              <a:t>if</a:t>
            </a:r>
            <a:r>
              <a:rPr lang="de-DE" sz="2400" b="1" dirty="0">
                <a:latin typeface="Courier New"/>
                <a:cs typeface="Courier New"/>
              </a:rPr>
              <a:t>(</a:t>
            </a:r>
            <a:r>
              <a:rPr lang="de-DE" sz="2400" b="1" dirty="0" err="1">
                <a:latin typeface="Courier New"/>
                <a:cs typeface="Courier New"/>
              </a:rPr>
              <a:t>listchen.size</a:t>
            </a:r>
            <a:r>
              <a:rPr lang="de-DE" sz="2400" b="1" dirty="0">
                <a:latin typeface="Courier New"/>
                <a:cs typeface="Courier New"/>
              </a:rPr>
              <a:t>() % 1000000 == 0</a:t>
            </a:r>
            <a:r>
              <a:rPr lang="de-DE" sz="2400" b="1" dirty="0" smtClean="0">
                <a:latin typeface="Courier New"/>
                <a:cs typeface="Courier New"/>
              </a:rPr>
              <a:t>){</a:t>
            </a:r>
            <a:endParaRPr lang="de-DE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		</a:t>
            </a:r>
            <a:r>
              <a:rPr lang="de-DE" sz="2400" b="1" dirty="0" err="1">
                <a:latin typeface="Courier New"/>
                <a:cs typeface="Courier New"/>
              </a:rPr>
              <a:t>System.out.println</a:t>
            </a:r>
            <a:r>
              <a:rPr lang="de-DE" sz="2400" b="1" dirty="0">
                <a:latin typeface="Courier New"/>
                <a:cs typeface="Courier New"/>
              </a:rPr>
              <a:t>("Liste hat jetzt " + </a:t>
            </a:r>
            <a:r>
              <a:rPr lang="de-DE" sz="2400" b="1" dirty="0" err="1">
                <a:latin typeface="Courier New"/>
                <a:cs typeface="Courier New"/>
              </a:rPr>
              <a:t>listchen.size</a:t>
            </a:r>
            <a:r>
              <a:rPr lang="de-DE" sz="2400" b="1" dirty="0">
                <a:latin typeface="Courier New"/>
                <a:cs typeface="Courier New"/>
              </a:rPr>
              <a:t>()/1000000 + " Millionen Einträge.");</a:t>
            </a: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	}</a:t>
            </a:r>
          </a:p>
          <a:p>
            <a:pPr marL="0" indent="0">
              <a:buNone/>
            </a:pPr>
            <a:r>
              <a:rPr lang="de-DE" sz="2400" b="1" dirty="0">
                <a:latin typeface="Courier New"/>
                <a:cs typeface="Courier New"/>
              </a:rPr>
              <a:t>		}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3347864" y="584528"/>
            <a:ext cx="2231100" cy="5232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Beispiel: Error</a:t>
            </a:r>
            <a:endParaRPr lang="de-DE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31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7864" y="584528"/>
            <a:ext cx="2231100" cy="5232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Beispiel: Error</a:t>
            </a:r>
            <a:endParaRPr lang="de-DE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268761"/>
            <a:ext cx="6048672" cy="1944216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 err="1">
                <a:latin typeface="Courier New"/>
                <a:cs typeface="Courier New"/>
              </a:rPr>
              <a:t>ArrayList</a:t>
            </a:r>
            <a:r>
              <a:rPr lang="de-DE" sz="1200" b="1" dirty="0">
                <a:latin typeface="Courier New"/>
                <a:cs typeface="Courier New"/>
              </a:rPr>
              <a:t> </a:t>
            </a:r>
            <a:r>
              <a:rPr lang="de-DE" sz="1200" b="1" dirty="0" err="1">
                <a:latin typeface="Courier New"/>
                <a:cs typeface="Courier New"/>
              </a:rPr>
              <a:t>listchen</a:t>
            </a:r>
            <a:r>
              <a:rPr lang="de-DE" sz="1200" b="1" dirty="0">
                <a:latin typeface="Courier New"/>
                <a:cs typeface="Courier New"/>
              </a:rPr>
              <a:t> = </a:t>
            </a:r>
            <a:r>
              <a:rPr lang="de-DE" sz="1200" b="1" dirty="0" err="1">
                <a:latin typeface="Courier New"/>
                <a:cs typeface="Courier New"/>
              </a:rPr>
              <a:t>new</a:t>
            </a:r>
            <a:r>
              <a:rPr lang="de-DE" sz="1200" b="1" dirty="0">
                <a:latin typeface="Courier New"/>
                <a:cs typeface="Courier New"/>
              </a:rPr>
              <a:t> </a:t>
            </a:r>
            <a:r>
              <a:rPr lang="de-DE" sz="1200" b="1" dirty="0" err="1">
                <a:latin typeface="Courier New"/>
                <a:cs typeface="Courier New"/>
              </a:rPr>
              <a:t>ArrayList</a:t>
            </a:r>
            <a:r>
              <a:rPr lang="de-DE" sz="12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</a:t>
            </a:r>
            <a:r>
              <a:rPr lang="de-DE" sz="1200" b="1" dirty="0" err="1">
                <a:latin typeface="Courier New"/>
                <a:cs typeface="Courier New"/>
              </a:rPr>
              <a:t>while</a:t>
            </a:r>
            <a:r>
              <a:rPr lang="de-DE" sz="1200" b="1" dirty="0">
                <a:latin typeface="Courier New"/>
                <a:cs typeface="Courier New"/>
              </a:rPr>
              <a:t>(</a:t>
            </a:r>
            <a:r>
              <a:rPr lang="de-DE" sz="1200" b="1" dirty="0" err="1">
                <a:latin typeface="Courier New"/>
                <a:cs typeface="Courier New"/>
              </a:rPr>
              <a:t>true</a:t>
            </a:r>
            <a:r>
              <a:rPr lang="de-DE" sz="1200" b="1" dirty="0" smtClean="0">
                <a:latin typeface="Courier New"/>
                <a:cs typeface="Courier New"/>
              </a:rPr>
              <a:t>){</a:t>
            </a:r>
            <a:endParaRPr lang="de-DE" sz="12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	String irgendwas = "</a:t>
            </a:r>
            <a:r>
              <a:rPr lang="de-DE" sz="1200" b="1" dirty="0" err="1">
                <a:latin typeface="Courier New"/>
                <a:cs typeface="Courier New"/>
              </a:rPr>
              <a:t>bla</a:t>
            </a:r>
            <a:r>
              <a:rPr lang="de-DE" sz="1200" b="1" dirty="0">
                <a:latin typeface="Courier New"/>
                <a:cs typeface="Courier New"/>
              </a:rPr>
              <a:t> </a:t>
            </a:r>
            <a:r>
              <a:rPr lang="de-DE" sz="1200" b="1" dirty="0" err="1">
                <a:latin typeface="Courier New"/>
                <a:cs typeface="Courier New"/>
              </a:rPr>
              <a:t>bla</a:t>
            </a:r>
            <a:r>
              <a:rPr lang="de-DE" sz="1200" b="1" dirty="0">
                <a:latin typeface="Courier New"/>
                <a:cs typeface="Courier New"/>
              </a:rPr>
              <a:t> </a:t>
            </a:r>
            <a:r>
              <a:rPr lang="de-DE" sz="1200" b="1" dirty="0" err="1">
                <a:latin typeface="Courier New"/>
                <a:cs typeface="Courier New"/>
              </a:rPr>
              <a:t>bla</a:t>
            </a:r>
            <a:r>
              <a:rPr lang="de-DE" sz="1200" b="1" dirty="0">
                <a:latin typeface="Courier New"/>
                <a:cs typeface="Courier New"/>
              </a:rPr>
              <a:t>";</a:t>
            </a: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	</a:t>
            </a:r>
            <a:r>
              <a:rPr lang="de-DE" sz="1200" b="1" dirty="0" err="1">
                <a:latin typeface="Courier New"/>
                <a:cs typeface="Courier New"/>
              </a:rPr>
              <a:t>listchen.add</a:t>
            </a:r>
            <a:r>
              <a:rPr lang="de-DE" sz="1200" b="1" dirty="0">
                <a:latin typeface="Courier New"/>
                <a:cs typeface="Courier New"/>
              </a:rPr>
              <a:t>(irgendwas);</a:t>
            </a: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	</a:t>
            </a:r>
            <a:r>
              <a:rPr lang="de-DE" sz="1200" b="1" dirty="0" err="1">
                <a:latin typeface="Courier New"/>
                <a:cs typeface="Courier New"/>
              </a:rPr>
              <a:t>if</a:t>
            </a:r>
            <a:r>
              <a:rPr lang="de-DE" sz="1200" b="1" dirty="0">
                <a:latin typeface="Courier New"/>
                <a:cs typeface="Courier New"/>
              </a:rPr>
              <a:t>(</a:t>
            </a:r>
            <a:r>
              <a:rPr lang="de-DE" sz="1200" b="1" dirty="0" err="1">
                <a:latin typeface="Courier New"/>
                <a:cs typeface="Courier New"/>
              </a:rPr>
              <a:t>listchen.size</a:t>
            </a:r>
            <a:r>
              <a:rPr lang="de-DE" sz="1200" b="1" dirty="0">
                <a:latin typeface="Courier New"/>
                <a:cs typeface="Courier New"/>
              </a:rPr>
              <a:t>() % 1000000 == 0</a:t>
            </a:r>
            <a:r>
              <a:rPr lang="de-DE" sz="1200" b="1" dirty="0" smtClean="0">
                <a:latin typeface="Courier New"/>
                <a:cs typeface="Courier New"/>
              </a:rPr>
              <a:t>){</a:t>
            </a:r>
            <a:endParaRPr lang="de-DE" sz="12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		</a:t>
            </a:r>
            <a:r>
              <a:rPr lang="de-DE" sz="1200" b="1" dirty="0" err="1">
                <a:latin typeface="Courier New"/>
                <a:cs typeface="Courier New"/>
              </a:rPr>
              <a:t>System.out.println</a:t>
            </a:r>
            <a:r>
              <a:rPr lang="de-DE" sz="1200" b="1" dirty="0">
                <a:latin typeface="Courier New"/>
                <a:cs typeface="Courier New"/>
              </a:rPr>
              <a:t>("Liste hat jetzt " + </a:t>
            </a:r>
            <a:r>
              <a:rPr lang="de-DE" sz="1200" b="1" dirty="0" err="1">
                <a:latin typeface="Courier New"/>
                <a:cs typeface="Courier New"/>
              </a:rPr>
              <a:t>listchen.size</a:t>
            </a:r>
            <a:r>
              <a:rPr lang="de-DE" sz="1200" b="1" dirty="0">
                <a:latin typeface="Courier New"/>
                <a:cs typeface="Courier New"/>
              </a:rPr>
              <a:t>()/1000000 + " Millionen Einträge.");</a:t>
            </a: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	}</a:t>
            </a:r>
          </a:p>
          <a:p>
            <a:pPr marL="0" indent="0">
              <a:buNone/>
            </a:pPr>
            <a:r>
              <a:rPr lang="de-DE" sz="1200" b="1" dirty="0">
                <a:latin typeface="Courier New"/>
                <a:cs typeface="Courier New"/>
              </a:rPr>
              <a:t>		}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8960"/>
            <a:ext cx="922425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28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981200" y="152400"/>
            <a:ext cx="457418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Beispiel: </a:t>
            </a:r>
            <a:r>
              <a:rPr lang="de-DE" sz="2800" dirty="0" err="1"/>
              <a:t>NullPointerException</a:t>
            </a:r>
            <a:endParaRPr lang="de-DE" sz="2800" dirty="0"/>
          </a:p>
        </p:txBody>
      </p:sp>
      <p:sp>
        <p:nvSpPr>
          <p:cNvPr id="4" name="Rechteck 3"/>
          <p:cNvSpPr/>
          <p:nvPr/>
        </p:nvSpPr>
        <p:spPr>
          <a:xfrm>
            <a:off x="381000" y="10668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		Object einObjekt = </a:t>
            </a:r>
            <a:r>
              <a:rPr lang="de-DE" sz="2400" b="1">
                <a:solidFill>
                  <a:srgbClr val="FF0000"/>
                </a:solidFill>
                <a:latin typeface="Courier New"/>
                <a:cs typeface="Courier New"/>
              </a:rPr>
              <a:t>null</a:t>
            </a:r>
            <a:r>
              <a:rPr lang="de-DE" sz="2400" b="1">
                <a:latin typeface="Courier New"/>
                <a:cs typeface="Courier New"/>
              </a:rPr>
              <a:t>;</a:t>
            </a:r>
          </a:p>
          <a:p>
            <a:r>
              <a:rPr lang="de-DE" sz="2400" b="1">
                <a:latin typeface="Courier New"/>
                <a:cs typeface="Courier New"/>
              </a:rPr>
              <a:t>		einObjekt.toString();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86200"/>
            <a:ext cx="8376848" cy="882650"/>
          </a:xfrm>
          <a:prstGeom prst="rect">
            <a:avLst/>
          </a:prstGeom>
        </p:spPr>
      </p:pic>
      <p:cxnSp>
        <p:nvCxnSpPr>
          <p:cNvPr id="9" name="Gerade Verbindung mit Pfeil 8"/>
          <p:cNvCxnSpPr/>
          <p:nvPr/>
        </p:nvCxnSpPr>
        <p:spPr>
          <a:xfrm rot="5400000">
            <a:off x="2701499" y="2853898"/>
            <a:ext cx="1912203" cy="1588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3658395" y="2743200"/>
            <a:ext cx="2352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Programm ausführen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923509" y="5562600"/>
            <a:ext cx="4834339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b="1">
                <a:solidFill>
                  <a:srgbClr val="3366FF"/>
                </a:solidFill>
              </a:rPr>
              <a:t>"StackTrace" </a:t>
            </a:r>
            <a:r>
              <a:rPr lang="de-DE"/>
              <a:t>= "Stapel" von Prozeduren, die</a:t>
            </a:r>
          </a:p>
          <a:p>
            <a:r>
              <a:rPr lang="de-DE"/>
              <a:t>bisher aufgerufen wurden</a:t>
            </a:r>
          </a:p>
          <a:p>
            <a:r>
              <a:rPr lang="de-DE">
                <a:sym typeface="Wingdings"/>
              </a:rPr>
              <a:t> erleichtert Lokalisierung von Fehlern</a:t>
            </a: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rot="16200000" flipV="1">
            <a:off x="3698480" y="4993879"/>
            <a:ext cx="717550" cy="2674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981200" y="152400"/>
            <a:ext cx="37881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Beispiel: </a:t>
            </a:r>
            <a:r>
              <a:rPr lang="de-DE" sz="2800" dirty="0"/>
              <a:t>Division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zero</a:t>
            </a:r>
            <a:endParaRPr lang="de-DE" sz="2800" dirty="0"/>
          </a:p>
        </p:txBody>
      </p:sp>
      <p:sp>
        <p:nvSpPr>
          <p:cNvPr id="4" name="Rechteck 3"/>
          <p:cNvSpPr/>
          <p:nvPr/>
        </p:nvSpPr>
        <p:spPr>
          <a:xfrm>
            <a:off x="381000" y="10668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>
                <a:latin typeface="Courier New"/>
                <a:cs typeface="Courier New"/>
              </a:rPr>
              <a:t>		int a = 10; int b = 0;</a:t>
            </a:r>
          </a:p>
          <a:p>
            <a:r>
              <a:rPr lang="de-DE" sz="2400" b="1">
                <a:latin typeface="Courier New"/>
                <a:cs typeface="Courier New"/>
              </a:rPr>
              <a:t>		int c = a/b;</a:t>
            </a:r>
          </a:p>
        </p:txBody>
      </p:sp>
      <p:cxnSp>
        <p:nvCxnSpPr>
          <p:cNvPr id="9" name="Gerade Verbindung mit Pfeil 8"/>
          <p:cNvCxnSpPr/>
          <p:nvPr/>
        </p:nvCxnSpPr>
        <p:spPr>
          <a:xfrm rot="5400000">
            <a:off x="2701499" y="2853898"/>
            <a:ext cx="1912203" cy="1588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3658395" y="2743200"/>
            <a:ext cx="2352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Programm ausführen</a:t>
            </a:r>
          </a:p>
        </p:txBody>
      </p:sp>
      <p:pic>
        <p:nvPicPr>
          <p:cNvPr id="12" name="Bild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5" y="3816350"/>
            <a:ext cx="8743950" cy="755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3886200" y="152400"/>
            <a:ext cx="166549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try - catch</a:t>
            </a:r>
            <a:endParaRPr lang="de-DE" sz="2800"/>
          </a:p>
        </p:txBody>
      </p:sp>
      <p:sp>
        <p:nvSpPr>
          <p:cNvPr id="16" name="Textfeld 15"/>
          <p:cNvSpPr txBox="1"/>
          <p:nvPr/>
        </p:nvSpPr>
        <p:spPr>
          <a:xfrm>
            <a:off x="228600" y="757534"/>
            <a:ext cx="8610600" cy="33547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300" b="1"/>
              <a:t>Fehler "abfangen"</a:t>
            </a:r>
          </a:p>
          <a:p>
            <a:pPr algn="ctr"/>
            <a:r>
              <a:rPr lang="de-DE" sz="5300"/>
              <a:t>Exception wird "geworfen" und von uns "(ab)gefangen"</a:t>
            </a:r>
          </a:p>
          <a:p>
            <a:endParaRPr lang="de-DE" sz="5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Prinzip „</a:t>
            </a:r>
            <a:r>
              <a:rPr lang="de-DE" sz="3200" dirty="0" err="1" smtClean="0"/>
              <a:t>Callerklassen</a:t>
            </a:r>
            <a:r>
              <a:rPr lang="de-DE" sz="3200" dirty="0" smtClean="0"/>
              <a:t>“ / „</a:t>
            </a:r>
            <a:r>
              <a:rPr lang="de-DE" sz="3200" dirty="0" err="1" smtClean="0"/>
              <a:t>Workerklassen</a:t>
            </a:r>
            <a:r>
              <a:rPr lang="de-DE" sz="3200" dirty="0" smtClean="0"/>
              <a:t>“</a:t>
            </a:r>
            <a:endParaRPr lang="de-DE" sz="3200" dirty="0"/>
          </a:p>
        </p:txBody>
      </p:sp>
      <p:sp>
        <p:nvSpPr>
          <p:cNvPr id="4" name="Textfeld 3"/>
          <p:cNvSpPr txBox="1"/>
          <p:nvPr/>
        </p:nvSpPr>
        <p:spPr>
          <a:xfrm>
            <a:off x="1907704" y="1871246"/>
            <a:ext cx="1893943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Callerklasse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4916324" y="3383345"/>
            <a:ext cx="216289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611560" y="2564904"/>
            <a:ext cx="192940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Arbeitet ...</a:t>
            </a:r>
          </a:p>
          <a:p>
            <a:endParaRPr lang="de-DE" dirty="0"/>
          </a:p>
          <a:p>
            <a:r>
              <a:rPr lang="de-DE" dirty="0" smtClean="0"/>
              <a:t>Arbeitet ...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Arbeitet weiter ...</a:t>
            </a:r>
            <a:endParaRPr lang="de-DE" dirty="0"/>
          </a:p>
        </p:txBody>
      </p:sp>
      <p:cxnSp>
        <p:nvCxnSpPr>
          <p:cNvPr id="11" name="Gerade Verbindung mit Pfeil 10"/>
          <p:cNvCxnSpPr>
            <a:endCxn id="5" idx="1"/>
          </p:cNvCxnSpPr>
          <p:nvPr/>
        </p:nvCxnSpPr>
        <p:spPr>
          <a:xfrm flipV="1">
            <a:off x="2612068" y="3644955"/>
            <a:ext cx="2304256" cy="264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stCxn id="5" idx="2"/>
          </p:cNvCxnSpPr>
          <p:nvPr/>
        </p:nvCxnSpPr>
        <p:spPr>
          <a:xfrm>
            <a:off x="5997773" y="3906565"/>
            <a:ext cx="14387" cy="602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038634" y="4005064"/>
            <a:ext cx="124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Arbeitet ...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5400679" y="4509120"/>
            <a:ext cx="127591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200" dirty="0" smtClean="0"/>
              <a:t>Fertig!</a:t>
            </a:r>
            <a:endParaRPr lang="de-DE" sz="3200" dirty="0"/>
          </a:p>
        </p:txBody>
      </p:sp>
      <p:cxnSp>
        <p:nvCxnSpPr>
          <p:cNvPr id="17" name="Gerade Verbindung mit Pfeil 16"/>
          <p:cNvCxnSpPr>
            <a:stCxn id="15" idx="1"/>
          </p:cNvCxnSpPr>
          <p:nvPr/>
        </p:nvCxnSpPr>
        <p:spPr>
          <a:xfrm flipH="1" flipV="1">
            <a:off x="2627784" y="4797152"/>
            <a:ext cx="2772895" cy="4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2627784" y="3644955"/>
            <a:ext cx="0" cy="1276911"/>
          </a:xfrm>
          <a:prstGeom prst="straightConnector1">
            <a:avLst/>
          </a:prstGeom>
          <a:ln>
            <a:prstDash val="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>
            <a:off x="2627784" y="2394466"/>
            <a:ext cx="0" cy="1276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2627784" y="4788771"/>
            <a:ext cx="0" cy="1276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820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81000" y="1219200"/>
            <a:ext cx="6248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try</a:t>
            </a:r>
          </a:p>
          <a:p>
            <a:r>
              <a:rPr lang="de-DE" sz="2000" b="1"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latin typeface="Courier New"/>
                <a:cs typeface="Courier New"/>
              </a:rPr>
              <a:t>	Object o = null;</a:t>
            </a:r>
          </a:p>
          <a:p>
            <a:r>
              <a:rPr lang="de-DE" sz="2000" b="1">
                <a:latin typeface="Courier New"/>
                <a:cs typeface="Courier New"/>
              </a:rPr>
              <a:t>	o.toString();</a:t>
            </a:r>
          </a:p>
          <a:p>
            <a:r>
              <a:rPr lang="de-DE" sz="2000" b="1">
                <a:latin typeface="Courier New"/>
                <a:cs typeface="Courier New"/>
              </a:rPr>
              <a:t>}</a:t>
            </a:r>
          </a:p>
          <a:p>
            <a:r>
              <a:rPr lang="de-DE" sz="2000" b="1">
                <a:latin typeface="Courier New"/>
                <a:cs typeface="Courier New"/>
              </a:rPr>
              <a:t>catch(NullPointerException e)</a:t>
            </a:r>
          </a:p>
          <a:p>
            <a:r>
              <a:rPr lang="de-DE" sz="2000" b="1"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latin typeface="Courier New"/>
                <a:cs typeface="Courier New"/>
              </a:rPr>
              <a:t>	System.out.println("Fehler!");</a:t>
            </a:r>
          </a:p>
          <a:p>
            <a:r>
              <a:rPr lang="de-DE" sz="2000" b="1">
                <a:latin typeface="Courier New"/>
                <a:cs typeface="Courier New"/>
              </a:rPr>
              <a:t>}</a:t>
            </a: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810000"/>
            <a:ext cx="5613400" cy="28956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152400" y="5671066"/>
            <a:ext cx="2416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kein Stacktrace mehr!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2569310" y="5486400"/>
            <a:ext cx="783490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3886200" y="152400"/>
            <a:ext cx="166549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try - catch</a:t>
            </a:r>
            <a:endParaRPr lang="de-DE" sz="2800"/>
          </a:p>
        </p:txBody>
      </p:sp>
      <p:sp>
        <p:nvSpPr>
          <p:cNvPr id="16" name="Textfeld 15"/>
          <p:cNvSpPr txBox="1"/>
          <p:nvPr/>
        </p:nvSpPr>
        <p:spPr>
          <a:xfrm>
            <a:off x="1927760" y="757535"/>
            <a:ext cx="5786523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/>
              <a:t>Fehler "abfangen"</a:t>
            </a:r>
          </a:p>
          <a:p>
            <a:pPr algn="ctr"/>
            <a:r>
              <a:rPr lang="de-DE"/>
              <a:t>Exception wird "geworfen" und von uns "(ab)gefangen"</a:t>
            </a:r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909258" y="152400"/>
            <a:ext cx="166549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try - catch</a:t>
            </a:r>
            <a:endParaRPr lang="de-DE" sz="2800"/>
          </a:p>
        </p:txBody>
      </p:sp>
      <p:sp>
        <p:nvSpPr>
          <p:cNvPr id="4" name="Rechteck 3"/>
          <p:cNvSpPr/>
          <p:nvPr/>
        </p:nvSpPr>
        <p:spPr>
          <a:xfrm>
            <a:off x="381000" y="1219200"/>
            <a:ext cx="754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try</a:t>
            </a:r>
          </a:p>
          <a:p>
            <a:r>
              <a:rPr lang="de-DE" sz="2000" b="1"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latin typeface="Courier New"/>
                <a:cs typeface="Courier New"/>
              </a:rPr>
              <a:t>	Object o = null;</a:t>
            </a:r>
          </a:p>
          <a:p>
            <a:r>
              <a:rPr lang="de-DE" sz="2000" b="1">
                <a:latin typeface="Courier New"/>
                <a:cs typeface="Courier New"/>
              </a:rPr>
              <a:t>	o.toString();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	System.out.println("Das hier sieht keiner");</a:t>
            </a:r>
          </a:p>
          <a:p>
            <a:r>
              <a:rPr lang="de-DE" sz="2000" b="1">
                <a:latin typeface="Courier New"/>
                <a:cs typeface="Courier New"/>
              </a:rPr>
              <a:t>}</a:t>
            </a:r>
          </a:p>
          <a:p>
            <a:r>
              <a:rPr lang="de-DE" sz="2000" b="1">
                <a:latin typeface="Courier New"/>
                <a:cs typeface="Courier New"/>
              </a:rPr>
              <a:t>catch(NullPointerException e)</a:t>
            </a:r>
          </a:p>
          <a:p>
            <a:r>
              <a:rPr lang="de-DE" sz="2000" b="1"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latin typeface="Courier New"/>
                <a:cs typeface="Courier New"/>
              </a:rPr>
              <a:t>	System.out.println("Fehler!");</a:t>
            </a:r>
          </a:p>
          <a:p>
            <a:r>
              <a:rPr lang="de-DE" sz="2000" b="1">
                <a:latin typeface="Courier New"/>
                <a:cs typeface="Courier New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// ... bla bla weiter geht's im Programm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24000" y="5486400"/>
            <a:ext cx="54048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Nach Fehlerbehandlung fährt Programm</a:t>
            </a:r>
          </a:p>
          <a:p>
            <a:r>
              <a:rPr lang="de-DE" b="1">
                <a:solidFill>
                  <a:srgbClr val="FF0000"/>
                </a:solidFill>
              </a:rPr>
              <a:t>NACH dem catch-Block fort (nicht an der Stelle,</a:t>
            </a:r>
          </a:p>
          <a:p>
            <a:r>
              <a:rPr lang="de-DE" b="1">
                <a:solidFill>
                  <a:srgbClr val="FF0000"/>
                </a:solidFill>
              </a:rPr>
              <a:t>an der der Fehler verursacht wurde!)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247484" y="152400"/>
            <a:ext cx="29890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Welche Exception?</a:t>
            </a:r>
            <a:endParaRPr lang="de-DE" sz="2800"/>
          </a:p>
        </p:txBody>
      </p:sp>
      <p:sp>
        <p:nvSpPr>
          <p:cNvPr id="4" name="Rechteck 3"/>
          <p:cNvSpPr/>
          <p:nvPr/>
        </p:nvSpPr>
        <p:spPr>
          <a:xfrm>
            <a:off x="381000" y="1219200"/>
            <a:ext cx="75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try</a:t>
            </a:r>
          </a:p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Object o = null;</a:t>
            </a:r>
          </a:p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o.toString();</a:t>
            </a:r>
          </a:p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System.out.println("Das hier sieht keiner");</a:t>
            </a:r>
          </a:p>
          <a:p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}</a:t>
            </a:r>
          </a:p>
          <a:p>
            <a:r>
              <a:rPr lang="de-DE" sz="2000" b="1">
                <a:latin typeface="Courier New"/>
                <a:cs typeface="Courier New"/>
              </a:rPr>
              <a:t>catch(NullPointerException e)</a:t>
            </a:r>
          </a:p>
          <a:p>
            <a:r>
              <a:rPr lang="de-DE" sz="2000">
                <a:latin typeface="Courier New"/>
                <a:cs typeface="Courier New"/>
              </a:rPr>
              <a:t>// oder "</a:t>
            </a:r>
            <a:r>
              <a:rPr lang="de-DE" sz="2000" u="sng">
                <a:latin typeface="Courier New"/>
                <a:cs typeface="Courier New"/>
              </a:rPr>
              <a:t>catch (Exception e)</a:t>
            </a:r>
            <a:r>
              <a:rPr lang="de-DE" sz="2000">
                <a:latin typeface="Courier New"/>
                <a:cs typeface="Courier New"/>
              </a:rPr>
              <a:t>" </a:t>
            </a:r>
            <a:r>
              <a:rPr lang="de-DE" sz="2000">
                <a:latin typeface="Courier New"/>
                <a:cs typeface="Courier New"/>
                <a:sym typeface="Wingdings"/>
              </a:rPr>
              <a:t> Elternklasse von NullPointerException</a:t>
            </a:r>
            <a:endParaRPr lang="de-DE" sz="2000">
              <a:latin typeface="Courier New"/>
              <a:cs typeface="Courier New"/>
            </a:endParaRPr>
          </a:p>
          <a:p>
            <a:r>
              <a:rPr lang="de-DE" sz="2000" b="1">
                <a:solidFill>
                  <a:srgbClr val="7F7F7F"/>
                </a:solidFill>
                <a:latin typeface="Courier New"/>
                <a:cs typeface="Courier New"/>
              </a:rPr>
              <a:t>{</a:t>
            </a:r>
          </a:p>
          <a:p>
            <a:r>
              <a:rPr lang="de-DE" sz="2000" b="1">
                <a:solidFill>
                  <a:srgbClr val="7F7F7F"/>
                </a:solidFill>
                <a:latin typeface="Courier New"/>
                <a:cs typeface="Courier New"/>
              </a:rPr>
              <a:t>	System.out.println("Fehler!");</a:t>
            </a:r>
          </a:p>
          <a:p>
            <a:r>
              <a:rPr lang="de-DE" sz="2000" b="1">
                <a:solidFill>
                  <a:srgbClr val="7F7F7F"/>
                </a:solidFill>
                <a:latin typeface="Courier New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24000" y="5486400"/>
            <a:ext cx="6470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catch-Block muss zum Fehlertyp passen,</a:t>
            </a:r>
          </a:p>
          <a:p>
            <a:r>
              <a:rPr lang="de-DE" b="1">
                <a:solidFill>
                  <a:srgbClr val="FF0000"/>
                </a:solidFill>
              </a:rPr>
              <a:t>sonst Programmabsturz (als gäbe es keinen catch-Block)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278343" y="152400"/>
            <a:ext cx="292732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checked Exception</a:t>
            </a:r>
            <a:endParaRPr lang="de-DE" sz="2800"/>
          </a:p>
        </p:txBody>
      </p:sp>
      <p:sp>
        <p:nvSpPr>
          <p:cNvPr id="6" name="Textfeld 5"/>
          <p:cNvSpPr txBox="1"/>
          <p:nvPr/>
        </p:nvSpPr>
        <p:spPr>
          <a:xfrm>
            <a:off x="978480" y="729734"/>
            <a:ext cx="694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Programm kompiliert nicht, wenn Exception nicht abgefangen wird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71600"/>
            <a:ext cx="8580120" cy="11430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286000" y="2514600"/>
            <a:ext cx="63301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Konstruktor von FileReader wirft eine checked (!) Exception.</a:t>
            </a:r>
          </a:p>
          <a:p>
            <a:r>
              <a:rPr lang="de-DE"/>
              <a:t>Deshalb try-catch verwenden.</a:t>
            </a:r>
          </a:p>
          <a:p>
            <a:r>
              <a:rPr lang="de-DE"/>
              <a:t>NetBeans: Linksklick auf Fehlersymbol</a:t>
            </a:r>
          </a:p>
        </p:txBody>
      </p:sp>
      <p:pic>
        <p:nvPicPr>
          <p:cNvPr id="12" name="Bild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581400"/>
            <a:ext cx="8081818" cy="1270000"/>
          </a:xfrm>
          <a:prstGeom prst="rect">
            <a:avLst/>
          </a:prstGeom>
        </p:spPr>
      </p:pic>
      <p:pic>
        <p:nvPicPr>
          <p:cNvPr id="13" name="Bild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028" y="5257800"/>
            <a:ext cx="6896100" cy="1511300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>
            <a:off x="533400" y="60198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025700" y="152400"/>
            <a:ext cx="34326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Mehrere catch-Blöcke</a:t>
            </a:r>
            <a:endParaRPr lang="de-DE" sz="2800"/>
          </a:p>
        </p:txBody>
      </p:sp>
      <p:sp>
        <p:nvSpPr>
          <p:cNvPr id="6" name="Textfeld 5"/>
          <p:cNvSpPr txBox="1"/>
          <p:nvPr/>
        </p:nvSpPr>
        <p:spPr>
          <a:xfrm>
            <a:off x="978480" y="729734"/>
            <a:ext cx="7006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Wenn auf verschiedene Fehler unterschiedlich reagiert werden soll</a:t>
            </a:r>
          </a:p>
        </p:txBody>
      </p:sp>
      <p:sp>
        <p:nvSpPr>
          <p:cNvPr id="11" name="Rechteck 10"/>
          <p:cNvSpPr/>
          <p:nvPr/>
        </p:nvSpPr>
        <p:spPr>
          <a:xfrm>
            <a:off x="457200" y="1295400"/>
            <a:ext cx="830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		try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Object einObjekt = null;</a:t>
            </a:r>
          </a:p>
          <a:p>
            <a:r>
              <a:rPr lang="de-DE" b="1">
                <a:latin typeface="Courier New"/>
                <a:cs typeface="Courier New"/>
              </a:rPr>
              <a:t>			einObjekt.toString();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	catch (NullPointerException e)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System.out.println("Nullpointer-Exception!");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	catch (Exception e)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System.out.println("Ein anderer Fehler ...");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55576" y="5771043"/>
            <a:ext cx="535165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 b="1" smtClean="0">
                <a:solidFill>
                  <a:srgbClr val="FF0000"/>
                </a:solidFill>
              </a:rPr>
              <a:t>Regel: Vom Speziellen zum Allgemeinen!</a:t>
            </a:r>
            <a:endParaRPr lang="de-DE" sz="2400" b="1">
              <a:solidFill>
                <a:srgbClr val="FF0000"/>
              </a:solidFill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>
            <a:off x="755576" y="3212976"/>
            <a:ext cx="0" cy="223224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025700" y="152400"/>
            <a:ext cx="34326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Mehrere catch-Blöcke</a:t>
            </a:r>
            <a:endParaRPr lang="de-DE" sz="2800"/>
          </a:p>
        </p:txBody>
      </p:sp>
      <p:sp>
        <p:nvSpPr>
          <p:cNvPr id="6" name="Textfeld 5"/>
          <p:cNvSpPr txBox="1"/>
          <p:nvPr/>
        </p:nvSpPr>
        <p:spPr>
          <a:xfrm>
            <a:off x="978480" y="5819716"/>
            <a:ext cx="7653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Falsche Reihenfolge!</a:t>
            </a:r>
          </a:p>
          <a:p>
            <a:r>
              <a:rPr lang="de-DE">
                <a:solidFill>
                  <a:srgbClr val="FF0000"/>
                </a:solidFill>
              </a:rPr>
              <a:t>Falls Fehler auftritt, wird er durch Exception (Elternklasse!) auf</a:t>
            </a:r>
          </a:p>
          <a:p>
            <a:r>
              <a:rPr lang="de-DE">
                <a:solidFill>
                  <a:srgbClr val="FF0000"/>
                </a:solidFill>
              </a:rPr>
              <a:t>jeden Fall gefangen, d.h. NullPointerException wird nie gefangen werden.</a:t>
            </a:r>
          </a:p>
        </p:txBody>
      </p:sp>
      <p:sp>
        <p:nvSpPr>
          <p:cNvPr id="11" name="Rechteck 10"/>
          <p:cNvSpPr/>
          <p:nvPr/>
        </p:nvSpPr>
        <p:spPr>
          <a:xfrm>
            <a:off x="457200" y="1295400"/>
            <a:ext cx="8305800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		try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Object einObjekt = null;</a:t>
            </a:r>
          </a:p>
          <a:p>
            <a:r>
              <a:rPr lang="de-DE" b="1">
                <a:latin typeface="Courier New"/>
                <a:cs typeface="Courier New"/>
              </a:rPr>
              <a:t>			einObjekt.toString();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	catch (Exception e)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System.out.println("Ein anderer Fehler ...");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  <a:p>
            <a:r>
              <a:rPr lang="de-DE" b="1">
                <a:latin typeface="Courier New"/>
                <a:cs typeface="Courier New"/>
              </a:rPr>
              <a:t>		catch (NullPointerException e)</a:t>
            </a:r>
          </a:p>
          <a:p>
            <a:r>
              <a:rPr lang="de-DE" b="1">
                <a:latin typeface="Courier New"/>
                <a:cs typeface="Courier New"/>
              </a:rPr>
              <a:t>		{</a:t>
            </a:r>
          </a:p>
          <a:p>
            <a:r>
              <a:rPr lang="de-DE" b="1">
                <a:latin typeface="Courier New"/>
                <a:cs typeface="Courier New"/>
              </a:rPr>
              <a:t>			System.out.println("Nullpointer-Exception!");</a:t>
            </a:r>
          </a:p>
          <a:p>
            <a:r>
              <a:rPr lang="de-DE" b="1">
                <a:latin typeface="Courier New"/>
                <a:cs typeface="Courier New"/>
              </a:rPr>
              <a:t>		}</a:t>
            </a:r>
          </a:p>
          <a:p>
            <a:r>
              <a:rPr lang="de-DE" b="1">
                <a:latin typeface="Courier New"/>
                <a:cs typeface="Courier New"/>
              </a:rPr>
              <a:t>		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5400000" flipH="1" flipV="1">
            <a:off x="2743200" y="3810000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5910"/>
            <a:ext cx="9144000" cy="3321220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88840"/>
            <a:ext cx="8748464" cy="827712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 cmpd="sng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091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4176458" y="152400"/>
            <a:ext cx="108497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throw</a:t>
            </a:r>
            <a:endParaRPr lang="de-DE" sz="2800"/>
          </a:p>
        </p:txBody>
      </p:sp>
      <p:sp>
        <p:nvSpPr>
          <p:cNvPr id="16" name="Textfeld 15"/>
          <p:cNvSpPr txBox="1"/>
          <p:nvPr/>
        </p:nvSpPr>
        <p:spPr>
          <a:xfrm>
            <a:off x="228600" y="757534"/>
            <a:ext cx="8610600" cy="25391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300" b="1"/>
              <a:t>Fehler "werfen"</a:t>
            </a:r>
          </a:p>
          <a:p>
            <a:pPr algn="ctr"/>
            <a:r>
              <a:rPr lang="de-DE" sz="5300"/>
              <a:t>Wir "werfen" eine Exception selbst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691680" y="458112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d.h.: Wir programmieren eine Methode so, dass sie sich nicht selbst um den Fehler kümmert, sondern ihn an die </a:t>
            </a:r>
            <a:r>
              <a:rPr lang="de-DE" dirty="0" err="1" smtClean="0"/>
              <a:t>Caller</a:t>
            </a:r>
            <a:r>
              <a:rPr lang="de-DE" dirty="0" smtClean="0"/>
              <a:t>-Methode zurückgibt.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4176458" y="152400"/>
            <a:ext cx="108497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throw</a:t>
            </a:r>
            <a:endParaRPr lang="de-DE" sz="2800"/>
          </a:p>
        </p:txBody>
      </p:sp>
      <p:sp>
        <p:nvSpPr>
          <p:cNvPr id="5" name="Rechteck 4"/>
          <p:cNvSpPr/>
          <p:nvPr/>
        </p:nvSpPr>
        <p:spPr>
          <a:xfrm>
            <a:off x="381000" y="44196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latin typeface="Courier New"/>
                <a:cs typeface="Courier New"/>
              </a:rPr>
              <a:t>public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static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void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checkedEx</a:t>
            </a:r>
            <a:r>
              <a:rPr lang="de-DE" b="1" dirty="0">
                <a:latin typeface="Courier New"/>
                <a:cs typeface="Courier New"/>
              </a:rPr>
              <a:t>()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throws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FileNotFoundException</a:t>
            </a:r>
            <a:endParaRPr lang="de-DE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r>
              <a:rPr lang="de-DE" b="1" dirty="0">
                <a:latin typeface="Courier New"/>
                <a:cs typeface="Courier New"/>
              </a:rPr>
              <a:t>{</a:t>
            </a:r>
          </a:p>
          <a:p>
            <a:r>
              <a:rPr lang="de-DE" b="1" dirty="0">
                <a:latin typeface="Courier New"/>
                <a:cs typeface="Courier New"/>
              </a:rPr>
              <a:t>	</a:t>
            </a:r>
            <a:r>
              <a:rPr lang="de-DE" b="1" dirty="0" err="1">
                <a:latin typeface="Courier New"/>
                <a:cs typeface="Courier New"/>
              </a:rPr>
              <a:t>FileReader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fr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 err="1">
                <a:latin typeface="Courier New"/>
                <a:cs typeface="Courier New"/>
              </a:rPr>
              <a:t>new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FileReader</a:t>
            </a:r>
            <a:r>
              <a:rPr lang="de-DE" b="1" dirty="0">
                <a:latin typeface="Courier New"/>
                <a:cs typeface="Courier New"/>
              </a:rPr>
              <a:t>("C:/</a:t>
            </a:r>
            <a:r>
              <a:rPr lang="de-DE" b="1" dirty="0" err="1">
                <a:latin typeface="Courier New"/>
                <a:cs typeface="Courier New"/>
              </a:rPr>
              <a:t>gibtsnicht.dat</a:t>
            </a:r>
            <a:r>
              <a:rPr lang="de-DE" b="1" dirty="0">
                <a:latin typeface="Courier New"/>
                <a:cs typeface="Courier New"/>
              </a:rPr>
              <a:t>");</a:t>
            </a:r>
          </a:p>
          <a:p>
            <a:r>
              <a:rPr lang="de-DE" b="1" dirty="0">
                <a:latin typeface="Courier New"/>
                <a:cs typeface="Courier New"/>
              </a:rPr>
              <a:t>	</a:t>
            </a:r>
            <a:r>
              <a:rPr lang="de-DE" b="1" dirty="0" err="1">
                <a:latin typeface="Courier New"/>
                <a:cs typeface="Courier New"/>
              </a:rPr>
              <a:t>throw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new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FileNotFoundException</a:t>
            </a:r>
            <a:r>
              <a:rPr lang="de-DE" b="1" dirty="0">
                <a:latin typeface="Courier New"/>
                <a:cs typeface="Courier New"/>
              </a:rPr>
              <a:t>();</a:t>
            </a:r>
          </a:p>
          <a:p>
            <a:r>
              <a:rPr lang="de-DE" b="1" dirty="0"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176458" y="2362200"/>
            <a:ext cx="31213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wenn Exception checked</a:t>
            </a:r>
          </a:p>
          <a:p>
            <a:pPr>
              <a:buFont typeface="Wingdings" pitchFamily="-109" charset="2"/>
              <a:buChar char="à"/>
            </a:pPr>
            <a:r>
              <a:rPr lang="de-DE" i="1">
                <a:solidFill>
                  <a:srgbClr val="FF0000"/>
                </a:solidFill>
                <a:sym typeface="Wingdings"/>
              </a:rPr>
              <a:t>in der Signatur deklarieren</a:t>
            </a:r>
          </a:p>
          <a:p>
            <a:pPr>
              <a:buFont typeface="Wingdings" pitchFamily="-109" charset="2"/>
              <a:buChar char="à"/>
            </a:pPr>
            <a:endParaRPr lang="de-DE" i="1">
              <a:sym typeface="Wingdings"/>
            </a:endParaRPr>
          </a:p>
          <a:p>
            <a:r>
              <a:rPr lang="de-DE" i="1">
                <a:sym typeface="Wingdings"/>
              </a:rPr>
              <a:t>wenn Exception unchecked</a:t>
            </a:r>
          </a:p>
          <a:p>
            <a:r>
              <a:rPr lang="de-DE" i="1">
                <a:sym typeface="Wingdings"/>
              </a:rPr>
              <a:t> einfach "throwen"</a:t>
            </a:r>
            <a:endParaRPr lang="de-DE" i="1"/>
          </a:p>
        </p:txBody>
      </p:sp>
      <p:cxnSp>
        <p:nvCxnSpPr>
          <p:cNvPr id="8" name="Gerade Verbindung mit Pfeil 7"/>
          <p:cNvCxnSpPr/>
          <p:nvPr/>
        </p:nvCxnSpPr>
        <p:spPr>
          <a:xfrm rot="16200000" flipH="1">
            <a:off x="4991100" y="3619500"/>
            <a:ext cx="1447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4176458" y="152400"/>
            <a:ext cx="108497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800" b="1"/>
              <a:t>throw</a:t>
            </a:r>
            <a:endParaRPr lang="de-DE" sz="2800"/>
          </a:p>
        </p:txBody>
      </p:sp>
      <p:sp>
        <p:nvSpPr>
          <p:cNvPr id="4" name="Textfeld 3"/>
          <p:cNvSpPr txBox="1"/>
          <p:nvPr/>
        </p:nvSpPr>
        <p:spPr>
          <a:xfrm>
            <a:off x="754256" y="675620"/>
            <a:ext cx="8084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Wenn Fehler auftritt, muss er nicht behandelt werden, sondern kann auch "weitergeworfen" werden.</a:t>
            </a:r>
          </a:p>
          <a:p>
            <a:r>
              <a:rPr lang="de-DE" dirty="0">
                <a:solidFill>
                  <a:srgbClr val="FF0000"/>
                </a:solidFill>
              </a:rPr>
              <a:t>Aufrufer muss diese </a:t>
            </a:r>
            <a:r>
              <a:rPr lang="de-DE" dirty="0" err="1">
                <a:solidFill>
                  <a:srgbClr val="FF0000"/>
                </a:solidFill>
              </a:rPr>
              <a:t>Exception</a:t>
            </a:r>
            <a:r>
              <a:rPr lang="de-DE" dirty="0">
                <a:solidFill>
                  <a:srgbClr val="FF0000"/>
                </a:solidFill>
              </a:rPr>
              <a:t> dann aber behandeln </a:t>
            </a:r>
            <a:r>
              <a:rPr lang="de-DE" dirty="0"/>
              <a:t>(oder selbst</a:t>
            </a:r>
          </a:p>
          <a:p>
            <a:r>
              <a:rPr lang="de-DE" dirty="0"/>
              <a:t>weiterwerfen!)</a:t>
            </a:r>
          </a:p>
        </p:txBody>
      </p:sp>
      <p:sp>
        <p:nvSpPr>
          <p:cNvPr id="5" name="Rechteck 4"/>
          <p:cNvSpPr/>
          <p:nvPr/>
        </p:nvSpPr>
        <p:spPr>
          <a:xfrm>
            <a:off x="381000" y="44196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latin typeface="Courier New"/>
                <a:cs typeface="Courier New"/>
              </a:rPr>
              <a:t>public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static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void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checkedEx</a:t>
            </a:r>
            <a:r>
              <a:rPr lang="de-DE" b="1" dirty="0">
                <a:latin typeface="Courier New"/>
                <a:cs typeface="Courier New"/>
              </a:rPr>
              <a:t>() </a:t>
            </a:r>
            <a:r>
              <a:rPr lang="de-DE" b="1" dirty="0" err="1">
                <a:latin typeface="Courier New"/>
                <a:cs typeface="Courier New"/>
              </a:rPr>
              <a:t>throws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FileNotFoundException</a:t>
            </a:r>
            <a:endParaRPr lang="de-DE" b="1" dirty="0">
              <a:latin typeface="Courier New"/>
              <a:cs typeface="Courier New"/>
            </a:endParaRPr>
          </a:p>
          <a:p>
            <a:r>
              <a:rPr lang="de-DE" b="1" dirty="0">
                <a:latin typeface="Courier New"/>
                <a:cs typeface="Courier New"/>
              </a:rPr>
              <a:t>{</a:t>
            </a:r>
          </a:p>
          <a:p>
            <a:r>
              <a:rPr lang="de-DE" b="1" dirty="0">
                <a:latin typeface="Courier New"/>
                <a:cs typeface="Courier New"/>
              </a:rPr>
              <a:t>	</a:t>
            </a:r>
            <a:r>
              <a:rPr lang="de-DE" b="1" dirty="0" err="1">
                <a:latin typeface="Courier New"/>
                <a:cs typeface="Courier New"/>
              </a:rPr>
              <a:t>FileReader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fr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 err="1">
                <a:latin typeface="Courier New"/>
                <a:cs typeface="Courier New"/>
              </a:rPr>
              <a:t>new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FileReader</a:t>
            </a:r>
            <a:r>
              <a:rPr lang="de-DE" b="1" dirty="0">
                <a:latin typeface="Courier New"/>
                <a:cs typeface="Courier New"/>
              </a:rPr>
              <a:t>("C:/</a:t>
            </a:r>
            <a:r>
              <a:rPr lang="de-DE" b="1" dirty="0" err="1">
                <a:latin typeface="Courier New"/>
                <a:cs typeface="Courier New"/>
              </a:rPr>
              <a:t>gibtsnicht.dat</a:t>
            </a:r>
            <a:r>
              <a:rPr lang="de-DE" b="1" dirty="0">
                <a:latin typeface="Courier New"/>
                <a:cs typeface="Courier New"/>
              </a:rPr>
              <a:t>");</a:t>
            </a:r>
          </a:p>
          <a:p>
            <a:r>
              <a:rPr lang="de-DE" b="1" dirty="0">
                <a:latin typeface="Courier New"/>
                <a:cs typeface="Courier New"/>
              </a:rPr>
              <a:t>	</a:t>
            </a:r>
            <a:r>
              <a:rPr lang="de-DE" b="1" dirty="0" err="1">
                <a:latin typeface="Courier New"/>
                <a:cs typeface="Courier New"/>
              </a:rPr>
              <a:t>throw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new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FileNotFoundException</a:t>
            </a:r>
            <a:r>
              <a:rPr lang="de-DE" b="1" dirty="0">
                <a:latin typeface="Courier New"/>
                <a:cs typeface="Courier New"/>
              </a:rPr>
              <a:t>();</a:t>
            </a:r>
          </a:p>
          <a:p>
            <a:r>
              <a:rPr lang="de-DE" b="1" dirty="0"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Rechteck 5"/>
          <p:cNvSpPr/>
          <p:nvPr/>
        </p:nvSpPr>
        <p:spPr>
          <a:xfrm>
            <a:off x="381000" y="1834277"/>
            <a:ext cx="815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latin typeface="Courier New"/>
                <a:cs typeface="Courier New"/>
              </a:rPr>
              <a:t>public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static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void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main</a:t>
            </a:r>
            <a:r>
              <a:rPr lang="de-DE" b="1" dirty="0">
                <a:latin typeface="Courier New"/>
                <a:cs typeface="Courier New"/>
              </a:rPr>
              <a:t>(String[] </a:t>
            </a:r>
            <a:r>
              <a:rPr lang="de-DE" b="1" dirty="0" err="1">
                <a:latin typeface="Courier New"/>
                <a:cs typeface="Courier New"/>
              </a:rPr>
              <a:t>args</a:t>
            </a:r>
            <a:r>
              <a:rPr lang="de-DE" b="1" dirty="0">
                <a:latin typeface="Courier New"/>
                <a:cs typeface="Courier New"/>
              </a:rPr>
              <a:t>)</a:t>
            </a:r>
          </a:p>
          <a:p>
            <a:r>
              <a:rPr lang="de-DE" b="1" dirty="0">
                <a:latin typeface="Courier New"/>
                <a:cs typeface="Courier New"/>
              </a:rPr>
              <a:t>{</a:t>
            </a:r>
          </a:p>
          <a:p>
            <a:r>
              <a:rPr lang="de-DE" b="1" dirty="0">
                <a:latin typeface="Courier New"/>
                <a:cs typeface="Courier New"/>
              </a:rPr>
              <a:t>	</a:t>
            </a:r>
            <a:r>
              <a:rPr lang="de-DE" b="1" dirty="0" err="1">
                <a:latin typeface="Courier New"/>
                <a:cs typeface="Courier New"/>
              </a:rPr>
              <a:t>try</a:t>
            </a:r>
            <a:r>
              <a:rPr lang="de-DE" b="1" dirty="0">
                <a:latin typeface="Courier New"/>
                <a:cs typeface="Courier New"/>
              </a:rPr>
              <a:t>	{</a:t>
            </a:r>
          </a:p>
          <a:p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		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checkedEx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();</a:t>
            </a:r>
          </a:p>
          <a:p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		// MUSS hier mit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try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-catch gefangen werden!</a:t>
            </a:r>
          </a:p>
          <a:p>
            <a:r>
              <a:rPr lang="de-DE" b="1" dirty="0">
                <a:latin typeface="Courier New"/>
                <a:cs typeface="Courier New"/>
              </a:rPr>
              <a:t>	}catch (</a:t>
            </a:r>
            <a:r>
              <a:rPr lang="de-DE" b="1" dirty="0" err="1">
                <a:latin typeface="Courier New"/>
                <a:cs typeface="Courier New"/>
              </a:rPr>
              <a:t>FileNotFoundException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e</a:t>
            </a:r>
            <a:r>
              <a:rPr lang="de-DE" b="1" dirty="0">
                <a:latin typeface="Courier New"/>
                <a:cs typeface="Courier New"/>
              </a:rPr>
              <a:t>){</a:t>
            </a:r>
          </a:p>
          <a:p>
            <a:r>
              <a:rPr lang="de-DE" b="1" dirty="0">
                <a:latin typeface="Courier New"/>
                <a:cs typeface="Courier New"/>
              </a:rPr>
              <a:t>		</a:t>
            </a:r>
            <a:r>
              <a:rPr lang="de-DE" b="1" dirty="0" err="1">
                <a:latin typeface="Courier New"/>
                <a:cs typeface="Courier New"/>
              </a:rPr>
              <a:t>System.out.println</a:t>
            </a:r>
            <a:r>
              <a:rPr lang="de-DE" b="1" dirty="0">
                <a:latin typeface="Courier New"/>
                <a:cs typeface="Courier New"/>
              </a:rPr>
              <a:t>("</a:t>
            </a:r>
            <a:r>
              <a:rPr lang="de-DE" b="1" dirty="0" err="1">
                <a:latin typeface="Courier New"/>
                <a:cs typeface="Courier New"/>
              </a:rPr>
              <a:t>Filenotfound</a:t>
            </a:r>
            <a:r>
              <a:rPr lang="de-DE" b="1" dirty="0">
                <a:latin typeface="Courier New"/>
                <a:cs typeface="Courier New"/>
              </a:rPr>
              <a:t>-Ex!");</a:t>
            </a:r>
          </a:p>
          <a:p>
            <a:r>
              <a:rPr lang="de-DE" b="1" dirty="0">
                <a:latin typeface="Courier New"/>
                <a:cs typeface="Courier New"/>
              </a:rPr>
              <a:t>	}</a:t>
            </a:r>
          </a:p>
          <a:p>
            <a:r>
              <a:rPr lang="de-DE" b="1" dirty="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Prinzip „</a:t>
            </a:r>
            <a:r>
              <a:rPr lang="de-DE" sz="3200" dirty="0" err="1" smtClean="0"/>
              <a:t>Callerklassen</a:t>
            </a:r>
            <a:r>
              <a:rPr lang="de-DE" sz="3200" dirty="0" smtClean="0"/>
              <a:t>“ / „</a:t>
            </a:r>
            <a:r>
              <a:rPr lang="de-DE" sz="3200" dirty="0" err="1" smtClean="0"/>
              <a:t>Workerklassen</a:t>
            </a:r>
            <a:r>
              <a:rPr lang="de-DE" sz="3200" dirty="0" smtClean="0"/>
              <a:t>“</a:t>
            </a:r>
            <a:endParaRPr lang="de-DE" sz="3200" dirty="0"/>
          </a:p>
        </p:txBody>
      </p:sp>
      <p:sp>
        <p:nvSpPr>
          <p:cNvPr id="4" name="Textfeld 3"/>
          <p:cNvSpPr txBox="1"/>
          <p:nvPr/>
        </p:nvSpPr>
        <p:spPr>
          <a:xfrm>
            <a:off x="1907704" y="1871246"/>
            <a:ext cx="2395908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Main-Methode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1907704" y="3212976"/>
            <a:ext cx="216289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1742759" y="2576173"/>
            <a:ext cx="124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Ruft auf ...</a:t>
            </a:r>
            <a:endParaRPr lang="de-DE" dirty="0"/>
          </a:p>
        </p:txBody>
      </p:sp>
      <p:cxnSp>
        <p:nvCxnSpPr>
          <p:cNvPr id="13" name="Gerade Verbindung mit Pfeil 12"/>
          <p:cNvCxnSpPr>
            <a:stCxn id="5" idx="2"/>
            <a:endCxn id="16" idx="0"/>
          </p:cNvCxnSpPr>
          <p:nvPr/>
        </p:nvCxnSpPr>
        <p:spPr>
          <a:xfrm>
            <a:off x="2989153" y="3736196"/>
            <a:ext cx="0" cy="8037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012160" y="2917393"/>
            <a:ext cx="2953102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„</a:t>
            </a:r>
            <a:r>
              <a:rPr lang="de-DE" sz="2800" dirty="0" err="1" smtClean="0"/>
              <a:t>call-stack</a:t>
            </a:r>
            <a:r>
              <a:rPr lang="de-DE" sz="2800" dirty="0" smtClean="0"/>
              <a:t>“</a:t>
            </a:r>
          </a:p>
          <a:p>
            <a:endParaRPr lang="de-DE" sz="2800" dirty="0"/>
          </a:p>
          <a:p>
            <a:r>
              <a:rPr lang="de-DE" sz="2800" dirty="0" smtClean="0"/>
              <a:t>(„Aufrufer-Stapel“)</a:t>
            </a:r>
            <a:endParaRPr lang="de-DE" sz="2800" dirty="0"/>
          </a:p>
        </p:txBody>
      </p:sp>
      <p:cxnSp>
        <p:nvCxnSpPr>
          <p:cNvPr id="19" name="Gerade Verbindung mit Pfeil 18"/>
          <p:cNvCxnSpPr/>
          <p:nvPr/>
        </p:nvCxnSpPr>
        <p:spPr>
          <a:xfrm>
            <a:off x="2989153" y="2394466"/>
            <a:ext cx="0" cy="818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2989153" y="5063118"/>
            <a:ext cx="0" cy="886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1907704" y="4539898"/>
            <a:ext cx="216289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sp>
        <p:nvSpPr>
          <p:cNvPr id="21" name="Textfeld 20"/>
          <p:cNvSpPr txBox="1"/>
          <p:nvPr/>
        </p:nvSpPr>
        <p:spPr>
          <a:xfrm>
            <a:off x="1742759" y="3933056"/>
            <a:ext cx="124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Ruft auf ...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2518448" y="5958726"/>
            <a:ext cx="94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Usw. ...</a:t>
            </a:r>
            <a:endParaRPr lang="de-DE" dirty="0"/>
          </a:p>
        </p:txBody>
      </p:sp>
      <p:cxnSp>
        <p:nvCxnSpPr>
          <p:cNvPr id="23" name="Gerade Verbindung mit Pfeil 22"/>
          <p:cNvCxnSpPr/>
          <p:nvPr/>
        </p:nvCxnSpPr>
        <p:spPr>
          <a:xfrm rot="10800000">
            <a:off x="3473261" y="5063118"/>
            <a:ext cx="0" cy="886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V="1">
            <a:off x="3439341" y="3736196"/>
            <a:ext cx="0" cy="8037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3405421" y="2409274"/>
            <a:ext cx="0" cy="8037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600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erade Verbindung mit Pfeil 19"/>
          <p:cNvCxnSpPr/>
          <p:nvPr/>
        </p:nvCxnSpPr>
        <p:spPr>
          <a:xfrm>
            <a:off x="2627784" y="3644955"/>
            <a:ext cx="0" cy="1276911"/>
          </a:xfrm>
          <a:prstGeom prst="straightConnector1">
            <a:avLst/>
          </a:prstGeom>
          <a:ln>
            <a:prstDash val="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1907704" y="1871246"/>
            <a:ext cx="1893943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Callerklasse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4916324" y="3383345"/>
            <a:ext cx="216289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2627784" y="2394466"/>
            <a:ext cx="0" cy="1276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611560" y="2564904"/>
            <a:ext cx="192940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Arbeitet ...</a:t>
            </a:r>
          </a:p>
          <a:p>
            <a:endParaRPr lang="de-DE" dirty="0"/>
          </a:p>
          <a:p>
            <a:r>
              <a:rPr lang="de-DE" dirty="0" smtClean="0"/>
              <a:t>Arbeitet ...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Arbeitet weiter ...</a:t>
            </a:r>
            <a:endParaRPr lang="de-DE" dirty="0"/>
          </a:p>
        </p:txBody>
      </p:sp>
      <p:cxnSp>
        <p:nvCxnSpPr>
          <p:cNvPr id="11" name="Gerade Verbindung mit Pfeil 10"/>
          <p:cNvCxnSpPr>
            <a:endCxn id="5" idx="1"/>
          </p:cNvCxnSpPr>
          <p:nvPr/>
        </p:nvCxnSpPr>
        <p:spPr>
          <a:xfrm flipV="1">
            <a:off x="2612068" y="3644955"/>
            <a:ext cx="2304256" cy="264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stCxn id="5" idx="2"/>
          </p:cNvCxnSpPr>
          <p:nvPr/>
        </p:nvCxnSpPr>
        <p:spPr>
          <a:xfrm>
            <a:off x="5997773" y="3906565"/>
            <a:ext cx="14387" cy="6025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038634" y="4005064"/>
            <a:ext cx="124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Arbeitet ...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5400679" y="4509120"/>
            <a:ext cx="1275910" cy="5847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200" dirty="0" smtClean="0"/>
              <a:t>Fertig!</a:t>
            </a:r>
            <a:endParaRPr lang="de-DE" sz="3200" dirty="0"/>
          </a:p>
        </p:txBody>
      </p:sp>
      <p:cxnSp>
        <p:nvCxnSpPr>
          <p:cNvPr id="17" name="Gerade Verbindung mit Pfeil 16"/>
          <p:cNvCxnSpPr>
            <a:stCxn id="15" idx="1"/>
          </p:cNvCxnSpPr>
          <p:nvPr/>
        </p:nvCxnSpPr>
        <p:spPr>
          <a:xfrm flipH="1" flipV="1">
            <a:off x="2627784" y="4797152"/>
            <a:ext cx="2772895" cy="4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Gewitterblitz 2"/>
          <p:cNvSpPr/>
          <p:nvPr/>
        </p:nvSpPr>
        <p:spPr>
          <a:xfrm>
            <a:off x="5199938" y="1472891"/>
            <a:ext cx="2088232" cy="2906742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6444208" y="1988840"/>
            <a:ext cx="1501733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Fehler!!!</a:t>
            </a:r>
            <a:endParaRPr lang="de-DE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z="3200" dirty="0" smtClean="0"/>
              <a:t>Prinzip „</a:t>
            </a:r>
            <a:r>
              <a:rPr lang="de-DE" sz="3200" dirty="0" err="1" smtClean="0"/>
              <a:t>Callerklassen</a:t>
            </a:r>
            <a:r>
              <a:rPr lang="de-DE" sz="3200" dirty="0" smtClean="0"/>
              <a:t>“ / „</a:t>
            </a:r>
            <a:r>
              <a:rPr lang="de-DE" sz="3200" dirty="0" err="1" smtClean="0"/>
              <a:t>Workerklassen</a:t>
            </a:r>
            <a:r>
              <a:rPr lang="de-DE" sz="3200" dirty="0" smtClean="0"/>
              <a:t>“</a:t>
            </a:r>
            <a:endParaRPr lang="de-DE" sz="3200" dirty="0"/>
          </a:p>
        </p:txBody>
      </p:sp>
      <p:cxnSp>
        <p:nvCxnSpPr>
          <p:cNvPr id="19" name="Gerade Verbindung mit Pfeil 18"/>
          <p:cNvCxnSpPr/>
          <p:nvPr/>
        </p:nvCxnSpPr>
        <p:spPr>
          <a:xfrm>
            <a:off x="2627784" y="4788771"/>
            <a:ext cx="0" cy="1276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77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16632"/>
            <a:ext cx="8648787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3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52" y="17180"/>
            <a:ext cx="4824537" cy="3414288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" y="1340768"/>
            <a:ext cx="8748464" cy="827712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 cmpd="sng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Textfeld 2"/>
          <p:cNvSpPr txBox="1"/>
          <p:nvPr/>
        </p:nvSpPr>
        <p:spPr>
          <a:xfrm>
            <a:off x="138052" y="3573016"/>
            <a:ext cx="8610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Exception</a:t>
            </a:r>
            <a:r>
              <a:rPr lang="de-DE" sz="2000" dirty="0"/>
              <a:t> in </a:t>
            </a:r>
            <a:r>
              <a:rPr lang="de-DE" sz="2000" dirty="0" err="1"/>
              <a:t>thread</a:t>
            </a:r>
            <a:r>
              <a:rPr lang="de-DE" sz="2000" dirty="0"/>
              <a:t> "</a:t>
            </a:r>
            <a:r>
              <a:rPr lang="de-DE" sz="2000" dirty="0" err="1"/>
              <a:t>main</a:t>
            </a:r>
            <a:r>
              <a:rPr lang="de-DE" sz="2000" dirty="0"/>
              <a:t>" </a:t>
            </a:r>
            <a:r>
              <a:rPr lang="de-DE" sz="2000" b="1" dirty="0" err="1">
                <a:solidFill>
                  <a:srgbClr val="FF0000"/>
                </a:solidFill>
              </a:rPr>
              <a:t>java.lang.ArrayIndexOutOfBoundsException</a:t>
            </a:r>
            <a:r>
              <a:rPr lang="de-DE" sz="2000" b="1" dirty="0">
                <a:solidFill>
                  <a:srgbClr val="FF0000"/>
                </a:solidFill>
              </a:rPr>
              <a:t>: 4</a:t>
            </a:r>
          </a:p>
          <a:p>
            <a:r>
              <a:rPr lang="de-DE" sz="2000" dirty="0"/>
              <a:t>	</a:t>
            </a:r>
            <a:r>
              <a:rPr lang="de-DE" sz="2000" dirty="0" err="1" smtClean="0"/>
              <a:t>at</a:t>
            </a:r>
            <a:endParaRPr lang="de-DE" sz="2000" dirty="0" smtClean="0"/>
          </a:p>
          <a:p>
            <a:r>
              <a:rPr lang="de-DE" sz="2000" dirty="0" err="1" smtClean="0"/>
              <a:t>pkg</a:t>
            </a:r>
            <a:r>
              <a:rPr lang="de-DE" sz="2000" dirty="0" smtClean="0"/>
              <a:t>...</a:t>
            </a:r>
            <a:r>
              <a:rPr lang="de-DE" sz="2000" dirty="0" err="1" smtClean="0">
                <a:solidFill>
                  <a:srgbClr val="FF0000"/>
                </a:solidFill>
              </a:rPr>
              <a:t>EineWorkerKlasse.etwasTun</a:t>
            </a:r>
            <a:r>
              <a:rPr lang="de-DE" sz="2000" dirty="0">
                <a:solidFill>
                  <a:srgbClr val="FF0000"/>
                </a:solidFill>
              </a:rPr>
              <a:t>(EineWorkerKlasse.java:19)</a:t>
            </a:r>
          </a:p>
          <a:p>
            <a:r>
              <a:rPr lang="de-DE" sz="2000" dirty="0"/>
              <a:t>	</a:t>
            </a:r>
            <a:r>
              <a:rPr lang="de-DE" sz="2000" dirty="0" err="1"/>
              <a:t>at</a:t>
            </a:r>
            <a:r>
              <a:rPr lang="de-DE" sz="2000" dirty="0"/>
              <a:t> </a:t>
            </a:r>
            <a:endParaRPr lang="de-DE" sz="2000" dirty="0" smtClean="0"/>
          </a:p>
          <a:p>
            <a:r>
              <a:rPr lang="de-DE" sz="2000" dirty="0" err="1" smtClean="0"/>
              <a:t>pkg</a:t>
            </a:r>
            <a:r>
              <a:rPr lang="de-DE" sz="2000" dirty="0" smtClean="0"/>
              <a:t>...</a:t>
            </a:r>
            <a:r>
              <a:rPr lang="de-DE" sz="2000" dirty="0">
                <a:solidFill>
                  <a:srgbClr val="FF0000"/>
                </a:solidFill>
              </a:rPr>
              <a:t>EineCallerKlasse.main(EineCallerKlasse.java:22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  <a:endParaRPr lang="de-DE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5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Prinzip „</a:t>
            </a:r>
            <a:r>
              <a:rPr lang="de-DE" sz="3200" dirty="0" err="1" smtClean="0"/>
              <a:t>Callerklassen</a:t>
            </a:r>
            <a:r>
              <a:rPr lang="de-DE" sz="3200" dirty="0" smtClean="0"/>
              <a:t>“ / „</a:t>
            </a:r>
            <a:r>
              <a:rPr lang="de-DE" sz="3200" dirty="0" err="1" smtClean="0"/>
              <a:t>Workerklassen</a:t>
            </a:r>
            <a:r>
              <a:rPr lang="de-DE" sz="3200" dirty="0" smtClean="0"/>
              <a:t>“</a:t>
            </a:r>
            <a:endParaRPr lang="de-DE" sz="3200" dirty="0"/>
          </a:p>
        </p:txBody>
      </p:sp>
      <p:sp>
        <p:nvSpPr>
          <p:cNvPr id="8" name="Textfeld 7"/>
          <p:cNvSpPr txBox="1"/>
          <p:nvPr/>
        </p:nvSpPr>
        <p:spPr>
          <a:xfrm>
            <a:off x="1742759" y="2576173"/>
            <a:ext cx="124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Ruft auf ...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-96206" y="3409836"/>
            <a:ext cx="1838965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„</a:t>
            </a:r>
            <a:r>
              <a:rPr lang="de-DE" sz="2800" dirty="0" err="1" smtClean="0"/>
              <a:t>call-stack</a:t>
            </a:r>
            <a:r>
              <a:rPr lang="de-DE" sz="2800" dirty="0" smtClean="0"/>
              <a:t>“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742759" y="3933056"/>
            <a:ext cx="124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Ruft auf ...</a:t>
            </a:r>
            <a:endParaRPr lang="de-DE" dirty="0"/>
          </a:p>
        </p:txBody>
      </p:sp>
      <p:sp>
        <p:nvSpPr>
          <p:cNvPr id="15" name="Gewitterblitz 14"/>
          <p:cNvSpPr/>
          <p:nvPr/>
        </p:nvSpPr>
        <p:spPr>
          <a:xfrm>
            <a:off x="3259496" y="3933056"/>
            <a:ext cx="2088232" cy="2906742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3473261" y="3779168"/>
            <a:ext cx="1501733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Fehler!!!</a:t>
            </a:r>
            <a:endParaRPr lang="de-DE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148064" y="3908956"/>
            <a:ext cx="36984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Fehler wird in der </a:t>
            </a:r>
            <a:r>
              <a:rPr lang="de-DE" b="1" dirty="0" err="1" smtClean="0"/>
              <a:t>Workerklasse</a:t>
            </a:r>
            <a:endParaRPr lang="de-DE" b="1" dirty="0" smtClean="0"/>
          </a:p>
          <a:p>
            <a:r>
              <a:rPr lang="de-DE" b="1" dirty="0" smtClean="0"/>
              <a:t>/-methode behandelt (</a:t>
            </a:r>
            <a:r>
              <a:rPr lang="de-DE" b="1" dirty="0" err="1" smtClean="0"/>
              <a:t>try</a:t>
            </a:r>
            <a:r>
              <a:rPr lang="de-DE" b="1" dirty="0" smtClean="0"/>
              <a:t>-catch)</a:t>
            </a:r>
          </a:p>
          <a:p>
            <a:endParaRPr lang="de-DE" b="1" dirty="0"/>
          </a:p>
          <a:p>
            <a:r>
              <a:rPr lang="de-DE" b="1" dirty="0" smtClean="0"/>
              <a:t>ODER</a:t>
            </a:r>
          </a:p>
          <a:p>
            <a:endParaRPr lang="de-DE" b="1" dirty="0"/>
          </a:p>
          <a:p>
            <a:r>
              <a:rPr lang="de-DE" b="1" dirty="0"/>
              <a:t>w</a:t>
            </a:r>
            <a:r>
              <a:rPr lang="de-DE" b="1" dirty="0" smtClean="0"/>
              <a:t>ird an die aufrufende Methode</a:t>
            </a:r>
          </a:p>
          <a:p>
            <a:r>
              <a:rPr lang="de-DE" b="1" dirty="0" smtClean="0"/>
              <a:t>Zurückgegeben („läuft im</a:t>
            </a:r>
          </a:p>
          <a:p>
            <a:r>
              <a:rPr lang="de-DE" b="1" dirty="0" err="1"/>
              <a:t>c</a:t>
            </a:r>
            <a:r>
              <a:rPr lang="de-DE" b="1" dirty="0" err="1" smtClean="0"/>
              <a:t>all-stack</a:t>
            </a:r>
            <a:r>
              <a:rPr lang="de-DE" b="1" dirty="0" smtClean="0"/>
              <a:t> nach oben“).  </a:t>
            </a:r>
            <a:endParaRPr lang="de-DE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1907704" y="1871246"/>
            <a:ext cx="2395908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smtClean="0"/>
              <a:t>Main-Methode</a:t>
            </a:r>
            <a:endParaRPr lang="de-DE" sz="2800" dirty="0"/>
          </a:p>
        </p:txBody>
      </p:sp>
      <p:sp>
        <p:nvSpPr>
          <p:cNvPr id="23" name="Textfeld 22"/>
          <p:cNvSpPr txBox="1"/>
          <p:nvPr/>
        </p:nvSpPr>
        <p:spPr>
          <a:xfrm>
            <a:off x="1907704" y="3212976"/>
            <a:ext cx="216289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cxnSp>
        <p:nvCxnSpPr>
          <p:cNvPr id="25" name="Gerade Verbindung mit Pfeil 24"/>
          <p:cNvCxnSpPr>
            <a:stCxn id="23" idx="2"/>
            <a:endCxn id="28" idx="0"/>
          </p:cNvCxnSpPr>
          <p:nvPr/>
        </p:nvCxnSpPr>
        <p:spPr>
          <a:xfrm>
            <a:off x="2989153" y="3736196"/>
            <a:ext cx="0" cy="8037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2989153" y="2394466"/>
            <a:ext cx="0" cy="818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2989153" y="5063118"/>
            <a:ext cx="0" cy="886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1907704" y="4539898"/>
            <a:ext cx="2162897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 dirty="0" err="1" smtClean="0"/>
              <a:t>Workerklasse</a:t>
            </a:r>
            <a:endParaRPr lang="de-DE" sz="2800" dirty="0"/>
          </a:p>
        </p:txBody>
      </p:sp>
      <p:sp>
        <p:nvSpPr>
          <p:cNvPr id="30" name="Textfeld 29"/>
          <p:cNvSpPr txBox="1"/>
          <p:nvPr/>
        </p:nvSpPr>
        <p:spPr>
          <a:xfrm>
            <a:off x="2518448" y="5958726"/>
            <a:ext cx="94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Usw. ...</a:t>
            </a:r>
            <a:endParaRPr lang="de-DE" dirty="0"/>
          </a:p>
        </p:txBody>
      </p:sp>
      <p:cxnSp>
        <p:nvCxnSpPr>
          <p:cNvPr id="31" name="Gerade Verbindung mit Pfeil 30"/>
          <p:cNvCxnSpPr/>
          <p:nvPr/>
        </p:nvCxnSpPr>
        <p:spPr>
          <a:xfrm rot="10800000">
            <a:off x="3473261" y="5063118"/>
            <a:ext cx="0" cy="886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21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52" y="17180"/>
            <a:ext cx="4824537" cy="3414288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" y="1340768"/>
            <a:ext cx="8748464" cy="827712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 cmpd="sng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Textfeld 2"/>
          <p:cNvSpPr txBox="1"/>
          <p:nvPr/>
        </p:nvSpPr>
        <p:spPr>
          <a:xfrm>
            <a:off x="138052" y="3573016"/>
            <a:ext cx="8610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Exception</a:t>
            </a:r>
            <a:r>
              <a:rPr lang="de-DE" sz="2000" dirty="0"/>
              <a:t> in </a:t>
            </a:r>
            <a:r>
              <a:rPr lang="de-DE" sz="2000" dirty="0" err="1"/>
              <a:t>thread</a:t>
            </a:r>
            <a:r>
              <a:rPr lang="de-DE" sz="2000" dirty="0"/>
              <a:t> "</a:t>
            </a:r>
            <a:r>
              <a:rPr lang="de-DE" sz="2000" dirty="0" err="1"/>
              <a:t>main</a:t>
            </a:r>
            <a:r>
              <a:rPr lang="de-DE" sz="2000" dirty="0"/>
              <a:t>" </a:t>
            </a:r>
            <a:r>
              <a:rPr lang="de-DE" sz="2000" b="1" dirty="0" err="1">
                <a:solidFill>
                  <a:srgbClr val="FF0000"/>
                </a:solidFill>
              </a:rPr>
              <a:t>java.lang.ArrayIndexOutOfBoundsException</a:t>
            </a:r>
            <a:r>
              <a:rPr lang="de-DE" sz="2000" b="1" dirty="0">
                <a:solidFill>
                  <a:srgbClr val="FF0000"/>
                </a:solidFill>
              </a:rPr>
              <a:t>: 4</a:t>
            </a:r>
          </a:p>
          <a:p>
            <a:r>
              <a:rPr lang="de-DE" sz="2000" dirty="0"/>
              <a:t>	</a:t>
            </a:r>
            <a:r>
              <a:rPr lang="de-DE" sz="2000" dirty="0" err="1" smtClean="0"/>
              <a:t>at</a:t>
            </a:r>
            <a:endParaRPr lang="de-DE" sz="2000" dirty="0" smtClean="0"/>
          </a:p>
          <a:p>
            <a:r>
              <a:rPr lang="de-DE" sz="2000" dirty="0" err="1" smtClean="0"/>
              <a:t>pkg</a:t>
            </a:r>
            <a:r>
              <a:rPr lang="de-DE" sz="2000" dirty="0" smtClean="0"/>
              <a:t>...</a:t>
            </a:r>
            <a:r>
              <a:rPr lang="de-DE" sz="2000" dirty="0" err="1" smtClean="0">
                <a:solidFill>
                  <a:srgbClr val="FF0000"/>
                </a:solidFill>
              </a:rPr>
              <a:t>EineWorkerKlasse.etwasTun</a:t>
            </a:r>
            <a:r>
              <a:rPr lang="de-DE" sz="2000" dirty="0">
                <a:solidFill>
                  <a:srgbClr val="FF0000"/>
                </a:solidFill>
              </a:rPr>
              <a:t>(EineWorkerKlasse.java:19)</a:t>
            </a:r>
          </a:p>
          <a:p>
            <a:r>
              <a:rPr lang="de-DE" sz="2000" dirty="0"/>
              <a:t>	</a:t>
            </a:r>
            <a:r>
              <a:rPr lang="de-DE" sz="2000" dirty="0" err="1"/>
              <a:t>at</a:t>
            </a:r>
            <a:r>
              <a:rPr lang="de-DE" sz="2000" dirty="0"/>
              <a:t> </a:t>
            </a:r>
            <a:endParaRPr lang="de-DE" sz="2000" dirty="0" smtClean="0"/>
          </a:p>
          <a:p>
            <a:r>
              <a:rPr lang="de-DE" sz="2000" dirty="0" err="1" smtClean="0"/>
              <a:t>pkg</a:t>
            </a:r>
            <a:r>
              <a:rPr lang="de-DE" sz="2000" dirty="0" smtClean="0"/>
              <a:t>...</a:t>
            </a:r>
            <a:r>
              <a:rPr lang="de-DE" sz="2000" dirty="0">
                <a:solidFill>
                  <a:srgbClr val="FF0000"/>
                </a:solidFill>
              </a:rPr>
              <a:t>EineCallerKlasse.main(EineCallerKlasse.java:22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49321" y="1988840"/>
            <a:ext cx="8178364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4000" dirty="0" smtClean="0"/>
              <a:t>Frage: Wie kann ich vermeiden, dass ein Fehler das Programm zum Absturz bringt?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641720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914400"/>
            <a:ext cx="8204153" cy="59436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667000" y="152400"/>
            <a:ext cx="319400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800"/>
              <a:t>Klasse "Exception"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410200" y="1219200"/>
            <a:ext cx="34696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Kindklassen unterscheiden sich</a:t>
            </a:r>
          </a:p>
          <a:p>
            <a:r>
              <a:rPr lang="de-DE" i="1"/>
              <a:t>eigentlich nur im Namen.</a:t>
            </a:r>
          </a:p>
          <a:p>
            <a:endParaRPr lang="de-DE" i="1"/>
          </a:p>
          <a:p>
            <a:r>
              <a:rPr lang="de-DE" i="1"/>
              <a:t>Alle haben weitere Kindklassen</a:t>
            </a:r>
          </a:p>
          <a:p>
            <a:endParaRPr lang="de-DE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Bildschirmpräsentation (4:3)</PresentationFormat>
  <Paragraphs>259</Paragraphs>
  <Slides>29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0" baseType="lpstr">
      <vt:lpstr>Office-Design</vt:lpstr>
      <vt:lpstr>Java : Fehlerbehandlung</vt:lpstr>
      <vt:lpstr>Prinzip „Callerklassen“ / „Workerklassen“</vt:lpstr>
      <vt:lpstr>Prinzip „Callerklassen“ / „Workerklassen“</vt:lpstr>
      <vt:lpstr>Prinzip „Callerklassen“ / „Workerklassen“</vt:lpstr>
      <vt:lpstr>PowerPoint-Präsentation</vt:lpstr>
      <vt:lpstr>PowerPoint-Präsentation</vt:lpstr>
      <vt:lpstr>Prinzip „Callerklassen“ / „Workerklassen“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Beispiel: Error</vt:lpstr>
      <vt:lpstr>Beispiel: Error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217</cp:revision>
  <cp:lastPrinted>2012-10-15T22:02:23Z</cp:lastPrinted>
  <dcterms:created xsi:type="dcterms:W3CDTF">2012-10-15T19:47:40Z</dcterms:created>
  <dcterms:modified xsi:type="dcterms:W3CDTF">2014-01-08T09:58:06Z</dcterms:modified>
</cp:coreProperties>
</file>