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2" r:id="rId4"/>
    <p:sldId id="262" r:id="rId5"/>
    <p:sldId id="264" r:id="rId6"/>
    <p:sldId id="263" r:id="rId7"/>
    <p:sldId id="261" r:id="rId8"/>
    <p:sldId id="267" r:id="rId9"/>
    <p:sldId id="265" r:id="rId10"/>
    <p:sldId id="266" r:id="rId11"/>
    <p:sldId id="260" r:id="rId12"/>
    <p:sldId id="273" r:id="rId13"/>
    <p:sldId id="268" r:id="rId14"/>
    <p:sldId id="270" r:id="rId15"/>
    <p:sldId id="269" r:id="rId16"/>
    <p:sldId id="274" r:id="rId1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0"/>
    <p:restoredTop sz="94689"/>
  </p:normalViewPr>
  <p:slideViewPr>
    <p:cSldViewPr snapToObjects="1">
      <p:cViewPr varScale="1">
        <p:scale>
          <a:sx n="127" d="100"/>
          <a:sy n="127" d="100"/>
        </p:scale>
        <p:origin x="120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17.11.19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Java Kontrollstrukturen: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 err="1">
                <a:latin typeface="Courier New"/>
                <a:ea typeface="ＭＳ Ｐゴシック" pitchFamily="-1" charset="-128"/>
                <a:cs typeface="Courier New"/>
              </a:rPr>
              <a:t>switch</a:t>
            </a:r>
            <a:br>
              <a:rPr lang="de-DE">
                <a:latin typeface="Courier New"/>
                <a:ea typeface="ＭＳ Ｐゴシック" pitchFamily="-1" charset="-128"/>
                <a:cs typeface="Courier New"/>
              </a:rPr>
            </a:br>
            <a:r>
              <a:rPr lang="de-DE">
                <a:latin typeface="+mn-lt"/>
                <a:ea typeface="ＭＳ Ｐゴシック" pitchFamily="-1" charset="-128"/>
                <a:cs typeface="Courier New"/>
              </a:rPr>
              <a:t>("Fallunterscheidung")</a:t>
            </a:r>
            <a:endParaRPr lang="de-DE" sz="1600" i="1">
              <a:latin typeface="+mn-lt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Beispiel (String)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152400" y="1157288"/>
            <a:ext cx="89916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String u = "hallo";</a:t>
            </a:r>
          </a:p>
          <a:p>
            <a:r>
              <a:rPr lang="de-DE" sz="2400" b="1" err="1">
                <a:latin typeface="Courier New" charset="0"/>
                <a:ea typeface="Courier" charset="0"/>
                <a:cs typeface="Courier" charset="0"/>
              </a:rPr>
              <a:t>switch</a:t>
            </a:r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(u) 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{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"hallo":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("hallo klein");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"Hallo":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("hallo groß");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("</a:t>
            </a:r>
            <a:r>
              <a:rPr lang="de-DE" sz="2400" b="1" err="1"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");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84117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805822"/>
            <a:ext cx="7992888" cy="57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feld 4"/>
          <p:cNvSpPr txBox="1">
            <a:spLocks noChangeArrowheads="1"/>
          </p:cNvSpPr>
          <p:nvPr/>
        </p:nvSpPr>
        <p:spPr bwMode="auto">
          <a:xfrm>
            <a:off x="1009650" y="354013"/>
            <a:ext cx="2706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>
                <a:solidFill>
                  <a:srgbClr val="008000"/>
                </a:solidFill>
              </a:rPr>
              <a:t>Im Struktogramm: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8CF8B382-FD3D-004D-B96B-FCDA719E7E16}"/>
              </a:ext>
            </a:extLst>
          </p:cNvPr>
          <p:cNvCxnSpPr/>
          <p:nvPr/>
        </p:nvCxnSpPr>
        <p:spPr>
          <a:xfrm flipH="1" flipV="1">
            <a:off x="7812360" y="5229200"/>
            <a:ext cx="936104" cy="864096"/>
          </a:xfrm>
          <a:prstGeom prst="straightConnector1">
            <a:avLst/>
          </a:prstGeom>
          <a:ln w="1333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feld 4"/>
          <p:cNvSpPr txBox="1">
            <a:spLocks noChangeArrowheads="1"/>
          </p:cNvSpPr>
          <p:nvPr/>
        </p:nvSpPr>
        <p:spPr bwMode="auto">
          <a:xfrm>
            <a:off x="1009650" y="354013"/>
            <a:ext cx="40430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i="1">
                <a:solidFill>
                  <a:srgbClr val="008000"/>
                </a:solidFill>
              </a:rPr>
              <a:t>Mit hus-Struktogrammer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9568F61-C681-2049-8F5F-0FF0DB733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916832"/>
            <a:ext cx="8501590" cy="216024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82D28C5-2D96-3C43-B0AF-38604E024901}"/>
              </a:ext>
            </a:extLst>
          </p:cNvPr>
          <p:cNvSpPr txBox="1"/>
          <p:nvPr/>
        </p:nvSpPr>
        <p:spPr>
          <a:xfrm>
            <a:off x="5148064" y="594928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Als letzten Fall „default“ einfügen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8CF8B382-FD3D-004D-B96B-FCDA719E7E16}"/>
              </a:ext>
            </a:extLst>
          </p:cNvPr>
          <p:cNvCxnSpPr>
            <a:cxnSpLocks/>
          </p:cNvCxnSpPr>
          <p:nvPr/>
        </p:nvCxnSpPr>
        <p:spPr>
          <a:xfrm flipH="1" flipV="1">
            <a:off x="7884368" y="3429000"/>
            <a:ext cx="864096" cy="2664296"/>
          </a:xfrm>
          <a:prstGeom prst="straightConnector1">
            <a:avLst/>
          </a:prstGeom>
          <a:ln w="1333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4DDF0DFD-9A64-D641-A2CB-2081AA7D82EA}"/>
              </a:ext>
            </a:extLst>
          </p:cNvPr>
          <p:cNvSpPr txBox="1"/>
          <p:nvPr/>
        </p:nvSpPr>
        <p:spPr>
          <a:xfrm>
            <a:off x="5148064" y="801758"/>
            <a:ext cx="3744416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de-DE">
                <a:solidFill>
                  <a:srgbClr val="0070C0"/>
                </a:solidFill>
              </a:rPr>
              <a:t>Hier zu prüfende Variable einfügen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DD95EDD-43B3-5E40-96F1-717DB4AC7D6C}"/>
              </a:ext>
            </a:extLst>
          </p:cNvPr>
          <p:cNvCxnSpPr>
            <a:cxnSpLocks/>
          </p:cNvCxnSpPr>
          <p:nvPr/>
        </p:nvCxnSpPr>
        <p:spPr>
          <a:xfrm>
            <a:off x="7740352" y="1230403"/>
            <a:ext cx="216024" cy="1177035"/>
          </a:xfrm>
          <a:prstGeom prst="straightConnector1">
            <a:avLst/>
          </a:prstGeom>
          <a:ln w="133350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68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95536" y="260648"/>
            <a:ext cx="793037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3600" dirty="0"/>
              <a:t>Erstellen Sie hierzu ein Struktogramm</a:t>
            </a:r>
          </a:p>
        </p:txBody>
      </p:sp>
      <p:sp>
        <p:nvSpPr>
          <p:cNvPr id="5" name="Textfeld 11">
            <a:extLst>
              <a:ext uri="{FF2B5EF4-FFF2-40B4-BE49-F238E27FC236}">
                <a16:creationId xmlns:a16="http://schemas.microsoft.com/office/drawing/2014/main" id="{2CA96BF6-8C32-854A-8739-F37D98D4B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57288"/>
            <a:ext cx="8991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public void uPruefen() {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String u = "hallo";</a:t>
            </a:r>
          </a:p>
          <a:p>
            <a:pPr lvl="1"/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switch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(u) 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{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 "hallo":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("hallo klein");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 "Hallo":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("hallo groß");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("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");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pPr lvl="1"/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}</a:t>
            </a:r>
          </a:p>
          <a:p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15493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0" y="833122"/>
            <a:ext cx="752432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public void uPruefen() {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String u = "hallo";</a:t>
            </a:r>
          </a:p>
          <a:p>
            <a:pPr lvl="1"/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switch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(u) 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{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 "hallo":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("hallo klein");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 "Hallo":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("hallo groß");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("</a:t>
            </a:r>
            <a:r>
              <a:rPr lang="de-DE" sz="1600" b="1" dirty="0" err="1"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");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		break;</a:t>
            </a:r>
          </a:p>
          <a:p>
            <a:pPr lvl="1"/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}</a:t>
            </a:r>
          </a:p>
          <a:p>
            <a:r>
              <a:rPr lang="de-DE" sz="1600" b="1" dirty="0">
                <a:latin typeface="Courier New" charset="0"/>
                <a:ea typeface="Courier" charset="0"/>
                <a:cs typeface="Courier" charset="0"/>
              </a:rPr>
              <a:t>}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2632563-375C-2B4F-BE32-AF052C7E9764}"/>
              </a:ext>
            </a:extLst>
          </p:cNvPr>
          <p:cNvSpPr txBox="1"/>
          <p:nvPr/>
        </p:nvSpPr>
        <p:spPr>
          <a:xfrm>
            <a:off x="395536" y="260648"/>
            <a:ext cx="793037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3600" dirty="0"/>
              <a:t>Erstellen Sie hierzu ein Struktogramm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4B9633C-CBF0-0644-9864-5EF6A558008F}"/>
              </a:ext>
            </a:extLst>
          </p:cNvPr>
          <p:cNvSpPr txBox="1"/>
          <p:nvPr/>
        </p:nvSpPr>
        <p:spPr>
          <a:xfrm rot="21060132">
            <a:off x="6820269" y="583814"/>
            <a:ext cx="2133918" cy="6463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de-DE" sz="3600" dirty="0"/>
              <a:t>LÖSUNG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2154C07-28C1-B24C-96F5-7D80B876A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330" y="3890657"/>
            <a:ext cx="5761270" cy="296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79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79512" y="44493"/>
            <a:ext cx="864096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3600" dirty="0"/>
              <a:t>Programmieren Sie dieses Struktogramm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16074D6-6E2C-F844-87A8-DBCF5C9CD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1124744"/>
            <a:ext cx="8502149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42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79512" y="44493"/>
            <a:ext cx="864096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3600" dirty="0"/>
              <a:t>Programmieren Sie dieses Struktogramm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F108502-0319-B941-82D5-10D8D33102D0}"/>
              </a:ext>
            </a:extLst>
          </p:cNvPr>
          <p:cNvSpPr txBox="1"/>
          <p:nvPr/>
        </p:nvSpPr>
        <p:spPr>
          <a:xfrm rot="21060132">
            <a:off x="6820269" y="583814"/>
            <a:ext cx="2133918" cy="6463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de-DE" sz="3600" dirty="0"/>
              <a:t>LÖSUNG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0BCED5-E7D2-9442-9AD5-878762A4B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058"/>
            <a:ext cx="3567967" cy="169223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1B7194E-FD91-1D4C-BEA6-4297B689A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732" y="2312311"/>
            <a:ext cx="7305190" cy="454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88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Idee: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293EFFE-AA44-F344-8FF7-E4551171F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25" y="908720"/>
            <a:ext cx="8554950" cy="201622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40F5471-1E6D-0F4D-A189-910A0AF65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55" y="3645024"/>
            <a:ext cx="8526797" cy="295103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4A4A2D2-B197-3945-AC0A-DF8420DFE798}"/>
              </a:ext>
            </a:extLst>
          </p:cNvPr>
          <p:cNvSpPr txBox="1"/>
          <p:nvPr/>
        </p:nvSpPr>
        <p:spPr>
          <a:xfrm>
            <a:off x="3995936" y="3079601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>
                <a:solidFill>
                  <a:srgbClr val="FF0000"/>
                </a:solidFill>
              </a:rPr>
              <a:t>versus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switch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304800" y="1157288"/>
            <a:ext cx="850265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switch (variable)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{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case </a:t>
            </a:r>
            <a:r>
              <a:rPr lang="de-DE" sz="2400" b="1">
                <a:solidFill>
                  <a:srgbClr val="FF0000"/>
                </a:solidFill>
                <a:latin typeface="+mn-lt"/>
                <a:ea typeface="Courier" charset="0"/>
                <a:cs typeface="Courier" charset="0"/>
              </a:rPr>
              <a:t>Bedingung1</a:t>
            </a:r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>
                <a:solidFill>
                  <a:srgbClr val="FF0000"/>
                </a:solidFill>
                <a:latin typeface="+mn-lt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0000"/>
                </a:solidFill>
                <a:latin typeface="+mn-lt"/>
                <a:ea typeface="Courier" charset="0"/>
                <a:cs typeface="Courier" charset="0"/>
              </a:rPr>
              <a:t>Anweisung(en);</a:t>
            </a:r>
          </a:p>
          <a:p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case </a:t>
            </a:r>
            <a:r>
              <a:rPr lang="de-DE" sz="2400" b="1">
                <a:solidFill>
                  <a:srgbClr val="FF0000"/>
                </a:solidFill>
                <a:latin typeface="+mn-lt"/>
                <a:ea typeface="Courier" charset="0"/>
                <a:cs typeface="Courier" charset="0"/>
              </a:rPr>
              <a:t>Bedingung2</a:t>
            </a:r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>
                <a:solidFill>
                  <a:srgbClr val="FF0000"/>
                </a:solidFill>
                <a:latin typeface="+mn-lt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0000"/>
                </a:solidFill>
                <a:latin typeface="+mn-lt"/>
                <a:ea typeface="Courier" charset="0"/>
                <a:cs typeface="Courier" charset="0"/>
              </a:rPr>
              <a:t>Anweisung(en);</a:t>
            </a:r>
          </a:p>
          <a:p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default:</a:t>
            </a:r>
          </a:p>
          <a:p>
            <a:r>
              <a:rPr lang="de-DE" sz="2400" b="1">
                <a:solidFill>
                  <a:srgbClr val="000000"/>
                </a:solidFill>
                <a:latin typeface="+mn-lt"/>
                <a:ea typeface="Courier" charset="0"/>
                <a:cs typeface="Courier" charset="0"/>
              </a:rPr>
              <a:t>				Anweisung(en);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}</a:t>
            </a:r>
          </a:p>
        </p:txBody>
      </p:sp>
      <p:sp>
        <p:nvSpPr>
          <p:cNvPr id="4" name="Textfeld 3"/>
          <p:cNvSpPr txBox="1"/>
          <p:nvPr/>
        </p:nvSpPr>
        <p:spPr>
          <a:xfrm rot="5400000">
            <a:off x="3137530" y="3166646"/>
            <a:ext cx="36984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800" b="1">
                <a:solidFill>
                  <a:schemeClr val="tx2">
                    <a:lumMod val="60000"/>
                    <a:lumOff val="40000"/>
                  </a:schemeClr>
                </a:solidFill>
                <a:latin typeface="Courier New"/>
                <a:cs typeface="Courier New"/>
              </a:rPr>
              <a:t>Switch-Block</a:t>
            </a:r>
          </a:p>
        </p:txBody>
      </p:sp>
    </p:spTree>
    <p:extLst>
      <p:ext uri="{BB962C8B-B14F-4D97-AF65-F5344CB8AC3E}">
        <p14:creationId xmlns:p14="http://schemas.microsoft.com/office/powerpoint/2010/main" val="1639570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switch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304800" y="1157288"/>
            <a:ext cx="850265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switch (variable)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{</a:t>
            </a:r>
          </a:p>
          <a:p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			case </a:t>
            </a:r>
            <a:r>
              <a:rPr lang="de-DE" sz="2400" b="1">
                <a:solidFill>
                  <a:srgbClr val="0000FF"/>
                </a:solidFill>
                <a:latin typeface="+mn-lt"/>
                <a:ea typeface="Courier" charset="0"/>
                <a:cs typeface="Courier" charset="0"/>
              </a:rPr>
              <a:t>Bedingung1</a:t>
            </a:r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>
                <a:solidFill>
                  <a:srgbClr val="FF0000"/>
                </a:solidFill>
                <a:latin typeface="+mn-lt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0000"/>
                </a:solidFill>
                <a:latin typeface="+mn-lt"/>
                <a:ea typeface="Courier" charset="0"/>
                <a:cs typeface="Courier" charset="0"/>
              </a:rPr>
              <a:t>Anweisung(en);</a:t>
            </a:r>
          </a:p>
          <a:p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			case </a:t>
            </a:r>
            <a:r>
              <a:rPr lang="de-DE" sz="2400" b="1">
                <a:solidFill>
                  <a:srgbClr val="0000FF"/>
                </a:solidFill>
                <a:latin typeface="+mn-lt"/>
                <a:ea typeface="Courier" charset="0"/>
                <a:cs typeface="Courier" charset="0"/>
              </a:rPr>
              <a:t>Bedingung2</a:t>
            </a:r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>
                <a:solidFill>
                  <a:srgbClr val="FF0000"/>
                </a:solidFill>
                <a:latin typeface="+mn-lt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0000"/>
                </a:solidFill>
                <a:latin typeface="+mn-lt"/>
                <a:ea typeface="Courier" charset="0"/>
                <a:cs typeface="Courier" charset="0"/>
              </a:rPr>
              <a:t>Anweisung(en);</a:t>
            </a:r>
          </a:p>
          <a:p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			default:</a:t>
            </a:r>
          </a:p>
          <a:p>
            <a:r>
              <a:rPr lang="de-DE" sz="2400" b="1">
                <a:solidFill>
                  <a:srgbClr val="000000"/>
                </a:solidFill>
                <a:latin typeface="+mn-lt"/>
                <a:ea typeface="Courier" charset="0"/>
                <a:cs typeface="Courier" charset="0"/>
              </a:rPr>
              <a:t>				Anweisung(en);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}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181600" y="2249269"/>
            <a:ext cx="2985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>
                <a:solidFill>
                  <a:srgbClr val="0000FF"/>
                </a:solidFill>
                <a:latin typeface="+mn-lt"/>
              </a:rPr>
              <a:t>Sprungmarken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868145" y="3810000"/>
            <a:ext cx="42758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>
                <a:solidFill>
                  <a:srgbClr val="0000FF"/>
                </a:solidFill>
                <a:latin typeface="+mn-lt"/>
              </a:rPr>
              <a:t>Default-Sprungmarke</a:t>
            </a:r>
          </a:p>
          <a:p>
            <a:r>
              <a:rPr lang="de-DE" sz="3600" b="1">
                <a:solidFill>
                  <a:srgbClr val="0000FF"/>
                </a:solidFill>
                <a:latin typeface="+mn-lt"/>
              </a:rPr>
              <a:t>(optional)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switch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304800" y="1157288"/>
            <a:ext cx="850265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switch (variable)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{</a:t>
            </a:r>
          </a:p>
          <a:p>
            <a:r>
              <a:rPr lang="de-DE" sz="2400" b="1">
                <a:solidFill>
                  <a:srgbClr val="008000"/>
                </a:solidFill>
                <a:latin typeface="Courier New" charset="0"/>
                <a:ea typeface="Courier" charset="0"/>
                <a:cs typeface="Courier" charset="0"/>
              </a:rPr>
              <a:t>			case </a:t>
            </a:r>
            <a:r>
              <a:rPr lang="de-DE" sz="2400" b="1">
                <a:solidFill>
                  <a:srgbClr val="008000"/>
                </a:solidFill>
                <a:latin typeface="+mn-lt"/>
                <a:ea typeface="Courier" charset="0"/>
                <a:cs typeface="Courier" charset="0"/>
              </a:rPr>
              <a:t>Bedingung1</a:t>
            </a:r>
            <a:r>
              <a:rPr lang="de-DE" sz="2400" b="1">
                <a:solidFill>
                  <a:srgbClr val="008000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>
                <a:latin typeface="+mn-lt"/>
                <a:ea typeface="Courier" charset="0"/>
                <a:cs typeface="Courier" charset="0"/>
              </a:rPr>
              <a:t>				Anweisung(en);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8000"/>
                </a:solidFill>
                <a:latin typeface="Courier New" charset="0"/>
                <a:ea typeface="Courier" charset="0"/>
                <a:cs typeface="Courier" charset="0"/>
              </a:rPr>
              <a:t>break;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	case </a:t>
            </a:r>
            <a:r>
              <a:rPr lang="de-DE" sz="2400" b="1">
                <a:latin typeface="+mn-lt"/>
                <a:ea typeface="Courier" charset="0"/>
                <a:cs typeface="Courier" charset="0"/>
              </a:rPr>
              <a:t>Bedingung2</a:t>
            </a:r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>
                <a:latin typeface="+mn-lt"/>
                <a:ea typeface="Courier" charset="0"/>
                <a:cs typeface="Courier" charset="0"/>
              </a:rPr>
              <a:t>				Anweisung(en);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	default:</a:t>
            </a:r>
          </a:p>
          <a:p>
            <a:r>
              <a:rPr lang="de-DE" sz="2400" b="1">
                <a:latin typeface="+mn-lt"/>
                <a:ea typeface="Courier" charset="0"/>
                <a:cs typeface="Courier" charset="0"/>
              </a:rPr>
              <a:t>				Anweisung(en);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}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800600" y="2249269"/>
            <a:ext cx="4237057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900" b="1">
                <a:solidFill>
                  <a:srgbClr val="008000"/>
                </a:solidFill>
                <a:latin typeface="Courier New"/>
                <a:cs typeface="Courier New"/>
              </a:rPr>
              <a:t>break</a:t>
            </a:r>
          </a:p>
          <a:p>
            <a:r>
              <a:rPr lang="de-DE" sz="2900" b="1">
                <a:solidFill>
                  <a:srgbClr val="008000"/>
                </a:solidFill>
                <a:latin typeface="+mn-lt"/>
              </a:rPr>
              <a:t>Beendet Anweisungsblock</a:t>
            </a:r>
          </a:p>
          <a:p>
            <a:r>
              <a:rPr lang="de-DE" sz="2900" b="1">
                <a:solidFill>
                  <a:srgbClr val="008000"/>
                </a:solidFill>
                <a:latin typeface="+mn-lt"/>
              </a:rPr>
              <a:t>für zugehörige Bedingung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107504" y="261938"/>
            <a:ext cx="878497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>
                <a:solidFill>
                  <a:srgbClr val="FF0000"/>
                </a:solidFill>
              </a:rPr>
              <a:t>Gültige Werte:</a:t>
            </a:r>
          </a:p>
          <a:p>
            <a:pPr>
              <a:buFontTx/>
              <a:buChar char="-"/>
            </a:pPr>
            <a:r>
              <a:rPr lang="de-DE" sz="2600" b="1"/>
              <a:t>primitive Datentypen bis max. INT (d.h.: byte, short, char, int)</a:t>
            </a:r>
          </a:p>
          <a:p>
            <a:pPr>
              <a:buFontTx/>
              <a:buChar char="-"/>
            </a:pPr>
            <a:r>
              <a:rPr lang="de-DE" sz="2600" b="1"/>
              <a:t>String </a:t>
            </a:r>
            <a:r>
              <a:rPr lang="de-DE" sz="2600" i="1">
                <a:solidFill>
                  <a:schemeClr val="tx1">
                    <a:lumMod val="50000"/>
                    <a:lumOff val="50000"/>
                  </a:schemeClr>
                </a:solidFill>
              </a:rPr>
              <a:t>(erst ab JDK 1.7)</a:t>
            </a:r>
          </a:p>
          <a:p>
            <a:pPr>
              <a:buFontTx/>
              <a:buChar char="-"/>
            </a:pPr>
            <a:endParaRPr lang="de-DE" sz="2600" b="1"/>
          </a:p>
          <a:p>
            <a:r>
              <a:rPr lang="de-DE" sz="2600" b="1">
                <a:solidFill>
                  <a:srgbClr val="FF0000"/>
                </a:solidFill>
              </a:rPr>
              <a:t>Gültige Vergleiche:</a:t>
            </a:r>
          </a:p>
          <a:p>
            <a:pPr>
              <a:buFontTx/>
              <a:buChar char="-"/>
            </a:pPr>
            <a:r>
              <a:rPr lang="de-DE" sz="2600" b="1"/>
              <a:t>testet nur auf Gleichheit, NICHT "größer"/"kleiner"!!</a:t>
            </a:r>
          </a:p>
          <a:p>
            <a:pPr>
              <a:buFontTx/>
              <a:buChar char="-"/>
            </a:pPr>
            <a:endParaRPr lang="de-DE" sz="2600" b="1"/>
          </a:p>
          <a:p>
            <a:pPr>
              <a:buFontTx/>
              <a:buChar char="-"/>
            </a:pPr>
            <a:endParaRPr lang="de-DE" sz="2600" b="1"/>
          </a:p>
          <a:p>
            <a:pPr>
              <a:buFontTx/>
              <a:buChar char="-"/>
            </a:pPr>
            <a:r>
              <a:rPr lang="de-DE" sz="2600" b="1">
                <a:solidFill>
                  <a:srgbClr val="FF0000"/>
                </a:solidFill>
                <a:sym typeface="Wingdings"/>
              </a:rPr>
              <a:t> häufige Alternative</a:t>
            </a:r>
            <a:r>
              <a:rPr lang="de-DE" sz="2600" b="1">
                <a:sym typeface="Wingdings"/>
              </a:rPr>
              <a:t>: if-/else</a:t>
            </a:r>
            <a:endParaRPr lang="de-DE" sz="26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Beispiel (int-Wert)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152400" y="1157288"/>
            <a:ext cx="8991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int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zahl = 18;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switch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(zahl)</a:t>
            </a:r>
          </a:p>
          <a:p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{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0: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 dirty="0" err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("zahl ist 0");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10: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 dirty="0" err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("zahl ist 10");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 dirty="0" err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System.out.println</a:t>
            </a:r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("nicht 0 oder 10");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Beispiel (String-Wert)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152400" y="1157288"/>
            <a:ext cx="8991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String 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sternzeichen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= "Waage";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String 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rueckgabe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= "";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switch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(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sternzeichen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)</a:t>
            </a:r>
          </a:p>
          <a:p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		{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"Stier":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 dirty="0" err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rueckgabe</a:t>
            </a:r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 = "Glück haben";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case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 "Waage":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 dirty="0" err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rueckgabe</a:t>
            </a:r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 = "Geld haben";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</a:t>
            </a:r>
            <a:r>
              <a:rPr lang="de-DE" sz="2400" b="1" dirty="0" err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default</a:t>
            </a:r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 dirty="0" err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rueckgabe</a:t>
            </a:r>
            <a:r>
              <a:rPr lang="de-DE" sz="2400" b="1" dirty="0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 = "Gibt‘s nicht.";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}</a:t>
            </a:r>
          </a:p>
          <a:p>
            <a:r>
              <a:rPr lang="de-DE" sz="2400" b="1" dirty="0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return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 </a:t>
            </a:r>
            <a:r>
              <a:rPr lang="de-DE" sz="2400" b="1" dirty="0" err="1">
                <a:latin typeface="Courier New" charset="0"/>
                <a:ea typeface="Courier" charset="0"/>
                <a:cs typeface="Courier" charset="0"/>
              </a:rPr>
              <a:t>rueckgabe</a:t>
            </a:r>
            <a:r>
              <a:rPr lang="de-DE" sz="2400" b="1" dirty="0">
                <a:latin typeface="Courier New" charset="0"/>
                <a:ea typeface="Courier" charset="0"/>
                <a:cs typeface="Courier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5595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Beispiel (int-Wert)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152400" y="1157288"/>
            <a:ext cx="8991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int zahl = 18;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switch (zahl)</a:t>
            </a:r>
          </a:p>
          <a:p>
            <a:r>
              <a:rPr lang="de-DE" sz="2400" b="1">
                <a:latin typeface="Courier New" charset="0"/>
                <a:ea typeface="Courier" charset="0"/>
                <a:cs typeface="Courier" charset="0"/>
              </a:rPr>
              <a:t>		{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</a:t>
            </a:r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		case 0:</a:t>
            </a:r>
          </a:p>
          <a:p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			case 1:</a:t>
            </a:r>
          </a:p>
          <a:p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			case 2: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System.out.println("0 bis 2");</a:t>
            </a:r>
          </a:p>
          <a:p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00FF"/>
                </a:solidFill>
                <a:latin typeface="Courier New" charset="0"/>
                <a:ea typeface="Courier" charset="0"/>
                <a:cs typeface="Courier" charset="0"/>
              </a:rPr>
              <a:t>break;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case 10: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	</a:t>
            </a:r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System.out.println("zahl ist 10");</a:t>
            </a:r>
          </a:p>
          <a:p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break;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	default:</a:t>
            </a:r>
          </a:p>
          <a:p>
            <a:r>
              <a:rPr lang="de-DE" sz="2400" b="1">
                <a:solidFill>
                  <a:srgbClr val="000000"/>
                </a:solidFill>
                <a:latin typeface="Courier New" charset="0"/>
                <a:ea typeface="Courier" charset="0"/>
                <a:cs typeface="Courier" charset="0"/>
              </a:rPr>
              <a:t>				System.out.println("nicht 0,1,2,10");</a:t>
            </a:r>
          </a:p>
          <a:p>
            <a:r>
              <a:rPr lang="de-DE" sz="2400" b="1">
                <a:solidFill>
                  <a:srgbClr val="FF0000"/>
                </a:solidFill>
                <a:latin typeface="Courier New" charset="0"/>
                <a:ea typeface="Courier" charset="0"/>
                <a:cs typeface="Courier" charset="0"/>
              </a:rPr>
              <a:t>		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838</Words>
  <Application>Microsoft Macintosh PowerPoint</Application>
  <PresentationFormat>Bildschirmpräsentation (4:3)</PresentationFormat>
  <Paragraphs>152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Arial</vt:lpstr>
      <vt:lpstr>Calibri</vt:lpstr>
      <vt:lpstr>Courier New</vt:lpstr>
      <vt:lpstr>Office-Design</vt:lpstr>
      <vt:lpstr>Java Kontrollstrukturen: switch ("Fallunterscheidung")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Office2016L0003</cp:lastModifiedBy>
  <cp:revision>189</cp:revision>
  <cp:lastPrinted>2012-02-26T16:31:43Z</cp:lastPrinted>
  <dcterms:created xsi:type="dcterms:W3CDTF">2012-09-10T19:51:46Z</dcterms:created>
  <dcterms:modified xsi:type="dcterms:W3CDTF">2019-11-17T19:02:50Z</dcterms:modified>
</cp:coreProperties>
</file>