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2" r:id="rId3"/>
    <p:sldId id="266" r:id="rId4"/>
    <p:sldId id="293" r:id="rId5"/>
    <p:sldId id="267" r:id="rId6"/>
    <p:sldId id="268" r:id="rId7"/>
    <p:sldId id="269" r:id="rId8"/>
    <p:sldId id="270" r:id="rId9"/>
    <p:sldId id="271" r:id="rId10"/>
    <p:sldId id="281" r:id="rId11"/>
    <p:sldId id="310" r:id="rId12"/>
    <p:sldId id="272" r:id="rId13"/>
    <p:sldId id="305" r:id="rId14"/>
    <p:sldId id="306" r:id="rId15"/>
    <p:sldId id="308" r:id="rId16"/>
    <p:sldId id="274" r:id="rId17"/>
    <p:sldId id="309" r:id="rId18"/>
    <p:sldId id="284" r:id="rId19"/>
    <p:sldId id="287" r:id="rId20"/>
    <p:sldId id="285" r:id="rId21"/>
    <p:sldId id="288" r:id="rId22"/>
    <p:sldId id="289" r:id="rId23"/>
    <p:sldId id="290" r:id="rId24"/>
    <p:sldId id="295" r:id="rId25"/>
    <p:sldId id="291" r:id="rId26"/>
    <p:sldId id="296" r:id="rId27"/>
    <p:sldId id="297" r:id="rId28"/>
    <p:sldId id="298" r:id="rId29"/>
    <p:sldId id="299" r:id="rId30"/>
    <p:sldId id="301" r:id="rId31"/>
    <p:sldId id="302" r:id="rId32"/>
    <p:sldId id="303" r:id="rId33"/>
    <p:sldId id="304" r:id="rId34"/>
    <p:sldId id="311" r:id="rId3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91"/>
    <p:restoredTop sz="94645"/>
  </p:normalViewPr>
  <p:slideViewPr>
    <p:cSldViewPr snapToObjects="1">
      <p:cViewPr varScale="1">
        <p:scale>
          <a:sx n="152" d="100"/>
          <a:sy n="152" d="100"/>
        </p:scale>
        <p:origin x="140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 Schleifen: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>
                <a:latin typeface="Courier New"/>
                <a:ea typeface="ＭＳ Ｐゴシック" pitchFamily="-1" charset="-128"/>
                <a:cs typeface="Courier New"/>
              </a:rPr>
              <a:t>for</a:t>
            </a:r>
            <a:endParaRPr lang="de-DE" sz="1600" b="1" i="1">
              <a:latin typeface="+mn-lt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42"/>
          <a:stretch/>
        </p:blipFill>
        <p:spPr>
          <a:xfrm>
            <a:off x="990075" y="4050356"/>
            <a:ext cx="7452250" cy="2786058"/>
          </a:xfrm>
          <a:prstGeom prst="rect">
            <a:avLst/>
          </a:prstGeom>
        </p:spPr>
      </p:pic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for-Schleife im Struktogramm</a:t>
            </a:r>
          </a:p>
        </p:txBody>
      </p:sp>
      <p:sp>
        <p:nvSpPr>
          <p:cNvPr id="7" name="Textfeld 13">
            <a:extLst>
              <a:ext uri="{FF2B5EF4-FFF2-40B4-BE49-F238E27FC236}">
                <a16:creationId xmlns:a16="http://schemas.microsoft.com/office/drawing/2014/main" id="{FB9B2C32-FDC3-5D4F-A6F6-CF6D0DC85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08720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ea typeface="Arial" charset="0"/>
                <a:cs typeface="Arial" charset="0"/>
              </a:rPr>
              <a:t>Beispiel: Zahlen von 0 bis 9 ausgeben</a:t>
            </a:r>
          </a:p>
          <a:p>
            <a:pPr>
              <a:defRPr/>
            </a:pPr>
            <a:endParaRPr lang="de-DE" b="1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for (</a:t>
            </a:r>
            <a:r>
              <a:rPr lang="de-DE" sz="3000" b="1">
                <a:solidFill>
                  <a:srgbClr val="008000"/>
                </a:solidFill>
                <a:latin typeface="Courier New"/>
                <a:cs typeface="Courier New"/>
              </a:rPr>
              <a:t>int i = 0</a:t>
            </a:r>
            <a:r>
              <a:rPr lang="de-DE" sz="3000" b="1">
                <a:latin typeface="Courier New"/>
                <a:cs typeface="Courier New"/>
              </a:rPr>
              <a:t>;</a:t>
            </a:r>
            <a:r>
              <a:rPr lang="de-DE" sz="3000" b="1">
                <a:solidFill>
                  <a:srgbClr val="3366FF"/>
                </a:solidFill>
                <a:latin typeface="Courier New"/>
                <a:cs typeface="Courier New"/>
              </a:rPr>
              <a:t>i &lt; 10</a:t>
            </a:r>
            <a:r>
              <a:rPr lang="de-DE" sz="3000" b="1">
                <a:latin typeface="Courier New"/>
                <a:cs typeface="Courier New"/>
              </a:rPr>
              <a:t>; </a:t>
            </a:r>
            <a:r>
              <a:rPr lang="de-DE" sz="3000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i++</a:t>
            </a:r>
            <a:r>
              <a:rPr lang="de-DE" sz="3000" b="1">
                <a:latin typeface="Courier New"/>
                <a:cs typeface="Courier New"/>
              </a:rPr>
              <a:t>)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}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E4EE5FF-1DA6-834A-AAAC-5465DED2BB1F}"/>
              </a:ext>
            </a:extLst>
          </p:cNvPr>
          <p:cNvSpPr/>
          <p:nvPr/>
        </p:nvSpPr>
        <p:spPr>
          <a:xfrm>
            <a:off x="2627784" y="4869160"/>
            <a:ext cx="720080" cy="576064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34DE279-5A61-D940-8823-DD078F007B33}"/>
              </a:ext>
            </a:extLst>
          </p:cNvPr>
          <p:cNvSpPr/>
          <p:nvPr/>
        </p:nvSpPr>
        <p:spPr>
          <a:xfrm>
            <a:off x="4001623" y="4869160"/>
            <a:ext cx="338262" cy="576064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D5A405B-9011-6145-B146-764FC42814E7}"/>
              </a:ext>
            </a:extLst>
          </p:cNvPr>
          <p:cNvSpPr/>
          <p:nvPr/>
        </p:nvSpPr>
        <p:spPr>
          <a:xfrm>
            <a:off x="4897194" y="4869160"/>
            <a:ext cx="338262" cy="576064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E21F00-AE55-A746-9FF8-7532EB939312}"/>
              </a:ext>
            </a:extLst>
          </p:cNvPr>
          <p:cNvSpPr/>
          <p:nvPr/>
        </p:nvSpPr>
        <p:spPr>
          <a:xfrm>
            <a:off x="7229107" y="4867321"/>
            <a:ext cx="338262" cy="57606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A73DF113-2B6A-DF4B-A2B8-2DFC5AC63D77}"/>
              </a:ext>
            </a:extLst>
          </p:cNvPr>
          <p:cNvCxnSpPr/>
          <p:nvPr/>
        </p:nvCxnSpPr>
        <p:spPr>
          <a:xfrm flipV="1">
            <a:off x="2843808" y="1988840"/>
            <a:ext cx="144016" cy="288032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279B8C40-9C9A-CA42-A8A3-BDEE22A6CAB5}"/>
              </a:ext>
            </a:extLst>
          </p:cNvPr>
          <p:cNvCxnSpPr/>
          <p:nvPr/>
        </p:nvCxnSpPr>
        <p:spPr>
          <a:xfrm flipV="1">
            <a:off x="4330860" y="1988840"/>
            <a:ext cx="144016" cy="288032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3C9F923-BC1E-7947-8C3A-AD3819F1EB06}"/>
              </a:ext>
            </a:extLst>
          </p:cNvPr>
          <p:cNvCxnSpPr>
            <a:cxnSpLocks/>
          </p:cNvCxnSpPr>
          <p:nvPr/>
        </p:nvCxnSpPr>
        <p:spPr>
          <a:xfrm flipV="1">
            <a:off x="5187891" y="1988840"/>
            <a:ext cx="546581" cy="288032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39A5E284-0592-0146-9DDD-E64E53CD795E}"/>
              </a:ext>
            </a:extLst>
          </p:cNvPr>
          <p:cNvCxnSpPr>
            <a:cxnSpLocks/>
          </p:cNvCxnSpPr>
          <p:nvPr/>
        </p:nvCxnSpPr>
        <p:spPr>
          <a:xfrm flipH="1" flipV="1">
            <a:off x="7164289" y="1988840"/>
            <a:ext cx="233949" cy="284887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946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42"/>
          <a:stretch/>
        </p:blipFill>
        <p:spPr>
          <a:xfrm>
            <a:off x="990075" y="4050356"/>
            <a:ext cx="7452250" cy="2786058"/>
          </a:xfrm>
          <a:prstGeom prst="rect">
            <a:avLst/>
          </a:prstGeom>
        </p:spPr>
      </p:pic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for-Schleife im Struktogramm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E4EE5FF-1DA6-834A-AAAC-5465DED2BB1F}"/>
              </a:ext>
            </a:extLst>
          </p:cNvPr>
          <p:cNvSpPr/>
          <p:nvPr/>
        </p:nvSpPr>
        <p:spPr>
          <a:xfrm>
            <a:off x="2627784" y="4869160"/>
            <a:ext cx="720080" cy="576064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34DE279-5A61-D940-8823-DD078F007B33}"/>
              </a:ext>
            </a:extLst>
          </p:cNvPr>
          <p:cNvSpPr/>
          <p:nvPr/>
        </p:nvSpPr>
        <p:spPr>
          <a:xfrm>
            <a:off x="4001623" y="4869160"/>
            <a:ext cx="338262" cy="576064"/>
          </a:xfrm>
          <a:prstGeom prst="rect">
            <a:avLst/>
          </a:pr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D5A405B-9011-6145-B146-764FC42814E7}"/>
              </a:ext>
            </a:extLst>
          </p:cNvPr>
          <p:cNvSpPr/>
          <p:nvPr/>
        </p:nvSpPr>
        <p:spPr>
          <a:xfrm>
            <a:off x="4897194" y="4869160"/>
            <a:ext cx="338262" cy="576064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E21F00-AE55-A746-9FF8-7532EB939312}"/>
              </a:ext>
            </a:extLst>
          </p:cNvPr>
          <p:cNvSpPr/>
          <p:nvPr/>
        </p:nvSpPr>
        <p:spPr>
          <a:xfrm>
            <a:off x="7229107" y="4867321"/>
            <a:ext cx="338262" cy="57606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3">
            <a:extLst>
              <a:ext uri="{FF2B5EF4-FFF2-40B4-BE49-F238E27FC236}">
                <a16:creationId xmlns:a16="http://schemas.microsoft.com/office/drawing/2014/main" id="{FB9B2C32-FDC3-5D4F-A6F6-CF6D0DC85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908720"/>
            <a:ext cx="8640960" cy="175432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ea typeface="Arial" charset="0"/>
                <a:cs typeface="Arial" charset="0"/>
              </a:rPr>
              <a:t>Der Spruch lautet immer:</a:t>
            </a:r>
          </a:p>
          <a:p>
            <a:pPr>
              <a:defRPr/>
            </a:pPr>
            <a:endParaRPr lang="de-DE" sz="2700" b="1" i="1">
              <a:latin typeface="Courier New"/>
              <a:cs typeface="Arial" charset="0"/>
            </a:endParaRPr>
          </a:p>
          <a:p>
            <a:pPr>
              <a:defRPr/>
            </a:pPr>
            <a:r>
              <a:rPr lang="de-DE" sz="2700" b="1">
                <a:latin typeface="Courier New"/>
                <a:cs typeface="Arial" charset="0"/>
              </a:rPr>
              <a:t>Zähle </a:t>
            </a:r>
            <a:r>
              <a:rPr lang="de-DE" sz="2700" b="1" i="1">
                <a:solidFill>
                  <a:schemeClr val="accent3">
                    <a:lumMod val="50000"/>
                  </a:schemeClr>
                </a:solidFill>
                <a:latin typeface="Courier New"/>
                <a:cs typeface="Arial" charset="0"/>
              </a:rPr>
              <a:t>lokale</a:t>
            </a:r>
            <a:r>
              <a:rPr lang="de-DE" sz="2700" b="1" i="1">
                <a:latin typeface="Courier New"/>
                <a:cs typeface="Arial" charset="0"/>
              </a:rPr>
              <a:t> </a:t>
            </a:r>
            <a:r>
              <a:rPr lang="de-DE" sz="2700" b="1" i="1">
                <a:solidFill>
                  <a:schemeClr val="accent3">
                    <a:lumMod val="50000"/>
                  </a:schemeClr>
                </a:solidFill>
                <a:latin typeface="Courier New"/>
                <a:cs typeface="Arial" charset="0"/>
              </a:rPr>
              <a:t>Variable</a:t>
            </a:r>
            <a:r>
              <a:rPr lang="de-DE" sz="2700" b="1" i="1">
                <a:latin typeface="Courier New"/>
                <a:cs typeface="Arial" charset="0"/>
              </a:rPr>
              <a:t> </a:t>
            </a:r>
            <a:r>
              <a:rPr lang="de-DE" sz="2700" b="1">
                <a:latin typeface="Courier New"/>
                <a:cs typeface="Arial" charset="0"/>
              </a:rPr>
              <a:t>von </a:t>
            </a:r>
            <a:r>
              <a:rPr lang="de-DE" sz="2700" b="1" i="1">
                <a:solidFill>
                  <a:srgbClr val="00B050"/>
                </a:solidFill>
                <a:latin typeface="Courier New"/>
                <a:cs typeface="Arial" charset="0"/>
              </a:rPr>
              <a:t>anfangswert</a:t>
            </a:r>
            <a:r>
              <a:rPr lang="de-DE" sz="2700" b="1" i="1">
                <a:latin typeface="Courier New"/>
                <a:cs typeface="Arial" charset="0"/>
              </a:rPr>
              <a:t> </a:t>
            </a:r>
            <a:r>
              <a:rPr lang="de-DE" sz="2700" b="1">
                <a:latin typeface="Courier New"/>
                <a:cs typeface="Arial" charset="0"/>
              </a:rPr>
              <a:t>bis </a:t>
            </a:r>
            <a:r>
              <a:rPr lang="de-DE" sz="2700" b="1" i="1">
                <a:solidFill>
                  <a:schemeClr val="tx2">
                    <a:lumMod val="60000"/>
                    <a:lumOff val="40000"/>
                  </a:schemeClr>
                </a:solidFill>
                <a:latin typeface="Courier New"/>
                <a:cs typeface="Arial" charset="0"/>
              </a:rPr>
              <a:t>endwert</a:t>
            </a:r>
            <a:r>
              <a:rPr lang="de-DE" sz="2700" b="1">
                <a:latin typeface="Courier New"/>
                <a:cs typeface="Arial" charset="0"/>
              </a:rPr>
              <a:t>, Schrittweite </a:t>
            </a:r>
            <a:r>
              <a:rPr lang="de-DE" sz="2700" b="1" i="1">
                <a:solidFill>
                  <a:schemeClr val="accent6">
                    <a:lumMod val="75000"/>
                  </a:schemeClr>
                </a:solidFill>
                <a:latin typeface="Courier New"/>
                <a:cs typeface="Arial" charset="0"/>
              </a:rPr>
              <a:t>abstand</a:t>
            </a:r>
            <a:endParaRPr lang="de-DE" sz="3000" b="1" i="1">
              <a:solidFill>
                <a:schemeClr val="accent6">
                  <a:lumMod val="75000"/>
                </a:schemeClr>
              </a:solidFill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621504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1" y="261938"/>
            <a:ext cx="5194920" cy="492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3" y="1196752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Wir wollen die Zahlen von 10 bis 1000 ausgeben. Dazu benutzen wir eine Methode „zaehlen1()“</a:t>
            </a:r>
          </a:p>
          <a:p>
            <a:endParaRPr lang="de-DE" sz="2400" dirty="0"/>
          </a:p>
          <a:p>
            <a:pPr marL="457200" indent="-457200">
              <a:buAutoNum type="alphaLcParenR"/>
            </a:pPr>
            <a:r>
              <a:rPr lang="de-DE" sz="2400" dirty="0"/>
              <a:t>Erstellen Sie ein Struktogramm.</a:t>
            </a:r>
          </a:p>
          <a:p>
            <a:pPr marL="457200" indent="-457200">
              <a:buAutoNum type="alphaLcParenR"/>
            </a:pPr>
            <a:endParaRPr lang="de-DE" sz="2400" dirty="0"/>
          </a:p>
          <a:p>
            <a:pPr marL="457200" indent="-457200">
              <a:buAutoNum type="alphaLcParenR"/>
            </a:pPr>
            <a:r>
              <a:rPr lang="de-DE" sz="2400" dirty="0"/>
              <a:t>Programmieren Sie die Methode.</a:t>
            </a:r>
          </a:p>
        </p:txBody>
      </p:sp>
    </p:spTree>
    <p:extLst>
      <p:ext uri="{BB962C8B-B14F-4D97-AF65-F5344CB8AC3E}">
        <p14:creationId xmlns:p14="http://schemas.microsoft.com/office/powerpoint/2010/main" val="1405678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1" y="261938"/>
            <a:ext cx="5194920" cy="492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23528" y="888658"/>
            <a:ext cx="35283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Wir wollen die Zahlen von 10 bis 1000 ausgeben. Dazu benutzen wir eine Methode „zaehlen1()“</a:t>
            </a:r>
          </a:p>
          <a:p>
            <a:endParaRPr lang="de-DE" sz="1400" dirty="0"/>
          </a:p>
          <a:p>
            <a:pPr marL="457200" indent="-457200">
              <a:buAutoNum type="alphaLcParenR"/>
            </a:pPr>
            <a:r>
              <a:rPr lang="de-DE" sz="1400" dirty="0"/>
              <a:t>Erstellen Sie ein Struktogramm.</a:t>
            </a:r>
          </a:p>
          <a:p>
            <a:pPr marL="457200" indent="-457200">
              <a:buAutoNum type="alphaLcParenR"/>
            </a:pPr>
            <a:endParaRPr lang="de-DE" sz="1400" dirty="0"/>
          </a:p>
          <a:p>
            <a:pPr marL="457200" indent="-457200">
              <a:buAutoNum type="alphaLcParenR"/>
            </a:pPr>
            <a:r>
              <a:rPr lang="de-DE" sz="1400" dirty="0"/>
              <a:t>Programmieren Sie die Methode.</a:t>
            </a:r>
          </a:p>
        </p:txBody>
      </p:sp>
      <p:sp>
        <p:nvSpPr>
          <p:cNvPr id="4" name="Textfeld 13">
            <a:extLst>
              <a:ext uri="{FF2B5EF4-FFF2-40B4-BE49-F238E27FC236}">
                <a16:creationId xmlns:a16="http://schemas.microsoft.com/office/drawing/2014/main" id="{B81D0BDB-9E48-E744-853A-1BA2AF52C6DF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5101269" y="590652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8336FF-E6F5-2C4F-86CB-6972C647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547305"/>
            <a:ext cx="6073899" cy="17633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560A5A1-97C4-DE48-8DB6-8C0E06EDD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661" y="4311707"/>
            <a:ext cx="60198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4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715199" cy="49244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1b: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 mit Parameter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3" y="1196752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Zählen Sie in Zweierschritten. Start- und Endwert werden der Methode als Parameter übergeben.</a:t>
            </a:r>
          </a:p>
          <a:p>
            <a:r>
              <a:rPr lang="de-DE" sz="2400" dirty="0"/>
              <a:t>Die Laufvariable wird ausgegeben.</a:t>
            </a:r>
          </a:p>
          <a:p>
            <a:endParaRPr lang="de-DE" sz="2400" dirty="0"/>
          </a:p>
          <a:p>
            <a:pPr marL="457200" indent="-457200">
              <a:buAutoNum type="alphaLcParenR"/>
            </a:pPr>
            <a:r>
              <a:rPr lang="de-DE" sz="2400" dirty="0"/>
              <a:t>Erstellen Sie ein Struktogramm.</a:t>
            </a:r>
          </a:p>
          <a:p>
            <a:pPr marL="457200" indent="-457200">
              <a:buAutoNum type="alphaLcParenR"/>
            </a:pPr>
            <a:endParaRPr lang="de-DE" sz="2400" dirty="0"/>
          </a:p>
          <a:p>
            <a:pPr marL="457200" indent="-457200">
              <a:buAutoNum type="alphaLcParenR"/>
            </a:pPr>
            <a:r>
              <a:rPr lang="de-DE" sz="2400" dirty="0"/>
              <a:t>Programmieren Sie die Methode.</a:t>
            </a:r>
          </a:p>
        </p:txBody>
      </p:sp>
    </p:spTree>
    <p:extLst>
      <p:ext uri="{BB962C8B-B14F-4D97-AF65-F5344CB8AC3E}">
        <p14:creationId xmlns:p14="http://schemas.microsoft.com/office/powerpoint/2010/main" val="3285607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715199" cy="49244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1b: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 mit Parameter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536" y="781254"/>
            <a:ext cx="36724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Zählen Sie in Zweierschritten. Start- und Endwert werden der Methode als Parameter übergeben.</a:t>
            </a:r>
          </a:p>
          <a:p>
            <a:r>
              <a:rPr lang="de-DE" sz="1600" dirty="0"/>
              <a:t>Die Laufvariable wird ausgegeben.</a:t>
            </a:r>
          </a:p>
          <a:p>
            <a:endParaRPr lang="de-DE" sz="1600" dirty="0"/>
          </a:p>
          <a:p>
            <a:pPr marL="457200" indent="-457200">
              <a:buAutoNum type="alphaLcParenR"/>
            </a:pPr>
            <a:r>
              <a:rPr lang="de-DE" sz="1600" dirty="0"/>
              <a:t>Erstellen Sie ein Struktogramm.</a:t>
            </a:r>
          </a:p>
          <a:p>
            <a:pPr marL="457200" indent="-457200">
              <a:buAutoNum type="alphaLcParenR"/>
            </a:pPr>
            <a:endParaRPr lang="de-DE" sz="1600" dirty="0"/>
          </a:p>
          <a:p>
            <a:pPr marL="457200" indent="-457200">
              <a:buAutoNum type="alphaLcParenR"/>
            </a:pPr>
            <a:r>
              <a:rPr lang="de-DE" sz="1600" dirty="0"/>
              <a:t>Programmieren Sie die Methode.</a:t>
            </a:r>
          </a:p>
        </p:txBody>
      </p:sp>
      <p:sp>
        <p:nvSpPr>
          <p:cNvPr id="4" name="Textfeld 13">
            <a:extLst>
              <a:ext uri="{FF2B5EF4-FFF2-40B4-BE49-F238E27FC236}">
                <a16:creationId xmlns:a16="http://schemas.microsoft.com/office/drawing/2014/main" id="{C02131DA-6E4D-204C-94C1-918EA6F03F4C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307324" y="590651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D6FD69-E35A-924B-8199-FA45224CF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784" y="2731697"/>
            <a:ext cx="5357216" cy="206210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4AC9FEB-FCD7-9F4C-BF65-CD4FD8108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572" y="4793800"/>
            <a:ext cx="9214572" cy="20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71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1" y="261938"/>
            <a:ext cx="5122912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1c: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2" y="1556792"/>
            <a:ext cx="8677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Geben Sie die Zahlen von 27 bis 18256 in Dreierschritten aus.</a:t>
            </a:r>
          </a:p>
        </p:txBody>
      </p:sp>
    </p:spTree>
    <p:extLst>
      <p:ext uri="{BB962C8B-B14F-4D97-AF65-F5344CB8AC3E}">
        <p14:creationId xmlns:p14="http://schemas.microsoft.com/office/powerpoint/2010/main" val="2445305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5338935" cy="49244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1c: Einfache </a:t>
            </a:r>
            <a:r>
              <a:rPr lang="de-DE" sz="2600" b="1" dirty="0" err="1"/>
              <a:t>for</a:t>
            </a:r>
            <a:r>
              <a:rPr lang="de-DE" sz="2600" b="1" dirty="0"/>
              <a:t>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2" y="1556792"/>
            <a:ext cx="8677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Geben Sie die Zahlen von 27 bis 18256 in Dreierschritten aus.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E1D9FD0-5535-754A-A292-99D387A21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708920"/>
            <a:ext cx="8496300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38A908F9-C72E-A646-BEAE-E5062D1EAA90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5461308" y="507999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2464196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1d: Struktogramm zu einfacher for-Schleife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2" y="1556792"/>
            <a:ext cx="713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Erstellen Sie zu dieser Methode ein Struktogramm: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BED2F9B-E49A-AC4F-AEF5-61A249B0A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708920"/>
            <a:ext cx="8496300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5161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BED2F9B-E49A-AC4F-AEF5-61A249B0A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68760"/>
            <a:ext cx="7128470" cy="2077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1d: Struktogramm zu einfacher for-Schleife</a:t>
            </a:r>
          </a:p>
        </p:txBody>
      </p:sp>
      <p:sp>
        <p:nvSpPr>
          <p:cNvPr id="7" name="Textfeld 13">
            <a:extLst>
              <a:ext uri="{FF2B5EF4-FFF2-40B4-BE49-F238E27FC236}">
                <a16:creationId xmlns:a16="http://schemas.microsoft.com/office/drawing/2014/main" id="{38A908F9-C72E-A646-BEAE-E5062D1EAA90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241887" y="662659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6F30B8B-7FE8-B94B-B984-56745FB6D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19" y="3645023"/>
            <a:ext cx="7431208" cy="207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4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226567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1. Zählergesteuerte for-Schleife</a:t>
            </a:r>
            <a:endParaRPr lang="de-DE" sz="1600" b="1" i="1">
              <a:latin typeface="+mn-lt"/>
              <a:ea typeface="ＭＳ Ｐゴシック" pitchFamily="-1" charset="-128"/>
              <a:cs typeface="Courier New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B094F2D-6EA0-A74E-9990-59CE69640641}"/>
              </a:ext>
            </a:extLst>
          </p:cNvPr>
          <p:cNvSpPr txBox="1">
            <a:spLocks/>
          </p:cNvSpPr>
          <p:nvPr/>
        </p:nvSpPr>
        <p:spPr bwMode="auto">
          <a:xfrm>
            <a:off x="251520" y="1340768"/>
            <a:ext cx="849694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 eaLnBrk="1" hangingPunct="1"/>
            <a:r>
              <a:rPr lang="de-DE" sz="200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bedeutet: Wir haben eine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Zählervariable („Laufvariable“)</a:t>
            </a:r>
            <a:r>
              <a:rPr lang="de-DE" sz="200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, die wir zum Zählen benutzen.</a:t>
            </a:r>
          </a:p>
          <a:p>
            <a:pPr algn="l" eaLnBrk="1" hangingPunct="1"/>
            <a:r>
              <a:rPr lang="de-DE" sz="200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Der Computer „merkt“ sich anhand dieser Variablen, wie weit er gerade ist.</a:t>
            </a:r>
          </a:p>
          <a:p>
            <a:pPr algn="l" eaLnBrk="1" hangingPunct="1"/>
            <a:endParaRPr lang="de-DE" sz="2000">
              <a:latin typeface="Courier New" panose="02070309020205020404" pitchFamily="49" charset="0"/>
              <a:ea typeface="ＭＳ Ｐゴシック" pitchFamily="-1" charset="-128"/>
              <a:cs typeface="Courier New" panose="02070309020205020404" pitchFamily="49" charset="0"/>
            </a:endParaRPr>
          </a:p>
          <a:p>
            <a:pPr algn="l" eaLnBrk="1" hangingPunct="1"/>
            <a:r>
              <a:rPr lang="de-DE" sz="2000" b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counter = 0</a:t>
            </a:r>
          </a:p>
          <a:p>
            <a:pPr algn="l" eaLnBrk="1" hangingPunct="1"/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	“Hey, wo bist du gerade?“ – „Easy, ich bin bei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0</a:t>
            </a:r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“</a:t>
            </a:r>
          </a:p>
          <a:p>
            <a:pPr algn="l" eaLnBrk="1" hangingPunct="1"/>
            <a:r>
              <a:rPr lang="de-DE" sz="2000" b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counter = 1</a:t>
            </a:r>
          </a:p>
          <a:p>
            <a:pPr algn="l" eaLnBrk="1" hangingPunct="1"/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	“Hey, wo bist du gerade?“ – „Easy, ich bin bei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1</a:t>
            </a:r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“</a:t>
            </a:r>
          </a:p>
          <a:p>
            <a:pPr algn="l" eaLnBrk="1" hangingPunct="1"/>
            <a:r>
              <a:rPr lang="de-DE" sz="2000" b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counter = 2</a:t>
            </a:r>
          </a:p>
          <a:p>
            <a:pPr algn="l" eaLnBrk="1" hangingPunct="1"/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	“Hey, wo bist du gerade?“ – „Easy, ich bin bei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2</a:t>
            </a:r>
            <a:r>
              <a:rPr lang="de-DE" sz="2000">
                <a:latin typeface="Courier New" panose="02070309020205020404" pitchFamily="49" charset="0"/>
                <a:ea typeface="ＭＳ Ｐゴシック" pitchFamily="-1" charset="-128"/>
                <a:cs typeface="Courier New" panose="02070309020205020404" pitchFamily="49" charset="0"/>
              </a:rPr>
              <a:t>“</a:t>
            </a:r>
          </a:p>
          <a:p>
            <a:pPr algn="l" eaLnBrk="1" hangingPunct="1"/>
            <a:endParaRPr lang="de-DE" sz="2000">
              <a:latin typeface="Courier New" panose="02070309020205020404" pitchFamily="49" charset="0"/>
              <a:ea typeface="ＭＳ Ｐゴシック" pitchFamily="-1" charset="-128"/>
              <a:cs typeface="Courier New" panose="02070309020205020404" pitchFamily="49" charset="0"/>
            </a:endParaRPr>
          </a:p>
          <a:p>
            <a:pPr algn="l" eaLnBrk="1" hangingPunct="1"/>
            <a:endParaRPr lang="de-DE" sz="2000">
              <a:latin typeface="Courier New" panose="02070309020205020404" pitchFamily="49" charset="0"/>
              <a:ea typeface="ＭＳ Ｐゴシック" pitchFamily="-1" charset="-128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58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>
                <a:highlight>
                  <a:srgbClr val="FFFF00"/>
                </a:highlight>
              </a:rPr>
              <a:t>Übung 1e: Struktogramm zu einfacher for-Schleife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2" y="1556792"/>
            <a:ext cx="713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Erstellen Sie zu dieser Methode ein Struktogramm: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97487A-648C-CA43-9F11-BEAD16F1A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557064"/>
            <a:ext cx="8528248" cy="1743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8208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597487A-648C-CA43-9F11-BEAD16F1A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76" y="1340769"/>
            <a:ext cx="6568380" cy="1343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3CD3A1DE-6A0C-5043-A6F6-AD0B0907B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>
                <a:highlight>
                  <a:srgbClr val="FFFF00"/>
                </a:highlight>
              </a:rPr>
              <a:t>Übung 1e: Struktogramm zu einfacher for-Schleife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15E6DBB-A5BC-9240-B39A-04039FC8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76" y="3076508"/>
            <a:ext cx="8416409" cy="1944216"/>
          </a:xfrm>
          <a:prstGeom prst="rect">
            <a:avLst/>
          </a:prstGeom>
        </p:spPr>
      </p:pic>
      <p:sp>
        <p:nvSpPr>
          <p:cNvPr id="7" name="Textfeld 13">
            <a:extLst>
              <a:ext uri="{FF2B5EF4-FFF2-40B4-BE49-F238E27FC236}">
                <a16:creationId xmlns:a16="http://schemas.microsoft.com/office/drawing/2014/main" id="{54272C7A-12E6-B54A-BCFF-5824F95E3AAE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241887" y="662659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777737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1f: Struktogramm zu einfacher for-Schleife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163279"/>
            <a:ext cx="713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Erstellen Sie zu dieser Methode ein Struktogramm: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1771AC-76E4-4045-9ABE-80E8C9E44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816100"/>
            <a:ext cx="7162800" cy="322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9235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28EFBFD-5F01-1B47-AD05-BA7C7ABAB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708920"/>
            <a:ext cx="5328592" cy="3823570"/>
          </a:xfrm>
          <a:prstGeom prst="rect">
            <a:avLst/>
          </a:prstGeom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75D472EC-87B0-B241-A9DB-34089D76C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1f: Struktogramm zu einfacher for-Schleife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61743D7-B3FB-8948-8C58-2F7770276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046" y="721152"/>
            <a:ext cx="4796754" cy="2160240"/>
          </a:xfrm>
          <a:prstGeom prst="rect">
            <a:avLst/>
          </a:prstGeom>
        </p:spPr>
      </p:pic>
      <p:sp>
        <p:nvSpPr>
          <p:cNvPr id="6" name="Textfeld 13">
            <a:extLst>
              <a:ext uri="{FF2B5EF4-FFF2-40B4-BE49-F238E27FC236}">
                <a16:creationId xmlns:a16="http://schemas.microsoft.com/office/drawing/2014/main" id="{C1C1F7B6-F30B-EE4A-B60C-C187C9596ED5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241887" y="662659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DAD087-6750-2645-AF34-6CF1D10C423B}"/>
              </a:ext>
            </a:extLst>
          </p:cNvPr>
          <p:cNvSpPr txBox="1"/>
          <p:nvPr/>
        </p:nvSpPr>
        <p:spPr>
          <a:xfrm>
            <a:off x="3491880" y="4984813"/>
            <a:ext cx="2016224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/>
              <a:t>+ Zeilenumbruch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A4EBA0F-5CEA-C641-AAD9-61B409393929}"/>
              </a:ext>
            </a:extLst>
          </p:cNvPr>
          <p:cNvSpPr txBox="1"/>
          <p:nvPr/>
        </p:nvSpPr>
        <p:spPr>
          <a:xfrm>
            <a:off x="4375560" y="5507389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/>
              <a:t>+ Zeilenumbruch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BB31D5-9406-B04D-BB8A-563874DB94EE}"/>
              </a:ext>
            </a:extLst>
          </p:cNvPr>
          <p:cNvSpPr txBox="1"/>
          <p:nvPr/>
        </p:nvSpPr>
        <p:spPr>
          <a:xfrm>
            <a:off x="4860032" y="6060743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/>
              <a:t>+ Zeilenumbruch</a:t>
            </a:r>
          </a:p>
        </p:txBody>
      </p:sp>
    </p:spTree>
    <p:extLst>
      <p:ext uri="{BB962C8B-B14F-4D97-AF65-F5344CB8AC3E}">
        <p14:creationId xmlns:p14="http://schemas.microsoft.com/office/powerpoint/2010/main" val="3207380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226567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2. foreach-Schleifen</a:t>
            </a:r>
            <a:endParaRPr lang="de-DE" sz="1600" b="1" i="1">
              <a:latin typeface="+mn-lt"/>
              <a:ea typeface="ＭＳ Ｐゴシック" pitchFamily="-1" charset="-128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340344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foreach-Schleife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79D39E-11D7-7C46-B57D-B89EC912E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776078"/>
            <a:ext cx="76073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98343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foreach-Schleife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79D39E-11D7-7C46-B57D-B89EC912E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578"/>
          <a:stretch/>
        </p:blipFill>
        <p:spPr>
          <a:xfrm>
            <a:off x="611560" y="779481"/>
            <a:ext cx="4163690" cy="1412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C3ABF98-394C-954A-B6F8-97A0180DB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01"/>
          <a:stretch/>
        </p:blipFill>
        <p:spPr>
          <a:xfrm>
            <a:off x="577258" y="2238228"/>
            <a:ext cx="7607300" cy="1880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B33828F-73A9-DD44-BF99-27F57938A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54" y="4165040"/>
            <a:ext cx="7361239" cy="22162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2C2A243-9E0E-5F43-A88D-C62F06640C4F}"/>
              </a:ext>
            </a:extLst>
          </p:cNvPr>
          <p:cNvSpPr txBox="1"/>
          <p:nvPr/>
        </p:nvSpPr>
        <p:spPr>
          <a:xfrm>
            <a:off x="5004048" y="580526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/>
              <a:t>+ Zeilenumbruch</a:t>
            </a:r>
          </a:p>
        </p:txBody>
      </p:sp>
    </p:spTree>
    <p:extLst>
      <p:ext uri="{BB962C8B-B14F-4D97-AF65-F5344CB8AC3E}">
        <p14:creationId xmlns:p14="http://schemas.microsoft.com/office/powerpoint/2010/main" val="2491664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foreach-Schleife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79D39E-11D7-7C46-B57D-B89EC912E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578"/>
          <a:stretch/>
        </p:blipFill>
        <p:spPr>
          <a:xfrm>
            <a:off x="611560" y="779481"/>
            <a:ext cx="4163690" cy="1412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C3ABF98-394C-954A-B6F8-97A0180DB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01"/>
          <a:stretch/>
        </p:blipFill>
        <p:spPr>
          <a:xfrm>
            <a:off x="577258" y="2238228"/>
            <a:ext cx="7607300" cy="1880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B33828F-73A9-DD44-BF99-27F57938A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88" y="4138508"/>
            <a:ext cx="7688536" cy="231482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3FCEC24B-4123-384C-814C-0C82D6621BE4}"/>
              </a:ext>
            </a:extLst>
          </p:cNvPr>
          <p:cNvSpPr/>
          <p:nvPr/>
        </p:nvSpPr>
        <p:spPr>
          <a:xfrm>
            <a:off x="2627784" y="4869160"/>
            <a:ext cx="2520280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661C761C-1573-0F48-9210-832FFC343544}"/>
              </a:ext>
            </a:extLst>
          </p:cNvPr>
          <p:cNvCxnSpPr>
            <a:cxnSpLocks/>
          </p:cNvCxnSpPr>
          <p:nvPr/>
        </p:nvCxnSpPr>
        <p:spPr>
          <a:xfrm flipH="1" flipV="1">
            <a:off x="3203848" y="2924945"/>
            <a:ext cx="72008" cy="1944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hteck 11">
            <a:extLst>
              <a:ext uri="{FF2B5EF4-FFF2-40B4-BE49-F238E27FC236}">
                <a16:creationId xmlns:a16="http://schemas.microsoft.com/office/drawing/2014/main" id="{2D27D623-2882-D74F-A0D3-88DE45F41F67}"/>
              </a:ext>
            </a:extLst>
          </p:cNvPr>
          <p:cNvSpPr/>
          <p:nvPr/>
        </p:nvSpPr>
        <p:spPr>
          <a:xfrm>
            <a:off x="5419376" y="4869160"/>
            <a:ext cx="2681016" cy="57606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ACCDBB62-194E-024B-90D1-547D12A87B98}"/>
              </a:ext>
            </a:extLst>
          </p:cNvPr>
          <p:cNvCxnSpPr>
            <a:cxnSpLocks/>
          </p:cNvCxnSpPr>
          <p:nvPr/>
        </p:nvCxnSpPr>
        <p:spPr>
          <a:xfrm flipV="1">
            <a:off x="5635400" y="2924945"/>
            <a:ext cx="0" cy="194421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869D4887-AFCE-3D40-93BE-16A43F54BE39}"/>
              </a:ext>
            </a:extLst>
          </p:cNvPr>
          <p:cNvSpPr txBox="1"/>
          <p:nvPr/>
        </p:nvSpPr>
        <p:spPr>
          <a:xfrm>
            <a:off x="4932040" y="5795391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/>
              <a:t>+ Zeilenumbruch</a:t>
            </a:r>
          </a:p>
        </p:txBody>
      </p:sp>
    </p:spTree>
    <p:extLst>
      <p:ext uri="{BB962C8B-B14F-4D97-AF65-F5344CB8AC3E}">
        <p14:creationId xmlns:p14="http://schemas.microsoft.com/office/powerpoint/2010/main" val="2048647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B33828F-73A9-DD44-BF99-27F57938A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5" t="25113" r="3534" b="28226"/>
          <a:stretch/>
        </p:blipFill>
        <p:spPr>
          <a:xfrm>
            <a:off x="251459" y="908721"/>
            <a:ext cx="8480747" cy="129614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0768D4-A742-C846-94F4-F5AF9C96B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98" t="25113" r="25880" b="32156"/>
          <a:stretch/>
        </p:blipFill>
        <p:spPr>
          <a:xfrm>
            <a:off x="865548" y="2470325"/>
            <a:ext cx="7863075" cy="2880320"/>
          </a:xfrm>
          <a:prstGeom prst="rect">
            <a:avLst/>
          </a:prstGeom>
          <a:ln w="73025">
            <a:solidFill>
              <a:srgbClr val="FF0000"/>
            </a:solidFill>
          </a:ln>
        </p:spPr>
      </p:pic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foreach-Schleife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FCEC24B-4123-384C-814C-0C82D6621BE4}"/>
              </a:ext>
            </a:extLst>
          </p:cNvPr>
          <p:cNvSpPr/>
          <p:nvPr/>
        </p:nvSpPr>
        <p:spPr>
          <a:xfrm>
            <a:off x="3392228" y="908721"/>
            <a:ext cx="3340012" cy="11418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D27D623-2882-D74F-A0D3-88DE45F41F67}"/>
              </a:ext>
            </a:extLst>
          </p:cNvPr>
          <p:cNvSpPr/>
          <p:nvPr/>
        </p:nvSpPr>
        <p:spPr>
          <a:xfrm>
            <a:off x="5095673" y="5949279"/>
            <a:ext cx="2681016" cy="576064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ACCDBB62-194E-024B-90D1-547D12A87B98}"/>
              </a:ext>
            </a:extLst>
          </p:cNvPr>
          <p:cNvCxnSpPr>
            <a:cxnSpLocks/>
          </p:cNvCxnSpPr>
          <p:nvPr/>
        </p:nvCxnSpPr>
        <p:spPr>
          <a:xfrm flipH="1" flipV="1">
            <a:off x="5818615" y="4365104"/>
            <a:ext cx="481577" cy="1584176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61E9C988-6053-874A-AB5E-B3BAF1B8FD4F}"/>
              </a:ext>
            </a:extLst>
          </p:cNvPr>
          <p:cNvSpPr txBox="1"/>
          <p:nvPr/>
        </p:nvSpPr>
        <p:spPr>
          <a:xfrm>
            <a:off x="5491959" y="6006479"/>
            <a:ext cx="1888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Leerzeichen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84F9250-4A66-6E4E-84F8-70537D5E7D4F}"/>
              </a:ext>
            </a:extLst>
          </p:cNvPr>
          <p:cNvSpPr/>
          <p:nvPr/>
        </p:nvSpPr>
        <p:spPr>
          <a:xfrm>
            <a:off x="711241" y="5949279"/>
            <a:ext cx="3428707" cy="57606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0CB55AD8-D8A5-9847-ABF0-1F6E126F413A}"/>
              </a:ext>
            </a:extLst>
          </p:cNvPr>
          <p:cNvCxnSpPr>
            <a:cxnSpLocks/>
          </p:cNvCxnSpPr>
          <p:nvPr/>
        </p:nvCxnSpPr>
        <p:spPr>
          <a:xfrm flipV="1">
            <a:off x="1915761" y="4293096"/>
            <a:ext cx="0" cy="165618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E757D90A-683A-0344-8382-0427F51E65A2}"/>
              </a:ext>
            </a:extLst>
          </p:cNvPr>
          <p:cNvSpPr txBox="1"/>
          <p:nvPr/>
        </p:nvSpPr>
        <p:spPr>
          <a:xfrm>
            <a:off x="979657" y="6052645"/>
            <a:ext cx="2872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keine Leerzeichen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B639BD29-03D1-FA48-AA1E-C5BBA28DDB02}"/>
              </a:ext>
            </a:extLst>
          </p:cNvPr>
          <p:cNvCxnSpPr>
            <a:cxnSpLocks/>
          </p:cNvCxnSpPr>
          <p:nvPr/>
        </p:nvCxnSpPr>
        <p:spPr>
          <a:xfrm flipV="1">
            <a:off x="2195736" y="4293096"/>
            <a:ext cx="0" cy="165618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BA172F06-E226-7444-8A48-B2F9BC13F108}"/>
              </a:ext>
            </a:extLst>
          </p:cNvPr>
          <p:cNvCxnSpPr>
            <a:cxnSpLocks/>
          </p:cNvCxnSpPr>
          <p:nvPr/>
        </p:nvCxnSpPr>
        <p:spPr>
          <a:xfrm flipH="1" flipV="1">
            <a:off x="5095674" y="4293096"/>
            <a:ext cx="94487" cy="1656182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60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147248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2a: foreach-Schleife nach  Struktogramm programmieren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163279"/>
            <a:ext cx="8400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Setzen Sie dieses Struktogramm programmiertechnisch um.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24712DE-65E4-934F-8EE1-31FF30DF7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94" y="1772816"/>
            <a:ext cx="8487710" cy="411616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4AAD206-98CB-BF49-BE39-638CE0ED6852}"/>
              </a:ext>
            </a:extLst>
          </p:cNvPr>
          <p:cNvSpPr txBox="1"/>
          <p:nvPr/>
        </p:nvSpPr>
        <p:spPr>
          <a:xfrm>
            <a:off x="5940152" y="486916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/>
              <a:t>+ Zeilenumbruch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FDD7ED7-9E04-3F48-B9AD-9F2B17208DAB}"/>
              </a:ext>
            </a:extLst>
          </p:cNvPr>
          <p:cNvSpPr txBox="1"/>
          <p:nvPr/>
        </p:nvSpPr>
        <p:spPr>
          <a:xfrm>
            <a:off x="1979712" y="5301208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/>
              <a:t>+ Zeilenumbruch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04823-F3DB-6F4E-BD94-7675158FA466}"/>
              </a:ext>
            </a:extLst>
          </p:cNvPr>
          <p:cNvSpPr txBox="1"/>
          <p:nvPr/>
        </p:nvSpPr>
        <p:spPr>
          <a:xfrm>
            <a:off x="2699792" y="4682882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/>
              <a:t>+ Zeilenumbruch</a:t>
            </a:r>
          </a:p>
        </p:txBody>
      </p:sp>
    </p:spTree>
    <p:extLst>
      <p:ext uri="{BB962C8B-B14F-4D97-AF65-F5344CB8AC3E}">
        <p14:creationId xmlns:p14="http://schemas.microsoft.com/office/powerpoint/2010/main" val="322617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Schleife ("for ..." / "while ...")</a:t>
            </a:r>
          </a:p>
        </p:txBody>
      </p:sp>
      <p:sp>
        <p:nvSpPr>
          <p:cNvPr id="20483" name="Textfeld 11"/>
          <p:cNvSpPr txBox="1">
            <a:spLocks noChangeArrowheads="1"/>
          </p:cNvSpPr>
          <p:nvPr/>
        </p:nvSpPr>
        <p:spPr bwMode="auto">
          <a:xfrm>
            <a:off x="457200" y="817563"/>
            <a:ext cx="83883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1" charset="0"/>
                <a:cs typeface="Courier" pitchFamily="-1" charset="0"/>
              </a:rPr>
              <a:t>Zählergesteuerte Schleife ("for")</a:t>
            </a:r>
          </a:p>
        </p:txBody>
      </p:sp>
      <p:sp>
        <p:nvSpPr>
          <p:cNvPr id="20484" name="Textfeld 11"/>
          <p:cNvSpPr txBox="1">
            <a:spLocks noChangeArrowheads="1"/>
          </p:cNvSpPr>
          <p:nvPr/>
        </p:nvSpPr>
        <p:spPr bwMode="auto">
          <a:xfrm>
            <a:off x="609600" y="3559175"/>
            <a:ext cx="8388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1" charset="0"/>
                <a:cs typeface="Courier" pitchFamily="-1" charset="0"/>
              </a:rPr>
              <a:t>Beispiel</a:t>
            </a:r>
          </a:p>
        </p:txBody>
      </p:sp>
      <p:sp>
        <p:nvSpPr>
          <p:cNvPr id="20487" name="Textfeld 12"/>
          <p:cNvSpPr txBox="1">
            <a:spLocks noChangeArrowheads="1"/>
          </p:cNvSpPr>
          <p:nvPr/>
        </p:nvSpPr>
        <p:spPr bwMode="auto">
          <a:xfrm>
            <a:off x="5652120" y="641349"/>
            <a:ext cx="36814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Abbruchkriterium:</a:t>
            </a:r>
          </a:p>
          <a:p>
            <a:r>
              <a:rPr lang="de-DE" i="1">
                <a:solidFill>
                  <a:srgbClr val="FF0000"/>
                </a:solidFill>
              </a:rPr>
              <a:t>Zählvariable &gt;/&lt; Endwert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8470705-37DE-8748-8378-C539311D3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562" y="4037377"/>
            <a:ext cx="6054193" cy="20030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2078702-0476-074C-92CF-B63DCEEB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728" y="1318907"/>
            <a:ext cx="5870300" cy="223831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2883697" cy="19389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/>
              <a:t>Übung 2a: foreach-Schleife nach Struktogramm programmieren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24712DE-65E4-934F-8EE1-31FF30DF7A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1" b="9417"/>
          <a:stretch/>
        </p:blipFill>
        <p:spPr>
          <a:xfrm>
            <a:off x="3376483" y="233927"/>
            <a:ext cx="5745873" cy="24307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BFF9168-6495-7C49-A2D4-31A24F46C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" y="2564904"/>
            <a:ext cx="9144000" cy="4403872"/>
          </a:xfrm>
          <a:prstGeom prst="rect">
            <a:avLst/>
          </a:prstGeom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9089CDC1-4A2A-F44C-ABA7-C78205611A4F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402578" y="230608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F522C4-ED85-6845-AC21-6B311DA46B33}"/>
              </a:ext>
            </a:extLst>
          </p:cNvPr>
          <p:cNvSpPr txBox="1"/>
          <p:nvPr/>
        </p:nvSpPr>
        <p:spPr>
          <a:xfrm>
            <a:off x="6876256" y="2257127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/>
              <a:t>+ Zeilenumbruch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9F581E-158A-D140-A6F4-078502DF6BE9}"/>
              </a:ext>
            </a:extLst>
          </p:cNvPr>
          <p:cNvSpPr txBox="1"/>
          <p:nvPr/>
        </p:nvSpPr>
        <p:spPr>
          <a:xfrm>
            <a:off x="5220072" y="246724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/>
              <a:t>+ Zeilenumbruch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82FFCC2-2A76-7342-831F-858EF4CAE152}"/>
              </a:ext>
            </a:extLst>
          </p:cNvPr>
          <p:cNvSpPr txBox="1"/>
          <p:nvPr/>
        </p:nvSpPr>
        <p:spPr>
          <a:xfrm>
            <a:off x="4932040" y="2047041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/>
              <a:t>+ Zeilenumbruch</a:t>
            </a:r>
          </a:p>
        </p:txBody>
      </p:sp>
    </p:spTree>
    <p:extLst>
      <p:ext uri="{BB962C8B-B14F-4D97-AF65-F5344CB8AC3E}">
        <p14:creationId xmlns:p14="http://schemas.microsoft.com/office/powerpoint/2010/main" val="36840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147248" cy="49244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2b: Struktogramm anfertigen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163279"/>
            <a:ext cx="836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Fertigen Sie für die folgende Methode ein Struktogramm an: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F2D9E7A-EB05-294C-8885-6E3EE549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4359"/>
            <a:ext cx="9144000" cy="34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35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251520" y="260648"/>
            <a:ext cx="3024336" cy="12926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2b: Struktogramm anfertigen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BADA927-76CA-2848-9362-E87A68FCE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843" y="116632"/>
            <a:ext cx="5724128" cy="218428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FFED043-A79F-174C-8C73-B4162363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" y="2420887"/>
            <a:ext cx="8233303" cy="430236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23E8DF0-4BDB-2E4B-B30C-53680461F403}"/>
              </a:ext>
            </a:extLst>
          </p:cNvPr>
          <p:cNvSpPr txBox="1"/>
          <p:nvPr/>
        </p:nvSpPr>
        <p:spPr>
          <a:xfrm>
            <a:off x="5940152" y="594928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/>
              <a:t>+ Zeilenumbruch</a:t>
            </a:r>
          </a:p>
        </p:txBody>
      </p:sp>
      <p:sp>
        <p:nvSpPr>
          <p:cNvPr id="6" name="Textfeld 13">
            <a:extLst>
              <a:ext uri="{FF2B5EF4-FFF2-40B4-BE49-F238E27FC236}">
                <a16:creationId xmlns:a16="http://schemas.microsoft.com/office/drawing/2014/main" id="{B27995F5-3C50-C546-9220-310651A5D3C8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402578" y="230608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4048986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251520" y="260648"/>
            <a:ext cx="8496944" cy="209288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6, PRO-VERSION: </a:t>
            </a:r>
          </a:p>
          <a:p>
            <a:r>
              <a:rPr lang="de-DE" sz="2600" b="1" dirty="0"/>
              <a:t>Angenommen, es gibt mehrere teuerste Artikel, die alle den gleichen Preis haben. Erweitern Sie das Struktogramm so, dass eine Liste mit allen teuersten Artikeln zurückgegeben wird.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FFED043-A79F-174C-8C73-B41623630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" y="2420887"/>
            <a:ext cx="8233303" cy="430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17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251520" y="260648"/>
            <a:ext cx="8496944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Übung 6, PRO-VERSION: </a:t>
            </a:r>
          </a:p>
          <a:p>
            <a:r>
              <a:rPr lang="de-DE" sz="1400" b="1" dirty="0"/>
              <a:t>Angenommen, es gibt mehrere teuerste Artikel, die alle den gleichen Preis haben. Erweitern Sie das Struktogramm so, dass eine Liste mit allen teuersten Artikeln zurückgegeben wird.</a:t>
            </a:r>
          </a:p>
        </p:txBody>
      </p:sp>
      <p:sp>
        <p:nvSpPr>
          <p:cNvPr id="4" name="Textfeld 13">
            <a:extLst>
              <a:ext uri="{FF2B5EF4-FFF2-40B4-BE49-F238E27FC236}">
                <a16:creationId xmlns:a16="http://schemas.microsoft.com/office/drawing/2014/main" id="{F6DC05F4-CEA3-5B45-A3A1-4E75EFB3703E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402578" y="230608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BD79770-5ED0-3046-8D33-B8E3D2A65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02" y="1327994"/>
            <a:ext cx="6788139" cy="514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2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888432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1a. Zählergesteuerte </a:t>
            </a:r>
            <a:r>
              <a:rPr lang="de-DE" dirty="0" err="1">
                <a:ea typeface="ＭＳ Ｐゴシック" pitchFamily="-1" charset="-128"/>
                <a:cs typeface="ＭＳ Ｐゴシック" pitchFamily="-1" charset="-128"/>
              </a:rPr>
              <a:t>for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-Schleife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in Java programmieren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und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im Struktogramm darstellen</a:t>
            </a:r>
            <a:endParaRPr lang="de-DE" sz="1600" b="1" i="1" dirty="0">
              <a:latin typeface="+mn-lt"/>
              <a:ea typeface="ＭＳ Ｐゴシック" pitchFamily="-1" charset="-128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56434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Syntax von </a:t>
            </a:r>
            <a:r>
              <a:rPr lang="de-DE" sz="2600" b="1" dirty="0" err="1">
                <a:latin typeface="Courier New"/>
                <a:ea typeface="Courier" charset="0"/>
                <a:cs typeface="Courier New"/>
              </a:rPr>
              <a:t>for</a:t>
            </a:r>
            <a:r>
              <a:rPr lang="de-DE" sz="2600" b="1" dirty="0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for (</a:t>
            </a:r>
            <a:r>
              <a:rPr lang="de-DE" sz="2500" b="1">
                <a:solidFill>
                  <a:srgbClr val="008000"/>
                </a:solidFill>
                <a:latin typeface="Courier New" charset="0"/>
                <a:ea typeface="Courier" charset="0"/>
              </a:rPr>
              <a:t>Startwert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E46C0A"/>
                </a:solidFill>
                <a:latin typeface="Courier New" charset="0"/>
                <a:ea typeface="Courier" charset="0"/>
              </a:rPr>
              <a:t>Zähler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ea typeface="Arial" charset="0"/>
                <a:cs typeface="Arial" charset="0"/>
              </a:rPr>
              <a:t>Beispiel: Zahlen von 0 bis 9 ausgeben</a:t>
            </a:r>
          </a:p>
          <a:p>
            <a:pPr>
              <a:defRPr/>
            </a:pPr>
            <a:endParaRPr lang="de-DE" b="1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for (</a:t>
            </a:r>
            <a:r>
              <a:rPr lang="de-DE" sz="3000" b="1">
                <a:solidFill>
                  <a:srgbClr val="008000"/>
                </a:solidFill>
                <a:latin typeface="Courier New"/>
                <a:cs typeface="Courier New"/>
              </a:rPr>
              <a:t>int i = 0</a:t>
            </a:r>
            <a:r>
              <a:rPr lang="de-DE" sz="3000" b="1">
                <a:latin typeface="Courier New"/>
                <a:cs typeface="Courier New"/>
              </a:rPr>
              <a:t>;</a:t>
            </a:r>
            <a:r>
              <a:rPr lang="de-DE" sz="3000" b="1">
                <a:solidFill>
                  <a:srgbClr val="3366FF"/>
                </a:solidFill>
                <a:latin typeface="Courier New"/>
                <a:cs typeface="Courier New"/>
              </a:rPr>
              <a:t>i &lt; 10</a:t>
            </a:r>
            <a:r>
              <a:rPr lang="de-DE" sz="3000" b="1">
                <a:latin typeface="Courier New"/>
                <a:cs typeface="Courier New"/>
              </a:rPr>
              <a:t>; </a:t>
            </a:r>
            <a:r>
              <a:rPr lang="de-DE" sz="3000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i++</a:t>
            </a:r>
            <a:r>
              <a:rPr lang="de-DE" sz="3000" b="1">
                <a:latin typeface="Courier New"/>
                <a:cs typeface="Courier New"/>
              </a:rPr>
              <a:t>)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}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919887"/>
            <a:ext cx="1530350" cy="27224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Syntax von </a:t>
            </a:r>
            <a:r>
              <a:rPr lang="de-DE" sz="2600" b="1" dirty="0" err="1">
                <a:latin typeface="Courier New"/>
                <a:ea typeface="Courier" charset="0"/>
                <a:cs typeface="Courier New"/>
              </a:rPr>
              <a:t>for</a:t>
            </a:r>
            <a:r>
              <a:rPr lang="de-DE" sz="2600" b="1" dirty="0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for (</a:t>
            </a:r>
            <a:r>
              <a:rPr lang="de-DE" sz="2500" b="1">
                <a:solidFill>
                  <a:srgbClr val="008000"/>
                </a:solidFill>
                <a:highlight>
                  <a:srgbClr val="FFFF00"/>
                </a:highlight>
                <a:latin typeface="Courier New" charset="0"/>
                <a:ea typeface="Courier" charset="0"/>
              </a:rPr>
              <a:t>Startwert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E46C0A"/>
                </a:solidFill>
                <a:latin typeface="Courier New" charset="0"/>
                <a:ea typeface="Courier" charset="0"/>
              </a:rPr>
              <a:t>Zähler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solidFill>
                  <a:srgbClr val="7F7F7F"/>
                </a:solidFill>
                <a:ea typeface="Arial" charset="0"/>
                <a:cs typeface="Arial" charset="0"/>
              </a:rPr>
              <a:t>Beispiel: Zahlen von 0 bis 9 ausgeben</a:t>
            </a:r>
          </a:p>
          <a:p>
            <a:pPr>
              <a:defRPr/>
            </a:pPr>
            <a:endParaRPr lang="de-DE" b="1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</a:t>
            </a:r>
            <a:r>
              <a:rPr lang="de-DE" sz="3000" b="1">
                <a:solidFill>
                  <a:srgbClr val="7F7F7F"/>
                </a:solidFill>
                <a:latin typeface="Courier New"/>
                <a:cs typeface="Courier New"/>
              </a:rPr>
              <a:t>	for (</a:t>
            </a:r>
            <a:r>
              <a:rPr lang="de-DE" sz="3000" b="1">
                <a:solidFill>
                  <a:srgbClr val="008000"/>
                </a:solidFill>
                <a:latin typeface="Courier New"/>
                <a:cs typeface="Courier New"/>
              </a:rPr>
              <a:t>int i = 0</a:t>
            </a: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;i &lt; 10; i++)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43000" y="5017503"/>
            <a:ext cx="550560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 b="1">
                <a:solidFill>
                  <a:srgbClr val="008000"/>
                </a:solidFill>
                <a:highlight>
                  <a:srgbClr val="FFFF00"/>
                </a:highlight>
              </a:rPr>
              <a:t>lokale Variable</a:t>
            </a:r>
          </a:p>
          <a:p>
            <a:r>
              <a:rPr lang="de-DE" sz="3800" b="1">
                <a:solidFill>
                  <a:srgbClr val="008000"/>
                </a:solidFill>
                <a:highlight>
                  <a:srgbClr val="FFFF00"/>
                </a:highlight>
              </a:rPr>
              <a:t>definiert Startwert (= 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for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for (</a:t>
            </a:r>
            <a:r>
              <a:rPr lang="de-DE" sz="2500" b="1">
                <a:solidFill>
                  <a:srgbClr val="008000"/>
                </a:solidFill>
                <a:latin typeface="Courier New" charset="0"/>
                <a:ea typeface="Courier" charset="0"/>
              </a:rPr>
              <a:t>Startwert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0000FF"/>
                </a:solidFill>
                <a:highlight>
                  <a:srgbClr val="FFFF00"/>
                </a:highlight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E46C0A"/>
                </a:solidFill>
                <a:latin typeface="Courier New" charset="0"/>
                <a:ea typeface="Courier" charset="0"/>
              </a:rPr>
              <a:t>Zähler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solidFill>
                  <a:srgbClr val="7F7F7F"/>
                </a:solidFill>
                <a:ea typeface="Arial" charset="0"/>
                <a:cs typeface="Arial" charset="0"/>
              </a:rPr>
              <a:t>Beispiel: Zahlen von 0 bis 100 ausgeben</a:t>
            </a:r>
          </a:p>
          <a:p>
            <a:pPr>
              <a:defRPr/>
            </a:pPr>
            <a:endParaRPr lang="de-DE" b="1">
              <a:solidFill>
                <a:srgbClr val="7F7F7F"/>
              </a:solidFill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solidFill>
                  <a:srgbClr val="7F7F7F"/>
                </a:solidFill>
                <a:latin typeface="Courier New"/>
                <a:cs typeface="Courier New"/>
              </a:rPr>
              <a:t>		for (int i = 0;</a:t>
            </a:r>
            <a:r>
              <a:rPr lang="de-DE" sz="3000" b="1">
                <a:solidFill>
                  <a:srgbClr val="3366FF"/>
                </a:solidFill>
                <a:latin typeface="Courier New"/>
                <a:cs typeface="Courier New"/>
              </a:rPr>
              <a:t>i &lt;= 100</a:t>
            </a: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; i++)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43000" y="5017503"/>
            <a:ext cx="638505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 b="1">
                <a:solidFill>
                  <a:srgbClr val="3366FF"/>
                </a:solidFill>
                <a:highlight>
                  <a:srgbClr val="FFFF00"/>
                </a:highlight>
              </a:rPr>
              <a:t>Abbruchbedingung</a:t>
            </a:r>
          </a:p>
          <a:p>
            <a:r>
              <a:rPr lang="de-DE" sz="3800" b="1">
                <a:solidFill>
                  <a:srgbClr val="3366FF"/>
                </a:solidFill>
                <a:highlight>
                  <a:srgbClr val="FFFF00"/>
                </a:highlight>
              </a:rPr>
              <a:t>(so lange durchführen, wie</a:t>
            </a:r>
          </a:p>
          <a:p>
            <a:r>
              <a:rPr lang="de-DE" sz="3800" b="1">
                <a:solidFill>
                  <a:srgbClr val="3366FF"/>
                </a:solidFill>
                <a:highlight>
                  <a:srgbClr val="FFFF00"/>
                </a:highlight>
              </a:rPr>
              <a:t>i kleiner/gleich 100 ist)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for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for (</a:t>
            </a:r>
            <a:r>
              <a:rPr lang="de-DE" sz="2500" b="1">
                <a:solidFill>
                  <a:srgbClr val="008000"/>
                </a:solidFill>
                <a:latin typeface="Courier New" charset="0"/>
                <a:ea typeface="Courier" charset="0"/>
              </a:rPr>
              <a:t>Startwert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; </a:t>
            </a:r>
            <a:r>
              <a:rPr lang="de-DE" sz="2500" b="1">
                <a:solidFill>
                  <a:srgbClr val="E46C0A"/>
                </a:solidFill>
                <a:highlight>
                  <a:srgbClr val="FFFF00"/>
                </a:highlight>
                <a:latin typeface="Courier New" charset="0"/>
                <a:ea typeface="Courier" charset="0"/>
              </a:rPr>
              <a:t>Zähler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solidFill>
                  <a:srgbClr val="7F7F7F"/>
                </a:solidFill>
                <a:ea typeface="Arial" charset="0"/>
                <a:cs typeface="Arial" charset="0"/>
              </a:rPr>
              <a:t>Beispiel: Zahlen von 0 bis 100 ausgeben</a:t>
            </a:r>
          </a:p>
          <a:p>
            <a:pPr>
              <a:defRPr/>
            </a:pPr>
            <a:endParaRPr lang="de-DE" b="1">
              <a:solidFill>
                <a:srgbClr val="7F7F7F"/>
              </a:solidFill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solidFill>
                  <a:srgbClr val="7F7F7F"/>
                </a:solidFill>
                <a:latin typeface="Courier New"/>
                <a:cs typeface="Courier New"/>
              </a:rPr>
              <a:t>		for (int i = 0</a:t>
            </a: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;i &lt;= 100; </a:t>
            </a:r>
            <a:r>
              <a:rPr lang="de-DE" sz="3000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i++</a:t>
            </a: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)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3000" b="1">
                <a:solidFill>
                  <a:schemeClr val="bg1">
                    <a:lumMod val="50000"/>
                  </a:schemeClr>
                </a:solidFill>
                <a:latin typeface="Courier New"/>
                <a:cs typeface="Courier New"/>
              </a:rPr>
              <a:t>		}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919887"/>
            <a:ext cx="1530350" cy="272241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143000" y="5017503"/>
            <a:ext cx="527622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00" b="1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</a:rPr>
              <a:t>Zähler inkrementieren</a:t>
            </a:r>
          </a:p>
          <a:p>
            <a:r>
              <a:rPr lang="de-DE" sz="3800" b="1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</a:rPr>
              <a:t>i++	entspricht i = i+1</a:t>
            </a:r>
          </a:p>
          <a:p>
            <a:r>
              <a:rPr lang="de-DE" sz="3800" b="1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</a:rPr>
              <a:t>i-- 	entspricht i = i-1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b="1" i="1">
                <a:ea typeface="Arial" charset="0"/>
                <a:cs typeface="Arial" charset="0"/>
              </a:rPr>
              <a:t>Beispiel: Zahlen von 0 bis 1000 in Hunderter-schritten ausgeben</a:t>
            </a:r>
          </a:p>
          <a:p>
            <a:endParaRPr lang="de-DE" sz="2600" b="1"/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1938992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de-DE" b="1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</a:t>
            </a:r>
            <a:r>
              <a:rPr lang="de-DE" sz="2400" b="1">
                <a:latin typeface="Courier New"/>
                <a:cs typeface="Courier New"/>
              </a:rPr>
              <a:t>for (</a:t>
            </a:r>
            <a:r>
              <a:rPr lang="de-DE" sz="2400" b="1">
                <a:solidFill>
                  <a:srgbClr val="008000"/>
                </a:solidFill>
                <a:latin typeface="Courier New"/>
                <a:cs typeface="Courier New"/>
              </a:rPr>
              <a:t>int i = 0</a:t>
            </a:r>
            <a:r>
              <a:rPr lang="de-DE" sz="2400" b="1">
                <a:latin typeface="Courier New"/>
                <a:cs typeface="Courier New"/>
              </a:rPr>
              <a:t>;</a:t>
            </a:r>
            <a:r>
              <a:rPr lang="de-DE" sz="2400" b="1">
                <a:solidFill>
                  <a:srgbClr val="3366FF"/>
                </a:solidFill>
                <a:latin typeface="Courier New"/>
                <a:cs typeface="Courier New"/>
              </a:rPr>
              <a:t>i &lt;= 1000</a:t>
            </a:r>
            <a:r>
              <a:rPr lang="de-DE" sz="2400" b="1">
                <a:latin typeface="Courier New"/>
                <a:cs typeface="Courier New"/>
              </a:rPr>
              <a:t>; </a:t>
            </a:r>
            <a:r>
              <a:rPr lang="de-DE" sz="2400" b="1">
                <a:solidFill>
                  <a:schemeClr val="accent6">
                    <a:lumMod val="75000"/>
                  </a:schemeClr>
                </a:solidFill>
                <a:latin typeface="Courier New"/>
                <a:cs typeface="Courier New"/>
              </a:rPr>
              <a:t>i = i + 100</a:t>
            </a:r>
            <a:r>
              <a:rPr lang="de-DE" sz="2400" b="1">
                <a:latin typeface="Courier New"/>
                <a:cs typeface="Courier New"/>
              </a:rPr>
              <a:t>)</a:t>
            </a:r>
          </a:p>
          <a:p>
            <a:pPr>
              <a:defRPr/>
            </a:pPr>
            <a:r>
              <a:rPr lang="de-DE" sz="2400" b="1"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2400" b="1">
                <a:latin typeface="Courier New"/>
                <a:cs typeface="Courier New"/>
              </a:rPr>
              <a:t>			System.out.println(i);</a:t>
            </a:r>
          </a:p>
          <a:p>
            <a:pPr>
              <a:defRPr/>
            </a:pPr>
            <a:r>
              <a:rPr lang="de-DE" sz="2400" b="1">
                <a:latin typeface="Courier New"/>
                <a:cs typeface="Courier New"/>
              </a:rPr>
              <a:t>		}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3065448"/>
            <a:ext cx="1497013" cy="35455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901</Words>
  <Application>Microsoft Macintosh PowerPoint</Application>
  <PresentationFormat>Bildschirmpräsentation (4:3)</PresentationFormat>
  <Paragraphs>163</Paragraphs>
  <Slides>34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9" baseType="lpstr">
      <vt:lpstr>Arial</vt:lpstr>
      <vt:lpstr>Calibri</vt:lpstr>
      <vt:lpstr>Courier</vt:lpstr>
      <vt:lpstr>Courier New</vt:lpstr>
      <vt:lpstr>Office-Design</vt:lpstr>
      <vt:lpstr>Java Schleifen: for</vt:lpstr>
      <vt:lpstr>1. Zählergesteuerte for-Schleife</vt:lpstr>
      <vt:lpstr>PowerPoint-Präsentation</vt:lpstr>
      <vt:lpstr>1a. Zählergesteuerte for-Schleife in Java programmieren und im Struktogramm darstellen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2. foreach-Schleifen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Office2016L0003</cp:lastModifiedBy>
  <cp:revision>248</cp:revision>
  <cp:lastPrinted>2012-09-10T12:43:05Z</cp:lastPrinted>
  <dcterms:created xsi:type="dcterms:W3CDTF">2012-09-10T12:11:15Z</dcterms:created>
  <dcterms:modified xsi:type="dcterms:W3CDTF">2019-11-24T13:58:43Z</dcterms:modified>
</cp:coreProperties>
</file>