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67" r:id="rId4"/>
    <p:sldId id="276" r:id="rId5"/>
    <p:sldId id="282" r:id="rId6"/>
    <p:sldId id="277" r:id="rId7"/>
    <p:sldId id="279" r:id="rId8"/>
    <p:sldId id="280" r:id="rId9"/>
    <p:sldId id="281" r:id="rId10"/>
    <p:sldId id="283" r:id="rId11"/>
    <p:sldId id="284" r:id="rId12"/>
    <p:sldId id="291" r:id="rId13"/>
    <p:sldId id="294" r:id="rId14"/>
    <p:sldId id="295" r:id="rId15"/>
    <p:sldId id="290" r:id="rId16"/>
    <p:sldId id="286" r:id="rId17"/>
    <p:sldId id="285" r:id="rId18"/>
    <p:sldId id="287" r:id="rId19"/>
    <p:sldId id="288" r:id="rId20"/>
    <p:sldId id="289" r:id="rId21"/>
    <p:sldId id="292" r:id="rId22"/>
    <p:sldId id="293" r:id="rId23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5"/>
    <p:restoredTop sz="94614"/>
  </p:normalViewPr>
  <p:slideViewPr>
    <p:cSldViewPr snapToObjects="1">
      <p:cViewPr varScale="1">
        <p:scale>
          <a:sx n="142" d="100"/>
          <a:sy n="142" d="100"/>
        </p:scale>
        <p:origin x="16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24.11.19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 Schleifen: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>
                <a:latin typeface="Courier New"/>
                <a:ea typeface="ＭＳ Ｐゴシック" pitchFamily="-1" charset="-128"/>
                <a:cs typeface="Courier New"/>
              </a:rPr>
              <a:t>while / do...while</a:t>
            </a:r>
            <a:endParaRPr lang="de-DE" sz="1600" b="1" i="1">
              <a:latin typeface="+mn-lt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While-Schleife im Struktogramm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9AA7660-4929-AD4B-82E7-02F8E3C10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052735"/>
            <a:ext cx="5904656" cy="391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5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 - while-Schleife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395536" y="2060848"/>
            <a:ext cx="77048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/>
              <a:t>Lassen Sie sich die Zahlen von 1 bis 55 untereinander ausgeben.</a:t>
            </a:r>
          </a:p>
          <a:p>
            <a:r>
              <a:rPr lang="de-DE" sz="3200"/>
              <a:t>Danach kommt die Meldung „Fertig“</a:t>
            </a:r>
          </a:p>
          <a:p>
            <a:endParaRPr lang="de-DE" sz="3200"/>
          </a:p>
          <a:p>
            <a:r>
              <a:rPr lang="de-DE" sz="3200"/>
              <a:t>Erstellen Sie ein Struktogramm und setzen Sie es programmiertechnisch um.</a:t>
            </a:r>
          </a:p>
        </p:txBody>
      </p:sp>
    </p:spTree>
    <p:extLst>
      <p:ext uri="{BB962C8B-B14F-4D97-AF65-F5344CB8AC3E}">
        <p14:creationId xmlns:p14="http://schemas.microsoft.com/office/powerpoint/2010/main" val="1555023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 - while-Schleife - LÖSUNG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395536" y="754381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Lassen Sie sich die Zahlen von 1 bis 55 untereinander ausgeben.</a:t>
            </a:r>
          </a:p>
          <a:p>
            <a:r>
              <a:rPr lang="de-DE"/>
              <a:t>Danach kommt die Meldung „Fertig“</a:t>
            </a:r>
          </a:p>
        </p:txBody>
      </p:sp>
      <p:sp>
        <p:nvSpPr>
          <p:cNvPr id="6" name="Textfeld 13">
            <a:extLst>
              <a:ext uri="{FF2B5EF4-FFF2-40B4-BE49-F238E27FC236}">
                <a16:creationId xmlns:a16="http://schemas.microsoft.com/office/drawing/2014/main" id="{E8A93659-3ACA-8648-9F35-D0B278C35E78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083227" y="262097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8A69037-094A-6B4B-B85A-BE1618CAF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8" y="1419059"/>
            <a:ext cx="4176609" cy="280202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1EA268F-3925-3B40-BA91-8FD557846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196" y="3284984"/>
            <a:ext cx="6171867" cy="353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25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Wo liegt der Fehler beim folgenden Programm?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39B8E4-C7DB-4649-8E77-13EA09509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60641"/>
            <a:ext cx="4824536" cy="415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68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Wo liegt der Fehler beim folgenden Programm?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39B8E4-C7DB-4649-8E77-13EA09509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60641"/>
            <a:ext cx="2904884" cy="2500407"/>
          </a:xfrm>
          <a:prstGeom prst="rect">
            <a:avLst/>
          </a:prstGeom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4DFE3CE2-40E4-2244-A7BD-280FE2A0568D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083227" y="262097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8B918B1-D74E-4342-AD09-EA75656B7CB4}"/>
              </a:ext>
            </a:extLst>
          </p:cNvPr>
          <p:cNvSpPr txBox="1"/>
          <p:nvPr/>
        </p:nvSpPr>
        <p:spPr>
          <a:xfrm>
            <a:off x="414402" y="4067199"/>
            <a:ext cx="84241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 hat immer den gleichen Wert (nämlich 1), da i nicht verändert (z.B. hochgezählt) wird.</a:t>
            </a:r>
          </a:p>
          <a:p>
            <a:endParaRPr lang="de-DE"/>
          </a:p>
          <a:p>
            <a:r>
              <a:rPr lang="de-DE"/>
              <a:t>Die Schleife läuft also ewig, da die Abbruchbedingung (i &gt; 55) niemals erfüllt wird.</a:t>
            </a:r>
          </a:p>
        </p:txBody>
      </p:sp>
    </p:spTree>
    <p:extLst>
      <p:ext uri="{BB962C8B-B14F-4D97-AF65-F5344CB8AC3E}">
        <p14:creationId xmlns:p14="http://schemas.microsoft.com/office/powerpoint/2010/main" val="108882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1: Einfache while-Schleife programmieren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9AA7660-4929-AD4B-82E7-02F8E3C10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060848"/>
            <a:ext cx="5904656" cy="391804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611560" y="134076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Setzen Sie das vorgegebene Struktogramm programmiertechnisch um und testen Sie die Funktionsweise.</a:t>
            </a:r>
          </a:p>
        </p:txBody>
      </p:sp>
    </p:spTree>
    <p:extLst>
      <p:ext uri="{BB962C8B-B14F-4D97-AF65-F5344CB8AC3E}">
        <p14:creationId xmlns:p14="http://schemas.microsoft.com/office/powerpoint/2010/main" val="3742852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1: Einfache while-Schleife programmieren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E9ED8E8-CE2D-1F40-B510-C3F6687E6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848" y="908720"/>
            <a:ext cx="3038534" cy="201622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586DFD5-A9A8-DC46-8205-10050B90B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84984"/>
            <a:ext cx="8424936" cy="2520280"/>
          </a:xfrm>
          <a:prstGeom prst="rect">
            <a:avLst/>
          </a:prstGeom>
        </p:spPr>
      </p:pic>
      <p:sp>
        <p:nvSpPr>
          <p:cNvPr id="6" name="Textfeld 13">
            <a:extLst>
              <a:ext uri="{FF2B5EF4-FFF2-40B4-BE49-F238E27FC236}">
                <a16:creationId xmlns:a16="http://schemas.microsoft.com/office/drawing/2014/main" id="{284698AD-A1A5-784C-A734-3C4035077A77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6757453" y="302618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243827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611560" y="134076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Setzen Sie das vorgegebene Struktogramm programmiertechnisch um und testen Sie die Funktionsweise.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D7B0DE-7A79-E847-B150-0E21F6D8F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082800"/>
            <a:ext cx="8130706" cy="4298528"/>
          </a:xfrm>
          <a:prstGeom prst="rect">
            <a:avLst/>
          </a:prstGeom>
        </p:spPr>
      </p:pic>
      <p:sp>
        <p:nvSpPr>
          <p:cNvPr id="6" name="Textfeld 13">
            <a:extLst>
              <a:ext uri="{FF2B5EF4-FFF2-40B4-BE49-F238E27FC236}">
                <a16:creationId xmlns:a16="http://schemas.microsoft.com/office/drawing/2014/main" id="{2D494A9A-CF60-4645-A26D-B916C0E6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828506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2: Einfache while-Schleife mit Parametern programmieren</a:t>
            </a:r>
          </a:p>
        </p:txBody>
      </p:sp>
    </p:spTree>
    <p:extLst>
      <p:ext uri="{BB962C8B-B14F-4D97-AF65-F5344CB8AC3E}">
        <p14:creationId xmlns:p14="http://schemas.microsoft.com/office/powerpoint/2010/main" val="1538426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317869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2: Einfache while-Schleife mit Parametern programmieren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CD7B0DE-7A79-E847-B150-0E21F6D8F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23973"/>
            <a:ext cx="5322394" cy="281383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A956965-BC89-6D41-AA5A-324FA4655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3" y="2432394"/>
            <a:ext cx="9144000" cy="4425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5" name="Textfeld 13">
            <a:extLst>
              <a:ext uri="{FF2B5EF4-FFF2-40B4-BE49-F238E27FC236}">
                <a16:creationId xmlns:a16="http://schemas.microsoft.com/office/drawing/2014/main" id="{15EEBD93-5010-9E45-B5B0-A73A37148A6B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388636" y="230052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3060787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447348" y="754381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Setzen Sie das vorgegebene Programm in ein Struktogramm um.</a:t>
            </a:r>
          </a:p>
        </p:txBody>
      </p:sp>
      <p:sp>
        <p:nvSpPr>
          <p:cNvPr id="6" name="Textfeld 13">
            <a:extLst>
              <a:ext uri="{FF2B5EF4-FFF2-40B4-BE49-F238E27FC236}">
                <a16:creationId xmlns:a16="http://schemas.microsoft.com/office/drawing/2014/main" id="{2D494A9A-CF60-4645-A26D-B916C0E6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828506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3: Programm in Struktogramm umsetzen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F29EC52-D8E0-4240-A883-DEA860424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836"/>
            <a:ext cx="9144000" cy="251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5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feld 11"/>
          <p:cNvSpPr txBox="1">
            <a:spLocks noChangeArrowheads="1"/>
          </p:cNvSpPr>
          <p:nvPr/>
        </p:nvSpPr>
        <p:spPr bwMode="auto">
          <a:xfrm>
            <a:off x="457200" y="817563"/>
            <a:ext cx="83883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1" charset="0"/>
                <a:cs typeface="Courier" pitchFamily="-1" charset="0"/>
              </a:rPr>
              <a:t>kopfgesteuerte Schleife ("while ...")</a:t>
            </a:r>
          </a:p>
        </p:txBody>
      </p:sp>
      <p:sp>
        <p:nvSpPr>
          <p:cNvPr id="21508" name="Textfeld 12"/>
          <p:cNvSpPr txBox="1">
            <a:spLocks noChangeArrowheads="1"/>
          </p:cNvSpPr>
          <p:nvPr/>
        </p:nvSpPr>
        <p:spPr bwMode="auto">
          <a:xfrm>
            <a:off x="432660" y="2636911"/>
            <a:ext cx="77819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Bedingung wird im SchleifenKOPF geprüft</a:t>
            </a:r>
          </a:p>
          <a:p>
            <a:r>
              <a:rPr lang="de-DE" i="1">
                <a:solidFill>
                  <a:srgbClr val="FF0000"/>
                </a:solidFill>
              </a:rPr>
              <a:t>(d.h.: </a:t>
            </a:r>
            <a:r>
              <a:rPr lang="de-DE" b="1" i="1" u="sng">
                <a:solidFill>
                  <a:srgbClr val="FF0000"/>
                </a:solidFill>
              </a:rPr>
              <a:t>vor</a:t>
            </a:r>
            <a:r>
              <a:rPr lang="de-DE" b="1" i="1">
                <a:solidFill>
                  <a:srgbClr val="FF0000"/>
                </a:solidFill>
              </a:rPr>
              <a:t> </a:t>
            </a:r>
            <a:r>
              <a:rPr lang="de-DE" i="1">
                <a:solidFill>
                  <a:srgbClr val="FF0000"/>
                </a:solidFill>
              </a:rPr>
              <a:t>erstmaliger Ausführung d. Anweisungsblocks)</a:t>
            </a:r>
          </a:p>
        </p:txBody>
      </p:sp>
      <p:pic>
        <p:nvPicPr>
          <p:cNvPr id="21509" name="Bild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7413" y="1367216"/>
            <a:ext cx="3392170" cy="126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feld 11"/>
          <p:cNvSpPr txBox="1">
            <a:spLocks noChangeArrowheads="1"/>
          </p:cNvSpPr>
          <p:nvPr/>
        </p:nvSpPr>
        <p:spPr bwMode="auto">
          <a:xfrm>
            <a:off x="440959" y="3547787"/>
            <a:ext cx="8388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>
                <a:ea typeface="Courier" pitchFamily="-1" charset="0"/>
                <a:cs typeface="Courier" pitchFamily="-1" charset="0"/>
              </a:rPr>
              <a:t>fußgesteuerte Schleife ("do .... while")</a:t>
            </a:r>
          </a:p>
        </p:txBody>
      </p:sp>
      <p:pic>
        <p:nvPicPr>
          <p:cNvPr id="21511" name="Bild 13"/>
          <p:cNvPicPr>
            <a:picLocks noChangeAspect="1"/>
          </p:cNvPicPr>
          <p:nvPr/>
        </p:nvPicPr>
        <p:blipFill rotWithShape="1">
          <a:blip r:embed="rId3"/>
          <a:srcRect t="6157" r="35525"/>
          <a:stretch/>
        </p:blipFill>
        <p:spPr bwMode="auto">
          <a:xfrm>
            <a:off x="894309" y="4104649"/>
            <a:ext cx="3533676" cy="1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feld 15"/>
          <p:cNvSpPr txBox="1">
            <a:spLocks noChangeArrowheads="1"/>
          </p:cNvSpPr>
          <p:nvPr/>
        </p:nvSpPr>
        <p:spPr bwMode="auto">
          <a:xfrm>
            <a:off x="466156" y="5257896"/>
            <a:ext cx="675368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Bedingung wird im SchleifenFUSS geprüft</a:t>
            </a:r>
          </a:p>
          <a:p>
            <a:r>
              <a:rPr lang="de-DE" i="1">
                <a:solidFill>
                  <a:srgbClr val="FF0000"/>
                </a:solidFill>
              </a:rPr>
              <a:t>(d.h.: </a:t>
            </a:r>
            <a:r>
              <a:rPr lang="de-DE" b="1" i="1" u="sng">
                <a:solidFill>
                  <a:srgbClr val="FF0000"/>
                </a:solidFill>
              </a:rPr>
              <a:t>nach</a:t>
            </a:r>
            <a:r>
              <a:rPr lang="de-DE" b="1" i="1">
                <a:solidFill>
                  <a:srgbClr val="FF0000"/>
                </a:solidFill>
              </a:rPr>
              <a:t> </a:t>
            </a:r>
            <a:r>
              <a:rPr lang="de-DE" i="1">
                <a:solidFill>
                  <a:srgbClr val="FF0000"/>
                </a:solidFill>
              </a:rPr>
              <a:t>erstmaliger Ausführung d. Anweisungsblocks)</a:t>
            </a:r>
          </a:p>
          <a:p>
            <a:r>
              <a:rPr lang="de-DE" i="1">
                <a:solidFill>
                  <a:srgbClr val="FF0000"/>
                </a:solidFill>
                <a:sym typeface="Wingdings"/>
              </a:rPr>
              <a:t> Fußgesteuerte Schleife wird immer mindestens 1x ausgeführt</a:t>
            </a:r>
            <a:endParaRPr lang="de-DE"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21925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3: Programm in Struktogramm umsetzen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79BC75-B148-F54B-B2ED-0018025A7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983146"/>
            <a:ext cx="8697352" cy="36004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4B2A4D6-8184-364E-BE1C-ACAAFE283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272" y="836712"/>
            <a:ext cx="6819617" cy="1872208"/>
          </a:xfrm>
          <a:prstGeom prst="rect">
            <a:avLst/>
          </a:prstGeom>
        </p:spPr>
      </p:pic>
      <p:sp>
        <p:nvSpPr>
          <p:cNvPr id="6" name="Textfeld 13">
            <a:extLst>
              <a:ext uri="{FF2B5EF4-FFF2-40B4-BE49-F238E27FC236}">
                <a16:creationId xmlns:a16="http://schemas.microsoft.com/office/drawing/2014/main" id="{CDE1181C-BC3C-6546-8D62-05FFAF7E45D8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388636" y="508319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2567931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447348" y="754381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Setzen Sie das vorgegebene Programm in ein Struktogramm um.</a:t>
            </a:r>
          </a:p>
        </p:txBody>
      </p:sp>
      <p:sp>
        <p:nvSpPr>
          <p:cNvPr id="6" name="Textfeld 13">
            <a:extLst>
              <a:ext uri="{FF2B5EF4-FFF2-40B4-BE49-F238E27FC236}">
                <a16:creationId xmlns:a16="http://schemas.microsoft.com/office/drawing/2014/main" id="{2D494A9A-CF60-4645-A26D-B916C0E6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828506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4: Programm in Struktogramm umsetzen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A659ECF-7C12-5B42-8709-F4BD4065B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1923"/>
            <a:ext cx="9144000" cy="363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34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E37A131-ECC5-BD4A-B93C-5B449F502511}"/>
              </a:ext>
            </a:extLst>
          </p:cNvPr>
          <p:cNvSpPr txBox="1"/>
          <p:nvPr/>
        </p:nvSpPr>
        <p:spPr>
          <a:xfrm>
            <a:off x="447348" y="754381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Setzen Sie das vorgegebene Programm in ein Struktogramm um.</a:t>
            </a:r>
          </a:p>
        </p:txBody>
      </p:sp>
      <p:sp>
        <p:nvSpPr>
          <p:cNvPr id="6" name="Textfeld 13">
            <a:extLst>
              <a:ext uri="{FF2B5EF4-FFF2-40B4-BE49-F238E27FC236}">
                <a16:creationId xmlns:a16="http://schemas.microsoft.com/office/drawing/2014/main" id="{2D494A9A-CF60-4645-A26D-B916C0E6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828506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Übung 4: Programm in Struktogramm umsetzen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A659ECF-7C12-5B42-8709-F4BD4065B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5456"/>
            <a:ext cx="3491880" cy="138779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5DB896D-45FB-BC47-8C35-3734DAD79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503254"/>
            <a:ext cx="6984776" cy="4143511"/>
          </a:xfrm>
          <a:prstGeom prst="rect">
            <a:avLst/>
          </a:prstGeom>
        </p:spPr>
      </p:pic>
      <p:sp>
        <p:nvSpPr>
          <p:cNvPr id="7" name="Textfeld 13">
            <a:extLst>
              <a:ext uri="{FF2B5EF4-FFF2-40B4-BE49-F238E27FC236}">
                <a16:creationId xmlns:a16="http://schemas.microsoft.com/office/drawing/2014/main" id="{59BD81B7-C54A-8D4C-8DDC-AAA9D63AC0BC}"/>
              </a:ext>
            </a:extLst>
          </p:cNvPr>
          <p:cNvSpPr txBox="1">
            <a:spLocks noChangeArrowheads="1"/>
          </p:cNvSpPr>
          <p:nvPr/>
        </p:nvSpPr>
        <p:spPr bwMode="auto">
          <a:xfrm rot="21136807">
            <a:off x="7419887" y="598367"/>
            <a:ext cx="1730151" cy="4921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/>
              <a:t>LÖSUNG</a:t>
            </a:r>
          </a:p>
        </p:txBody>
      </p:sp>
    </p:spTree>
    <p:extLst>
      <p:ext uri="{BB962C8B-B14F-4D97-AF65-F5344CB8AC3E}">
        <p14:creationId xmlns:p14="http://schemas.microsoft.com/office/powerpoint/2010/main" val="346648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while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while (</a:t>
            </a:r>
            <a:r>
              <a:rPr lang="de-DE" sz="2500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3554819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 dirty="0">
                <a:ea typeface="Arial" charset="0"/>
                <a:cs typeface="Arial" charset="0"/>
              </a:rPr>
              <a:t>Beispiel: Zahlen von 0 bis 10 ausgeben</a:t>
            </a:r>
          </a:p>
          <a:p>
            <a:pPr>
              <a:defRPr/>
            </a:pPr>
            <a:endParaRPr lang="de-DE" b="1" dirty="0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</a:t>
            </a:r>
            <a:r>
              <a:rPr lang="de-DE" sz="3000" b="1" dirty="0" err="1">
                <a:latin typeface="Courier New"/>
                <a:cs typeface="Courier New"/>
              </a:rPr>
              <a:t>int</a:t>
            </a:r>
            <a:r>
              <a:rPr lang="de-DE" sz="3000" b="1" dirty="0">
                <a:latin typeface="Courier New"/>
                <a:cs typeface="Courier New"/>
              </a:rPr>
              <a:t> </a:t>
            </a:r>
            <a:r>
              <a:rPr lang="de-DE" sz="3000" b="1" dirty="0" err="1">
                <a:latin typeface="Courier New"/>
                <a:cs typeface="Courier New"/>
              </a:rPr>
              <a:t>zaehler</a:t>
            </a:r>
            <a:r>
              <a:rPr lang="de-DE" sz="3000" b="1" dirty="0">
                <a:latin typeface="Courier New"/>
                <a:cs typeface="Courier New"/>
              </a:rPr>
              <a:t> = 0;	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</a:t>
            </a:r>
            <a:r>
              <a:rPr lang="de-DE" sz="3000" b="1" dirty="0" err="1">
                <a:latin typeface="Courier New"/>
                <a:cs typeface="Courier New"/>
              </a:rPr>
              <a:t>while</a:t>
            </a:r>
            <a:r>
              <a:rPr lang="de-DE" sz="3000" b="1" dirty="0">
                <a:latin typeface="Courier New"/>
                <a:cs typeface="Courier New"/>
              </a:rPr>
              <a:t>(</a:t>
            </a:r>
            <a:r>
              <a:rPr lang="de-DE" sz="3000" b="1" dirty="0" err="1">
                <a:solidFill>
                  <a:srgbClr val="008000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008000"/>
                </a:solidFill>
                <a:latin typeface="Courier New"/>
                <a:cs typeface="Courier New"/>
              </a:rPr>
              <a:t> &lt;= 10</a:t>
            </a:r>
            <a:r>
              <a:rPr lang="de-DE" sz="3000" b="1" dirty="0">
                <a:latin typeface="Courier New"/>
                <a:cs typeface="Courier New"/>
              </a:rPr>
              <a:t>)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	</a:t>
            </a:r>
            <a:r>
              <a:rPr lang="de-DE" sz="3000" b="1" dirty="0" err="1">
                <a:latin typeface="Courier New"/>
                <a:cs typeface="Courier New"/>
              </a:rPr>
              <a:t>System.out.println</a:t>
            </a:r>
            <a:r>
              <a:rPr lang="de-DE" sz="3000" b="1" dirty="0">
                <a:latin typeface="Courier New"/>
                <a:cs typeface="Courier New"/>
              </a:rPr>
              <a:t>(</a:t>
            </a:r>
            <a:r>
              <a:rPr lang="de-DE" sz="3000" b="1" dirty="0" err="1">
                <a:latin typeface="Courier New"/>
                <a:cs typeface="Courier New"/>
              </a:rPr>
              <a:t>zaehler</a:t>
            </a:r>
            <a:r>
              <a:rPr lang="de-DE" sz="3000" b="1" dirty="0">
                <a:latin typeface="Courier New"/>
                <a:cs typeface="Courier New"/>
              </a:rPr>
              <a:t>);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	</a:t>
            </a:r>
            <a:r>
              <a:rPr lang="de-DE" sz="3000" b="1" dirty="0" err="1">
                <a:latin typeface="Courier New"/>
                <a:cs typeface="Courier New"/>
              </a:rPr>
              <a:t>zaehler</a:t>
            </a:r>
            <a:r>
              <a:rPr lang="de-DE" sz="3000" b="1" dirty="0">
                <a:latin typeface="Courier New"/>
                <a:cs typeface="Courier New"/>
              </a:rPr>
              <a:t>++;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}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l="24801" t="53500" r="72174" b="9401"/>
          <a:stretch/>
        </p:blipFill>
        <p:spPr>
          <a:xfrm>
            <a:off x="8195208" y="241969"/>
            <a:ext cx="55325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while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while (Bedingung)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 dirty="0">
                <a:solidFill>
                  <a:srgbClr val="7F7F7F"/>
                </a:solidFill>
                <a:ea typeface="Arial" charset="0"/>
                <a:cs typeface="Arial" charset="0"/>
              </a:rPr>
              <a:t>Beispiel: Zahlen von 0 bis 10 ausgeben</a:t>
            </a:r>
          </a:p>
          <a:p>
            <a:pPr>
              <a:defRPr/>
            </a:pPr>
            <a:endParaRPr lang="de-DE" b="1" dirty="0">
              <a:solidFill>
                <a:srgbClr val="7F7F7F"/>
              </a:solidFill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	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int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 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 = 0;</a:t>
            </a:r>
            <a:r>
              <a:rPr lang="de-DE" sz="3000" b="1" dirty="0">
                <a:latin typeface="Courier New"/>
                <a:cs typeface="Courier New"/>
              </a:rPr>
              <a:t>	</a:t>
            </a:r>
          </a:p>
          <a:p>
            <a:pPr>
              <a:defRPr/>
            </a:pP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lang="de-DE" sz="3000" b="1" dirty="0" err="1">
                <a:solidFill>
                  <a:srgbClr val="FF0000"/>
                </a:solidFill>
                <a:latin typeface="Courier New"/>
                <a:cs typeface="Courier New"/>
              </a:rPr>
              <a:t>while</a:t>
            </a: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de-DE" sz="3000" b="1" dirty="0" err="1">
                <a:solidFill>
                  <a:srgbClr val="FF0000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 &lt;= 10)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{ 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System.out.println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(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);</a:t>
            </a:r>
          </a:p>
          <a:p>
            <a:pPr>
              <a:defRPr/>
            </a:pP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			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++;		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90600" y="5253335"/>
            <a:ext cx="326447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3100">
              <a:solidFill>
                <a:srgbClr val="FF0000"/>
              </a:solidFill>
              <a:latin typeface="+mn-lt"/>
            </a:endParaRPr>
          </a:p>
          <a:p>
            <a:r>
              <a:rPr lang="de-DE" sz="3100">
                <a:solidFill>
                  <a:srgbClr val="FF0000"/>
                </a:solidFill>
                <a:latin typeface="+mn-lt"/>
              </a:rPr>
              <a:t>Abbruchbedingung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l="24801" t="53500" r="72174" b="9401"/>
          <a:stretch/>
        </p:blipFill>
        <p:spPr>
          <a:xfrm>
            <a:off x="8195208" y="241969"/>
            <a:ext cx="55325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while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while (Bedingung)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 New" charset="0"/>
                <a:ea typeface="Courier" charset="0"/>
              </a:rPr>
              <a:t>}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386013"/>
            <a:ext cx="7985125" cy="2631490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solidFill>
                  <a:srgbClr val="7F7F7F"/>
                </a:solidFill>
                <a:ea typeface="Arial" charset="0"/>
                <a:cs typeface="Arial" charset="0"/>
              </a:rPr>
              <a:t>Beispiel: Zahlen von 0 bis 10 ausgeben</a:t>
            </a:r>
          </a:p>
          <a:p>
            <a:pPr>
              <a:defRPr/>
            </a:pPr>
            <a:endParaRPr lang="de-DE" b="1" dirty="0">
              <a:solidFill>
                <a:srgbClr val="7F7F7F"/>
              </a:solidFill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	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int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 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 = 0;</a:t>
            </a:r>
            <a:r>
              <a:rPr lang="de-DE" sz="3000" b="1" dirty="0">
                <a:latin typeface="Courier New"/>
                <a:cs typeface="Courier New"/>
              </a:rPr>
              <a:t>	</a:t>
            </a:r>
          </a:p>
          <a:p>
            <a:pPr>
              <a:defRPr/>
            </a:pP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lang="de-DE" sz="3000" b="1" dirty="0" err="1">
                <a:solidFill>
                  <a:srgbClr val="FF0000"/>
                </a:solidFill>
                <a:latin typeface="Courier New"/>
                <a:cs typeface="Courier New"/>
              </a:rPr>
              <a:t>while</a:t>
            </a: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de-DE" sz="3000" b="1" dirty="0" err="1">
                <a:solidFill>
                  <a:srgbClr val="FF0000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 &lt;= 10)</a:t>
            </a:r>
          </a:p>
          <a:p>
            <a:pPr>
              <a:defRPr/>
            </a:pPr>
            <a:r>
              <a:rPr lang="de-DE" sz="3000" b="1" dirty="0">
                <a:latin typeface="Courier New"/>
                <a:cs typeface="Courier New"/>
              </a:rPr>
              <a:t>		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{ 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System.out.println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(</a:t>
            </a:r>
            <a:r>
              <a:rPr lang="de-DE" sz="3000" b="1" dirty="0" err="1">
                <a:solidFill>
                  <a:srgbClr val="7F7F7F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);</a:t>
            </a:r>
          </a:p>
          <a:p>
            <a:pPr>
              <a:defRPr/>
            </a:pP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	</a:t>
            </a:r>
            <a:r>
              <a:rPr lang="de-DE" sz="3000" b="1" dirty="0">
                <a:solidFill>
                  <a:srgbClr val="000000"/>
                </a:solidFill>
                <a:latin typeface="Courier New"/>
                <a:cs typeface="Courier New"/>
              </a:rPr>
              <a:t>		</a:t>
            </a:r>
            <a:r>
              <a:rPr lang="de-DE" sz="3000" b="1" dirty="0">
                <a:solidFill>
                  <a:srgbClr val="FF0000"/>
                </a:solidFill>
                <a:latin typeface="Courier New"/>
                <a:cs typeface="Courier New"/>
              </a:rPr>
              <a:t>// </a:t>
            </a:r>
            <a:r>
              <a:rPr lang="de-DE" sz="3000" b="1" dirty="0" err="1">
                <a:solidFill>
                  <a:srgbClr val="000000"/>
                </a:solidFill>
                <a:latin typeface="Courier New"/>
                <a:cs typeface="Courier New"/>
              </a:rPr>
              <a:t>zaehler</a:t>
            </a:r>
            <a:r>
              <a:rPr lang="de-DE" sz="3000" b="1" dirty="0">
                <a:solidFill>
                  <a:srgbClr val="000000"/>
                </a:solidFill>
                <a:latin typeface="Courier New"/>
                <a:cs typeface="Courier New"/>
              </a:rPr>
              <a:t>++;	</a:t>
            </a:r>
            <a:r>
              <a:rPr lang="de-DE" sz="3000" b="1" dirty="0">
                <a:solidFill>
                  <a:srgbClr val="7F7F7F"/>
                </a:solidFill>
                <a:latin typeface="Courier New"/>
                <a:cs typeface="Courier New"/>
              </a:rPr>
              <a:t>	}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90600" y="5253335"/>
            <a:ext cx="6046121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100" dirty="0">
                <a:solidFill>
                  <a:srgbClr val="FF0000"/>
                </a:solidFill>
                <a:latin typeface="+mn-lt"/>
              </a:rPr>
              <a:t>Häufigster Fehler:</a:t>
            </a:r>
          </a:p>
          <a:p>
            <a:r>
              <a:rPr lang="de-DE" sz="3100" dirty="0">
                <a:solidFill>
                  <a:srgbClr val="FF0000"/>
                </a:solidFill>
                <a:latin typeface="+mn-lt"/>
              </a:rPr>
              <a:t>Abbruchbedingung wird nicht erfüllt</a:t>
            </a:r>
          </a:p>
          <a:p>
            <a:r>
              <a:rPr lang="de-DE" sz="3100" dirty="0">
                <a:solidFill>
                  <a:srgbClr val="FF0000"/>
                </a:solidFill>
                <a:latin typeface="+mn-lt"/>
                <a:sym typeface="Wingdings"/>
              </a:rPr>
              <a:t> Programm gerät in Endlosschleife</a:t>
            </a:r>
            <a:endParaRPr lang="de-DE" sz="31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24742" t="52100" r="72050" b="5201"/>
          <a:stretch/>
        </p:blipFill>
        <p:spPr>
          <a:xfrm>
            <a:off x="8290647" y="404664"/>
            <a:ext cx="586731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do ... while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do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while (</a:t>
            </a:r>
            <a:r>
              <a:rPr lang="de-DE" sz="2500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  <a:p>
            <a:endParaRPr lang="de-DE" sz="2500" b="1">
              <a:solidFill>
                <a:srgbClr val="FF0000"/>
              </a:solidFill>
              <a:latin typeface="Courier New" charset="0"/>
              <a:ea typeface="Courier" charset="0"/>
            </a:endParaRPr>
          </a:p>
          <a:p>
            <a:r>
              <a:rPr lang="de-DE" sz="2500" b="1">
                <a:solidFill>
                  <a:srgbClr val="FF0000"/>
                </a:solidFill>
                <a:latin typeface="Courier New" charset="0"/>
                <a:ea typeface="Courier" charset="0"/>
              </a:rPr>
              <a:t>// fortfahren, sobald Bedingung falsch ist!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Syntax von </a:t>
            </a:r>
            <a:r>
              <a:rPr lang="de-DE" sz="2600" b="1">
                <a:latin typeface="Courier New"/>
                <a:ea typeface="Courier" charset="0"/>
                <a:cs typeface="Courier New"/>
              </a:rPr>
              <a:t>do ... while</a:t>
            </a:r>
            <a:r>
              <a:rPr lang="de-DE" sz="2600" b="1"/>
              <a:t>:</a:t>
            </a:r>
          </a:p>
        </p:txBody>
      </p:sp>
      <p:sp>
        <p:nvSpPr>
          <p:cNvPr id="14339" name="Textfeld 11"/>
          <p:cNvSpPr txBox="1">
            <a:spLocks noChangeArrowheads="1"/>
          </p:cNvSpPr>
          <p:nvPr/>
        </p:nvSpPr>
        <p:spPr bwMode="auto">
          <a:xfrm>
            <a:off x="457200" y="754063"/>
            <a:ext cx="838835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do</a:t>
            </a:r>
          </a:p>
          <a:p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{</a:t>
            </a:r>
          </a:p>
          <a:p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	Anweisung</a:t>
            </a:r>
          </a:p>
          <a:p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}</a:t>
            </a:r>
          </a:p>
          <a:p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while (</a:t>
            </a:r>
            <a:r>
              <a:rPr lang="de-DE" b="1">
                <a:solidFill>
                  <a:srgbClr val="0000FF"/>
                </a:solidFill>
                <a:latin typeface="Courier New" charset="0"/>
                <a:ea typeface="Courier" charset="0"/>
              </a:rPr>
              <a:t>Bedingung</a:t>
            </a:r>
            <a:r>
              <a:rPr lang="de-DE" b="1">
                <a:solidFill>
                  <a:srgbClr val="FF0000"/>
                </a:solidFill>
                <a:latin typeface="Courier New" charset="0"/>
                <a:ea typeface="Courier" charset="0"/>
              </a:rPr>
              <a:t>)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2438400"/>
            <a:ext cx="7985125" cy="4016484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700" b="1" i="1">
                <a:ea typeface="Arial" charset="0"/>
                <a:cs typeface="Arial" charset="0"/>
              </a:rPr>
              <a:t>Beispiel: Zahlen von 0 bis 9 ausgeben</a:t>
            </a:r>
          </a:p>
          <a:p>
            <a:pPr>
              <a:defRPr/>
            </a:pPr>
            <a:endParaRPr lang="de-DE" b="1">
              <a:latin typeface="Courier"/>
              <a:cs typeface="Courier"/>
            </a:endParaRPr>
          </a:p>
          <a:p>
            <a:pPr>
              <a:defRPr/>
            </a:pPr>
            <a:r>
              <a:rPr lang="de-DE" sz="3000" b="1">
                <a:latin typeface="Courier New"/>
                <a:cs typeface="Courier New"/>
              </a:rPr>
              <a:t>		int zaehler = 0;	</a:t>
            </a:r>
          </a:p>
          <a:p>
            <a:pPr>
              <a:defRPr/>
            </a:pPr>
            <a:r>
              <a:rPr lang="de-DE" sz="3000" b="1">
                <a:solidFill>
                  <a:srgbClr val="3366FF"/>
                </a:solidFill>
                <a:latin typeface="Courier New"/>
                <a:cs typeface="Courier New"/>
              </a:rPr>
              <a:t>	</a:t>
            </a:r>
            <a:r>
              <a:rPr lang="de-DE" sz="30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do</a:t>
            </a:r>
          </a:p>
          <a:p>
            <a:pPr>
              <a:defRPr/>
            </a:pPr>
            <a:r>
              <a:rPr lang="de-DE" sz="30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{</a:t>
            </a:r>
          </a:p>
          <a:p>
            <a:pPr>
              <a:defRPr/>
            </a:pPr>
            <a:r>
              <a:rPr lang="de-DE" sz="30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	System.out.println(zaehler);</a:t>
            </a:r>
          </a:p>
          <a:p>
            <a:pPr>
              <a:defRPr/>
            </a:pPr>
            <a:r>
              <a:rPr lang="de-DE" sz="30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	zaehler++;</a:t>
            </a:r>
          </a:p>
          <a:p>
            <a:pPr>
              <a:defRPr/>
            </a:pPr>
            <a:r>
              <a:rPr lang="de-DE" sz="3000" b="1">
                <a:solidFill>
                  <a:schemeClr val="accent6">
                    <a:lumMod val="50000"/>
                  </a:schemeClr>
                </a:solidFill>
                <a:latin typeface="Courier New"/>
                <a:cs typeface="Courier New"/>
              </a:rPr>
              <a:t>		}</a:t>
            </a:r>
          </a:p>
          <a:p>
            <a:pPr>
              <a:defRPr/>
            </a:pPr>
            <a:r>
              <a:rPr lang="de-DE" sz="3000" b="1">
                <a:solidFill>
                  <a:srgbClr val="FF0000"/>
                </a:solidFill>
                <a:latin typeface="Courier New"/>
                <a:cs typeface="Courier New"/>
              </a:rPr>
              <a:t>		while(zaehler &lt; 10)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Beispiel: Zahlen von 0 bis 9, Abbruchbedingung mit boolscher Variable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1" y="1447799"/>
            <a:ext cx="7239000" cy="4708981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int zaehler = 0;	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boolean abbruchbedingung = false;</a:t>
            </a:r>
          </a:p>
          <a:p>
            <a:pPr>
              <a:defRPr/>
            </a:pPr>
            <a:endParaRPr lang="de-DE" sz="2000" b="1">
              <a:latin typeface="Courier New"/>
              <a:ea typeface="Arial" charset="0"/>
              <a:cs typeface="Courier New"/>
            </a:endParaRP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do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System.out.print(zaehler);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System.out.println(" " + abbruchbedingung);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zaehler++;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if (zaehler == 10)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{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	abbruchbedingung = true;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}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}	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	while (!abbruchbedingung);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	// oder: while (abbruchbedingung == false);</a:t>
            </a:r>
            <a:endParaRPr lang="de-DE" sz="2000" b="1">
              <a:solidFill>
                <a:srgbClr val="984807"/>
              </a:solidFill>
              <a:latin typeface="Courier New"/>
              <a:cs typeface="Courier New"/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152400"/>
            <a:ext cx="1676400" cy="29747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Bedingungen verknüpfen</a:t>
            </a:r>
          </a:p>
        </p:txBody>
      </p:sp>
      <p:sp>
        <p:nvSpPr>
          <p:cNvPr id="4" name="Textfeld 13"/>
          <p:cNvSpPr txBox="1">
            <a:spLocks noChangeArrowheads="1"/>
          </p:cNvSpPr>
          <p:nvPr/>
        </p:nvSpPr>
        <p:spPr bwMode="auto">
          <a:xfrm>
            <a:off x="457200" y="1447800"/>
            <a:ext cx="8305799" cy="163121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// UND-Verknüpfung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while (x &gt; 0 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&amp;&amp; 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y &gt; 0)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	// 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}</a:t>
            </a:r>
            <a:endParaRPr lang="de-DE" sz="2000" b="1">
              <a:solidFill>
                <a:srgbClr val="984807"/>
              </a:solidFill>
              <a:latin typeface="Courier New"/>
              <a:cs typeface="Courier New"/>
            </a:endParaRP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457200" y="3962400"/>
            <a:ext cx="7239000" cy="1631216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// ODER-Verknüpfung</a:t>
            </a:r>
          </a:p>
          <a:p>
            <a:pPr>
              <a:defRPr/>
            </a:pPr>
            <a:r>
              <a:rPr lang="de-DE" sz="2000" b="1">
                <a:latin typeface="Courier New"/>
                <a:ea typeface="Arial" charset="0"/>
                <a:cs typeface="Courier New"/>
              </a:rPr>
              <a:t>while (x &gt; 0 </a:t>
            </a:r>
            <a:r>
              <a:rPr lang="de-DE" sz="2000" b="1">
                <a:solidFill>
                  <a:srgbClr val="FF0000"/>
                </a:solidFill>
                <a:latin typeface="Courier New"/>
                <a:ea typeface="Arial" charset="0"/>
                <a:cs typeface="Courier New"/>
              </a:rPr>
              <a:t>|| </a:t>
            </a:r>
            <a:r>
              <a:rPr lang="de-DE" sz="2000" b="1">
                <a:latin typeface="Courier New"/>
                <a:ea typeface="Arial" charset="0"/>
                <a:cs typeface="Courier New"/>
              </a:rPr>
              <a:t>y &gt; 0)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{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	// ...</a:t>
            </a:r>
          </a:p>
          <a:p>
            <a:pPr>
              <a:defRPr/>
            </a:pPr>
            <a:r>
              <a:rPr lang="de-DE" sz="2000" b="1">
                <a:solidFill>
                  <a:srgbClr val="984807"/>
                </a:solidFill>
                <a:latin typeface="Courier New"/>
                <a:ea typeface="Arial" charset="0"/>
                <a:cs typeface="Courier New"/>
              </a:rPr>
              <a:t>}</a:t>
            </a:r>
            <a:endParaRPr lang="de-DE" sz="2000" b="1">
              <a:solidFill>
                <a:srgbClr val="984807"/>
              </a:solidFill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Macintosh PowerPoint</Application>
  <PresentationFormat>Bildschirmpräsentation (4:3)</PresentationFormat>
  <Paragraphs>131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Courier</vt:lpstr>
      <vt:lpstr>Courier New</vt:lpstr>
      <vt:lpstr>Office-Design</vt:lpstr>
      <vt:lpstr>Java Schleifen: while / do...while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Office2016L0003</cp:lastModifiedBy>
  <cp:revision>211</cp:revision>
  <cp:lastPrinted>2012-09-10T18:50:01Z</cp:lastPrinted>
  <dcterms:created xsi:type="dcterms:W3CDTF">2013-07-16T15:50:33Z</dcterms:created>
  <dcterms:modified xsi:type="dcterms:W3CDTF">2019-11-24T13:41:00Z</dcterms:modified>
</cp:coreProperties>
</file>