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4" r:id="rId3"/>
    <p:sldId id="287" r:id="rId4"/>
    <p:sldId id="288" r:id="rId5"/>
    <p:sldId id="286" r:id="rId6"/>
    <p:sldId id="289" r:id="rId7"/>
    <p:sldId id="290" r:id="rId8"/>
    <p:sldId id="291" r:id="rId9"/>
    <p:sldId id="292" r:id="rId10"/>
    <p:sldId id="293" r:id="rId11"/>
    <p:sldId id="294" r:id="rId12"/>
    <p:sldId id="296" r:id="rId13"/>
    <p:sldId id="297" r:id="rId14"/>
    <p:sldId id="298" r:id="rId15"/>
    <p:sldId id="299" r:id="rId16"/>
    <p:sldId id="300" r:id="rId17"/>
    <p:sldId id="335" r:id="rId18"/>
    <p:sldId id="310" r:id="rId19"/>
    <p:sldId id="311" r:id="rId20"/>
    <p:sldId id="312" r:id="rId21"/>
    <p:sldId id="313" r:id="rId22"/>
    <p:sldId id="314" r:id="rId23"/>
    <p:sldId id="315" r:id="rId24"/>
    <p:sldId id="336" r:id="rId25"/>
    <p:sldId id="316" r:id="rId26"/>
    <p:sldId id="317" r:id="rId27"/>
    <p:sldId id="318" r:id="rId28"/>
    <p:sldId id="319" r:id="rId29"/>
    <p:sldId id="320" r:id="rId30"/>
    <p:sldId id="295" r:id="rId31"/>
    <p:sldId id="321" r:id="rId32"/>
    <p:sldId id="301" r:id="rId33"/>
    <p:sldId id="303" r:id="rId34"/>
    <p:sldId id="304" r:id="rId35"/>
    <p:sldId id="302" r:id="rId36"/>
    <p:sldId id="305" r:id="rId37"/>
    <p:sldId id="306" r:id="rId38"/>
    <p:sldId id="334" r:id="rId39"/>
    <p:sldId id="333" r:id="rId40"/>
    <p:sldId id="307" r:id="rId41"/>
    <p:sldId id="322" r:id="rId42"/>
    <p:sldId id="309" r:id="rId43"/>
    <p:sldId id="323" r:id="rId44"/>
    <p:sldId id="327" r:id="rId45"/>
    <p:sldId id="326" r:id="rId46"/>
    <p:sldId id="330" r:id="rId47"/>
    <p:sldId id="328" r:id="rId48"/>
    <p:sldId id="329" r:id="rId49"/>
    <p:sldId id="331" r:id="rId50"/>
    <p:sldId id="332" r:id="rId5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20.11.2015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 smtClean="0">
                <a:latin typeface="Calibri"/>
                <a:ea typeface="ＭＳ Ｐゴシック" pitchFamily="-1" charset="-128"/>
                <a:cs typeface="Calibri"/>
              </a:rPr>
              <a:t>Arrays</a:t>
            </a:r>
            <a:endParaRPr lang="de-DE" sz="1600" b="1" i="1" smtClean="0">
              <a:latin typeface="Calibri"/>
              <a:ea typeface="ＭＳ Ｐゴシック" pitchFamily="-1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Arrays als Referenztypen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62000" y="1066800"/>
            <a:ext cx="6894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Arrays sind Referenztypen! D.h. sie verweisen lediglich auf Daten.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2362200" y="1545908"/>
          <a:ext cx="13716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40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147496" y="1688148"/>
            <a:ext cx="1569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guthaben[]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1595296" y="1916748"/>
            <a:ext cx="7669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28600" y="2800392"/>
            <a:ext cx="1015798" cy="3693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geld[]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V="1">
            <a:off x="1155599" y="2057480"/>
            <a:ext cx="1206601" cy="9772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2133600" y="2800392"/>
            <a:ext cx="4784395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00">
                <a:latin typeface="Calibri"/>
                <a:cs typeface="Calibri"/>
              </a:rPr>
              <a:t>Beide Arrayvariablen</a:t>
            </a:r>
          </a:p>
          <a:p>
            <a:r>
              <a:rPr lang="de-DE" sz="3800">
                <a:latin typeface="Calibri"/>
                <a:cs typeface="Calibri"/>
              </a:rPr>
              <a:t>verweisen auf dasselbe</a:t>
            </a:r>
          </a:p>
          <a:p>
            <a:r>
              <a:rPr lang="de-DE" sz="3800">
                <a:latin typeface="Calibri"/>
                <a:cs typeface="Calibri"/>
              </a:rPr>
              <a:t>Array!</a:t>
            </a:r>
          </a:p>
          <a:p>
            <a:endParaRPr lang="de-DE" sz="3800">
              <a:latin typeface="Calibri"/>
              <a:cs typeface="Calibri"/>
            </a:endParaRPr>
          </a:p>
          <a:p>
            <a:r>
              <a:rPr lang="de-DE" sz="2400">
                <a:latin typeface="Calibri"/>
                <a:cs typeface="Calibri"/>
                <a:sym typeface="Wingdings"/>
              </a:rPr>
              <a:t>Änderung in der einen  Variablen</a:t>
            </a:r>
          </a:p>
          <a:p>
            <a:r>
              <a:rPr lang="de-DE" sz="2400">
                <a:latin typeface="Calibri"/>
                <a:cs typeface="Calibri"/>
                <a:sym typeface="Wingdings"/>
              </a:rPr>
              <a:t>betreffen auch die andere</a:t>
            </a:r>
          </a:p>
          <a:p>
            <a:r>
              <a:rPr lang="de-DE" sz="2400">
                <a:latin typeface="Calibri"/>
                <a:cs typeface="Calibri"/>
                <a:sym typeface="Wingdings"/>
              </a:rPr>
              <a:t>geld[1] = 100 führt dazu, dass auch</a:t>
            </a:r>
          </a:p>
          <a:p>
            <a:r>
              <a:rPr lang="de-DE" sz="2400">
                <a:latin typeface="Calibri"/>
                <a:cs typeface="Calibri"/>
                <a:sym typeface="Wingdings"/>
              </a:rPr>
              <a:t>guthaben[1] == 100 ist!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Array duplizieren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/>
              <a:t>Erstellen Sie ein int-Array </a:t>
            </a:r>
            <a:r>
              <a:rPr lang="de-DE">
                <a:latin typeface="Courier New"/>
                <a:cs typeface="Courier New"/>
              </a:rPr>
              <a:t>primzahlen[]</a:t>
            </a:r>
            <a:r>
              <a:rPr lang="de-DE"/>
              <a:t>, das die ersten 5 Primzahlen enthält.</a:t>
            </a:r>
          </a:p>
          <a:p>
            <a:pPr marL="342900" indent="-342900">
              <a:buAutoNum type="arabicPeriod"/>
            </a:pPr>
            <a:r>
              <a:rPr lang="de-DE"/>
              <a:t>Definieren Sie ein neues Array </a:t>
            </a:r>
            <a:r>
              <a:rPr lang="de-DE">
                <a:latin typeface="Courier New"/>
                <a:cs typeface="Courier New"/>
              </a:rPr>
              <a:t>primzahlenDuplikat[]</a:t>
            </a:r>
            <a:r>
              <a:rPr lang="de-DE"/>
              <a:t> und erstellen Sie dort eine "Kopie" des Arrays </a:t>
            </a:r>
            <a:r>
              <a:rPr lang="de-DE">
                <a:latin typeface="Courier New"/>
                <a:cs typeface="Courier New"/>
              </a:rPr>
              <a:t>primzahlen[]</a:t>
            </a:r>
            <a:r>
              <a:rPr lang="de-DE"/>
              <a:t> (</a:t>
            </a:r>
            <a:r>
              <a:rPr lang="de-DE">
                <a:latin typeface="Courier New"/>
                <a:cs typeface="Courier New"/>
              </a:rPr>
              <a:t>int[] primzahlenDuplikat = primzahlen</a:t>
            </a:r>
            <a:r>
              <a:rPr lang="de-DE"/>
              <a:t>).</a:t>
            </a:r>
          </a:p>
          <a:p>
            <a:pPr marL="342900" indent="-342900">
              <a:buAutoNum type="arabicPeriod"/>
            </a:pPr>
            <a:r>
              <a:rPr lang="de-DE"/>
              <a:t>Verändern Sie in </a:t>
            </a:r>
            <a:r>
              <a:rPr lang="de-DE">
                <a:latin typeface="Courier New"/>
                <a:cs typeface="Courier New"/>
              </a:rPr>
              <a:t>primzahlen[]</a:t>
            </a:r>
            <a:r>
              <a:rPr lang="de-DE"/>
              <a:t> Werte und überprüfen Sie, ob diese sich in </a:t>
            </a:r>
            <a:r>
              <a:rPr lang="de-DE">
                <a:latin typeface="Courier New"/>
                <a:cs typeface="Courier New"/>
              </a:rPr>
              <a:t>primzahlenDuplikat[]</a:t>
            </a:r>
            <a:r>
              <a:rPr lang="de-DE"/>
              <a:t> ebenfalls geändert haben.</a:t>
            </a:r>
          </a:p>
          <a:p>
            <a:pPr marL="342900" indent="-342900">
              <a:buAutoNum type="arabicPeriod"/>
            </a:pPr>
            <a:endParaRPr lang="de-DE"/>
          </a:p>
          <a:p>
            <a:pPr marL="342900" indent="-342900">
              <a:buAutoNum type="arabicPeriod"/>
            </a:pPr>
            <a:r>
              <a:rPr lang="de-DE"/>
              <a:t>Sie können ein Array bspw. "richtig" kopieren, indem Sie auf das Array die Methode </a:t>
            </a:r>
            <a:r>
              <a:rPr lang="de-DE">
                <a:latin typeface="Courier New"/>
                <a:cs typeface="Courier New"/>
              </a:rPr>
              <a:t>clone() </a:t>
            </a:r>
            <a:r>
              <a:rPr lang="de-DE"/>
              <a:t>anwenden. Probieren Sie das aus und überprüfen Sie, ob nun tatsächlich zwei verschiedene Arrays existieren.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mit Schleifen durchlaufen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/>
              <a:t>Wichtig: Länge des Arrays kennen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1676400"/>
            <a:ext cx="8153400" cy="1323439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int[] wetterdaten = {1,4,2,6}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int anz = wetterdaten.</a:t>
            </a:r>
            <a:r>
              <a:rPr lang="de-DE" sz="2000" b="1">
                <a:solidFill>
                  <a:srgbClr val="FF0000"/>
                </a:solidFill>
                <a:latin typeface="Courier New"/>
                <a:ea typeface="Arial" charset="0"/>
                <a:cs typeface="Courier New"/>
              </a:rPr>
              <a:t>length</a:t>
            </a:r>
            <a:r>
              <a:rPr lang="de-DE" sz="2000" b="1">
                <a:latin typeface="Courier New"/>
                <a:ea typeface="Arial" charset="0"/>
                <a:cs typeface="Courier New"/>
              </a:rPr>
              <a:t>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System.out.println("Anzahl der Elemente: " + anz);  </a:t>
            </a:r>
            <a:endParaRPr lang="de-DE" sz="2000" b="1">
              <a:solidFill>
                <a:srgbClr val="984807"/>
              </a:solidFill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mit Schleifen durchlaufen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 sz="2900" b="1"/>
              <a:t>1) for-Schleife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1905000"/>
            <a:ext cx="8153400" cy="2862322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ea typeface="Arial" charset="0"/>
                <a:cs typeface="Courier New"/>
              </a:rPr>
              <a:t>// Beispiel 1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String[] name = {"Heinrich","Margarete","Joe"};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for(int i = </a:t>
            </a:r>
            <a:r>
              <a:rPr lang="de-DE" sz="2000" b="1">
                <a:solidFill>
                  <a:srgbClr val="FF0000"/>
                </a:solidFill>
                <a:latin typeface="Courier New"/>
                <a:ea typeface="Arial" charset="0"/>
                <a:cs typeface="Courier New"/>
              </a:rPr>
              <a:t>0</a:t>
            </a:r>
            <a:r>
              <a:rPr lang="de-DE" sz="2000" b="1">
                <a:latin typeface="Courier New"/>
                <a:ea typeface="Arial" charset="0"/>
                <a:cs typeface="Courier New"/>
              </a:rPr>
              <a:t>;i &lt; name.</a:t>
            </a:r>
            <a:r>
              <a:rPr lang="de-DE" sz="2000" b="1">
                <a:solidFill>
                  <a:srgbClr val="FF0000"/>
                </a:solidFill>
                <a:latin typeface="Courier New"/>
                <a:ea typeface="Arial" charset="0"/>
                <a:cs typeface="Courier New"/>
              </a:rPr>
              <a:t>length</a:t>
            </a:r>
            <a:r>
              <a:rPr lang="de-DE" sz="2000" b="1">
                <a:latin typeface="Courier New"/>
                <a:ea typeface="Arial" charset="0"/>
                <a:cs typeface="Courier New"/>
              </a:rPr>
              <a:t>; i++)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{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System.out.println("Name " + i + ": " + name[i]);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}</a:t>
            </a:r>
            <a:endParaRPr lang="de-DE" sz="2000" b="1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mit Schleifen durchlaufen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 sz="2900" b="1"/>
              <a:t>1) for-Schleife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152400" y="3336161"/>
            <a:ext cx="8763000" cy="2862322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ea typeface="Arial" charset="0"/>
                <a:cs typeface="Courier New"/>
              </a:rPr>
              <a:t>// Beispiel 2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int[] quadrat = new int[20];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for(int i = </a:t>
            </a:r>
            <a:r>
              <a:rPr lang="de-DE" sz="2000" b="1">
                <a:solidFill>
                  <a:srgbClr val="FF0000"/>
                </a:solidFill>
                <a:latin typeface="Courier New"/>
                <a:ea typeface="Arial" charset="0"/>
                <a:cs typeface="Courier New"/>
              </a:rPr>
              <a:t>0</a:t>
            </a:r>
            <a:r>
              <a:rPr lang="de-DE" sz="2000" b="1">
                <a:latin typeface="Courier New"/>
                <a:ea typeface="Arial" charset="0"/>
                <a:cs typeface="Courier New"/>
              </a:rPr>
              <a:t>;i &lt; quadrat.length; i++)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{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quadrat[i] = i * i;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System.out.println(i+" zum Quadrat=" + quadrat[i]);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}</a:t>
            </a:r>
            <a:endParaRPr lang="de-DE" sz="2000" b="1">
              <a:latin typeface="Courier New"/>
              <a:cs typeface="Courier New"/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754381"/>
            <a:ext cx="3600897" cy="3741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mit Schleifen durchlaufen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 sz="2900" b="1"/>
              <a:t>2) foreach-Schleife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286000"/>
            <a:ext cx="8153400" cy="2246769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String[] name = {"Heinrich","Margarete","Joe"};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for(String n : name)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{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System.out.println(n);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}</a:t>
            </a:r>
            <a:endParaRPr lang="de-DE" sz="2000" b="1">
              <a:latin typeface="Courier New"/>
              <a:cs typeface="Courier New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0" y="1605409"/>
            <a:ext cx="4401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nur AUSGABE von Werten EINES Arrays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533" y="76200"/>
            <a:ext cx="3437467" cy="22098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68528" y="4800600"/>
            <a:ext cx="8342072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300" b="1">
                <a:latin typeface="Courier New"/>
                <a:ea typeface="Arial" charset="0"/>
                <a:cs typeface="Courier New"/>
              </a:rPr>
              <a:t>for(</a:t>
            </a:r>
            <a:r>
              <a:rPr lang="de-DE" sz="5300" b="1">
                <a:solidFill>
                  <a:srgbClr val="008000"/>
                </a:solidFill>
                <a:latin typeface="Courier New"/>
                <a:ea typeface="Arial" charset="0"/>
                <a:cs typeface="Courier New"/>
              </a:rPr>
              <a:t>String n </a:t>
            </a:r>
            <a:r>
              <a:rPr lang="de-DE" sz="5300" b="1">
                <a:latin typeface="Courier New"/>
                <a:ea typeface="Arial" charset="0"/>
                <a:cs typeface="Courier New"/>
              </a:rPr>
              <a:t>: </a:t>
            </a:r>
            <a:r>
              <a:rPr lang="de-DE" sz="5300" b="1">
                <a:solidFill>
                  <a:srgbClr val="0000FF"/>
                </a:solidFill>
                <a:latin typeface="Courier New"/>
                <a:ea typeface="Arial" charset="0"/>
                <a:cs typeface="Courier New"/>
              </a:rPr>
              <a:t>name</a:t>
            </a:r>
            <a:r>
              <a:rPr lang="de-DE" sz="5300" b="1">
                <a:latin typeface="Courier New"/>
                <a:ea typeface="Arial" charset="0"/>
                <a:cs typeface="Courier New"/>
              </a:rPr>
              <a:t>)</a:t>
            </a:r>
            <a:endParaRPr lang="de-DE" sz="5300"/>
          </a:p>
        </p:txBody>
      </p:sp>
      <p:sp>
        <p:nvSpPr>
          <p:cNvPr id="9" name="Textfeld 8"/>
          <p:cNvSpPr txBox="1"/>
          <p:nvPr/>
        </p:nvSpPr>
        <p:spPr>
          <a:xfrm>
            <a:off x="304800" y="5791200"/>
            <a:ext cx="80842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/>
              <a:t>durchläuft das Array; die Werte von </a:t>
            </a:r>
            <a:r>
              <a:rPr lang="de-DE" sz="2200">
                <a:solidFill>
                  <a:srgbClr val="0000FF"/>
                </a:solidFill>
              </a:rPr>
              <a:t>name </a:t>
            </a:r>
            <a:r>
              <a:rPr lang="de-DE" sz="2200"/>
              <a:t>werden nacheinander </a:t>
            </a:r>
          </a:p>
          <a:p>
            <a:r>
              <a:rPr lang="de-DE" sz="2200"/>
              <a:t>in der neuen Variable </a:t>
            </a:r>
            <a:r>
              <a:rPr lang="de-DE" sz="2200">
                <a:solidFill>
                  <a:srgbClr val="008000"/>
                </a:solidFill>
              </a:rPr>
              <a:t>n </a:t>
            </a:r>
            <a:r>
              <a:rPr lang="de-DE" sz="2200"/>
              <a:t>gespeichert.</a:t>
            </a:r>
          </a:p>
        </p:txBody>
      </p:sp>
      <p:sp>
        <p:nvSpPr>
          <p:cNvPr id="15" name="Freihandform 14"/>
          <p:cNvSpPr/>
          <p:nvPr/>
        </p:nvSpPr>
        <p:spPr>
          <a:xfrm>
            <a:off x="5070319" y="4634063"/>
            <a:ext cx="1881078" cy="483776"/>
          </a:xfrm>
          <a:custGeom>
            <a:avLst/>
            <a:gdLst>
              <a:gd name="connsiteX0" fmla="*/ 1881078 w 1881078"/>
              <a:gd name="connsiteY0" fmla="*/ 388294 h 483776"/>
              <a:gd name="connsiteX1" fmla="*/ 840279 w 1881078"/>
              <a:gd name="connsiteY1" fmla="*/ 15914 h 483776"/>
              <a:gd name="connsiteX2" fmla="*/ 0 w 1881078"/>
              <a:gd name="connsiteY2" fmla="*/ 483776 h 48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1078" h="483776">
                <a:moveTo>
                  <a:pt x="1881078" y="388294"/>
                </a:moveTo>
                <a:cubicBezTo>
                  <a:pt x="1517435" y="194147"/>
                  <a:pt x="1153792" y="0"/>
                  <a:pt x="840279" y="15914"/>
                </a:cubicBezTo>
                <a:cubicBezTo>
                  <a:pt x="526766" y="31828"/>
                  <a:pt x="263383" y="257802"/>
                  <a:pt x="0" y="483776"/>
                </a:cubicBezTo>
              </a:path>
            </a:pathLst>
          </a:cu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Array mit Schleifen durchlaufen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b="1" dirty="0" smtClean="0"/>
              <a:t>Attribut: </a:t>
            </a:r>
            <a:r>
              <a:rPr lang="de-DE" dirty="0" smtClean="0"/>
              <a:t>Definieren </a:t>
            </a:r>
            <a:r>
              <a:rPr lang="de-DE" dirty="0"/>
              <a:t>Sie </a:t>
            </a:r>
            <a:r>
              <a:rPr lang="de-DE" dirty="0" smtClean="0"/>
              <a:t>ein </a:t>
            </a:r>
            <a:r>
              <a:rPr lang="de-DE" dirty="0" err="1"/>
              <a:t>int</a:t>
            </a:r>
            <a:r>
              <a:rPr lang="de-DE" dirty="0"/>
              <a:t>-Array namens "tage" mit 365 Elementen.</a:t>
            </a:r>
          </a:p>
          <a:p>
            <a:pPr marL="342900" indent="-342900">
              <a:buAutoNum type="arabicPeriod"/>
            </a:pPr>
            <a:r>
              <a:rPr lang="de-DE" b="1" dirty="0" smtClean="0"/>
              <a:t>Schreiben Sie eine Methode „</a:t>
            </a:r>
            <a:r>
              <a:rPr lang="de-DE" b="1" dirty="0" err="1" smtClean="0"/>
              <a:t>arrayBefuellen</a:t>
            </a:r>
            <a:r>
              <a:rPr lang="de-DE" dirty="0" smtClean="0"/>
              <a:t>“. Dort wird mittels </a:t>
            </a:r>
            <a:r>
              <a:rPr lang="de-DE" dirty="0"/>
              <a:t>einer Schleife </a:t>
            </a:r>
            <a:r>
              <a:rPr lang="de-DE" dirty="0" smtClean="0"/>
              <a:t>das Array mit Werten befüllt. Der Wert </a:t>
            </a:r>
            <a:r>
              <a:rPr lang="de-DE" dirty="0"/>
              <a:t>der Array-Elemente </a:t>
            </a:r>
            <a:r>
              <a:rPr lang="de-DE" dirty="0" smtClean="0"/>
              <a:t>soll jeweils </a:t>
            </a:r>
            <a:r>
              <a:rPr lang="de-DE" dirty="0"/>
              <a:t>dem Index + 1 </a:t>
            </a:r>
            <a:r>
              <a:rPr lang="de-DE" dirty="0" smtClean="0"/>
              <a:t>entsprechen, </a:t>
            </a:r>
            <a:r>
              <a:rPr lang="de-DE" dirty="0"/>
              <a:t>also</a:t>
            </a:r>
          </a:p>
          <a:p>
            <a:pPr marL="342900" indent="-342900"/>
            <a:r>
              <a:rPr lang="de-DE" dirty="0"/>
              <a:t>		tage[0] = 1</a:t>
            </a:r>
          </a:p>
          <a:p>
            <a:pPr marL="342900" indent="-342900"/>
            <a:r>
              <a:rPr lang="de-DE" dirty="0"/>
              <a:t>		tage[1] = 2</a:t>
            </a:r>
          </a:p>
          <a:p>
            <a:pPr marL="342900" indent="-342900"/>
            <a:r>
              <a:rPr lang="de-DE" dirty="0"/>
              <a:t>		...</a:t>
            </a:r>
          </a:p>
          <a:p>
            <a:pPr marL="342900" indent="-342900"/>
            <a:r>
              <a:rPr lang="de-DE" dirty="0"/>
              <a:t>		tage[364] = </a:t>
            </a:r>
            <a:r>
              <a:rPr lang="de-DE" dirty="0" smtClean="0"/>
              <a:t>365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Array mit Schleifen durchlaufen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0" y="1066800"/>
            <a:ext cx="8610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b="1" dirty="0" smtClean="0"/>
              <a:t>Attribut: </a:t>
            </a:r>
            <a:r>
              <a:rPr lang="de-DE" dirty="0" smtClean="0"/>
              <a:t>Definieren </a:t>
            </a:r>
            <a:r>
              <a:rPr lang="de-DE" dirty="0"/>
              <a:t>Sie </a:t>
            </a:r>
            <a:r>
              <a:rPr lang="de-DE" dirty="0" smtClean="0"/>
              <a:t>ein </a:t>
            </a:r>
            <a:r>
              <a:rPr lang="de-DE" dirty="0" err="1"/>
              <a:t>int</a:t>
            </a:r>
            <a:r>
              <a:rPr lang="de-DE" dirty="0"/>
              <a:t>-Array namens "tage" mit 365 Elementen.</a:t>
            </a:r>
          </a:p>
          <a:p>
            <a:pPr marL="342900" indent="-342900">
              <a:buAutoNum type="arabicPeriod"/>
            </a:pPr>
            <a:r>
              <a:rPr lang="de-DE" b="1" dirty="0" smtClean="0"/>
              <a:t>Schreiben Sie eine Methode „</a:t>
            </a:r>
            <a:r>
              <a:rPr lang="de-DE" b="1" dirty="0" err="1" smtClean="0"/>
              <a:t>arrayBefuellen</a:t>
            </a:r>
            <a:r>
              <a:rPr lang="de-DE" dirty="0" smtClean="0"/>
              <a:t>“. Dort wird mittels </a:t>
            </a:r>
            <a:r>
              <a:rPr lang="de-DE" dirty="0"/>
              <a:t>einer Schleife </a:t>
            </a:r>
            <a:r>
              <a:rPr lang="de-DE" dirty="0" smtClean="0"/>
              <a:t>das Array mit Werten befüllt. Der Wert </a:t>
            </a:r>
            <a:r>
              <a:rPr lang="de-DE" dirty="0"/>
              <a:t>der Array-Elemente </a:t>
            </a:r>
            <a:r>
              <a:rPr lang="de-DE" dirty="0" smtClean="0"/>
              <a:t>soll jeweils </a:t>
            </a:r>
            <a:r>
              <a:rPr lang="de-DE" dirty="0"/>
              <a:t>dem Index + 1 </a:t>
            </a:r>
            <a:r>
              <a:rPr lang="de-DE" dirty="0" smtClean="0"/>
              <a:t>entsprechen, </a:t>
            </a:r>
            <a:r>
              <a:rPr lang="de-DE" dirty="0"/>
              <a:t>also</a:t>
            </a:r>
          </a:p>
          <a:p>
            <a:pPr marL="342900" indent="-342900"/>
            <a:r>
              <a:rPr lang="de-DE" dirty="0"/>
              <a:t>		tage[0] = 1</a:t>
            </a:r>
          </a:p>
          <a:p>
            <a:pPr marL="342900" indent="-342900"/>
            <a:r>
              <a:rPr lang="de-DE" dirty="0"/>
              <a:t>		tage[1] = 2</a:t>
            </a:r>
          </a:p>
          <a:p>
            <a:pPr marL="342900" indent="-342900"/>
            <a:r>
              <a:rPr lang="de-DE" dirty="0"/>
              <a:t>		...</a:t>
            </a:r>
          </a:p>
          <a:p>
            <a:pPr marL="342900" indent="-342900"/>
            <a:r>
              <a:rPr lang="de-DE" dirty="0"/>
              <a:t>		tage[364] = 365</a:t>
            </a:r>
          </a:p>
          <a:p>
            <a:pPr marL="342900" indent="-342900"/>
            <a:r>
              <a:rPr lang="de-DE" dirty="0"/>
              <a:t>3. </a:t>
            </a:r>
            <a:r>
              <a:rPr lang="de-DE" b="1" dirty="0" smtClean="0"/>
              <a:t>Schreiben Sie eine Methode „ausgeben“. </a:t>
            </a:r>
            <a:r>
              <a:rPr lang="de-DE" dirty="0" smtClean="0"/>
              <a:t>Lassen </a:t>
            </a:r>
            <a:r>
              <a:rPr lang="de-DE" dirty="0"/>
              <a:t>Sie den Inhalt des Arrays mittels einer </a:t>
            </a:r>
            <a:r>
              <a:rPr lang="de-DE" dirty="0" err="1"/>
              <a:t>foreach</a:t>
            </a:r>
            <a:r>
              <a:rPr lang="de-DE" dirty="0"/>
              <a:t>-Schleife ausgeben. Sie müssten die Werte 1 bis 365 erhalten.</a:t>
            </a:r>
          </a:p>
          <a:p>
            <a:pPr marL="342900" indent="-342900"/>
            <a:r>
              <a:rPr lang="de-DE" dirty="0"/>
              <a:t>4. </a:t>
            </a:r>
            <a:r>
              <a:rPr lang="de-DE" dirty="0" smtClean="0"/>
              <a:t>Schreiben Sie eine Methode „</a:t>
            </a:r>
            <a:r>
              <a:rPr lang="de-DE" dirty="0" err="1" smtClean="0"/>
              <a:t>listeAusgeben</a:t>
            </a:r>
            <a:r>
              <a:rPr lang="de-DE" dirty="0" smtClean="0"/>
              <a:t>“. Dort wird eine </a:t>
            </a:r>
            <a:r>
              <a:rPr lang="de-DE" dirty="0"/>
              <a:t>Liste in folgendem Format </a:t>
            </a:r>
            <a:r>
              <a:rPr lang="de-DE" dirty="0" smtClean="0"/>
              <a:t>ausgegeben</a:t>
            </a:r>
            <a:r>
              <a:rPr lang="de-DE" dirty="0"/>
              <a:t>: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4483120"/>
            <a:ext cx="3754622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23528" y="1124744"/>
            <a:ext cx="8608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/>
              <a:t>Jedes Array-Element enthält ein Array.</a:t>
            </a:r>
          </a:p>
        </p:txBody>
      </p:sp>
    </p:spTree>
    <p:extLst>
      <p:ext uri="{BB962C8B-B14F-4D97-AF65-F5344CB8AC3E}">
        <p14:creationId xmlns:p14="http://schemas.microsoft.com/office/powerpoint/2010/main" val="97482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pic>
        <p:nvPicPr>
          <p:cNvPr id="2" name="Bild 1" descr="matrjoschka_ei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4597646" cy="573325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868144" y="2492896"/>
            <a:ext cx="2654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Matrjoschka</a:t>
            </a:r>
          </a:p>
          <a:p>
            <a:r>
              <a:rPr lang="de-DE"/>
              <a:t>= Array mit 2 Elementen</a:t>
            </a:r>
          </a:p>
        </p:txBody>
      </p:sp>
    </p:spTree>
    <p:extLst>
      <p:ext uri="{BB962C8B-B14F-4D97-AF65-F5344CB8AC3E}">
        <p14:creationId xmlns:p14="http://schemas.microsoft.com/office/powerpoint/2010/main" val="31851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Beispiel: Verzinstes Guthaben - Sparplan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28800" y="1002268"/>
            <a:ext cx="5562600" cy="430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200"/>
              <a:t>Guthaben: 100 Euro		Zinssatz: 10% p.a.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447800" y="16002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4800600" y="16002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jahr[0]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868144" y="2492896"/>
            <a:ext cx="2654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Matrjoschka</a:t>
            </a:r>
          </a:p>
          <a:p>
            <a:r>
              <a:rPr lang="de-DE"/>
              <a:t>= Array mit 2 Elementen</a:t>
            </a:r>
          </a:p>
        </p:txBody>
      </p:sp>
      <p:pic>
        <p:nvPicPr>
          <p:cNvPr id="5" name="Bild 4" descr="matrjoschka_ei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816582"/>
            <a:ext cx="3423747" cy="60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5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716016" y="249289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eindimensionales („normales“) Array</a:t>
            </a:r>
          </a:p>
        </p:txBody>
      </p:sp>
      <p:pic>
        <p:nvPicPr>
          <p:cNvPr id="2" name="Bild 1" descr="matrjoschka_ei_2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2" y="759553"/>
            <a:ext cx="3535198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5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899592" y="76073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2 int-Arrays, die nichts mit einander zu tun haben.</a:t>
            </a:r>
          </a:p>
        </p:txBody>
      </p:sp>
      <p:pic>
        <p:nvPicPr>
          <p:cNvPr id="5" name="Bild 4" descr="matrjoschka_ei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76271"/>
            <a:ext cx="7344816" cy="518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4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865147" y="3356992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Das sind zwei einfache</a:t>
            </a:r>
          </a:p>
          <a:p>
            <a:r>
              <a:rPr lang="de-DE" dirty="0" smtClean="0"/>
              <a:t>Arrays, die nichts</a:t>
            </a:r>
          </a:p>
          <a:p>
            <a:r>
              <a:rPr lang="de-DE" dirty="0" smtClean="0"/>
              <a:t>miteinander zu tun haben.</a:t>
            </a:r>
          </a:p>
        </p:txBody>
      </p:sp>
      <p:pic>
        <p:nvPicPr>
          <p:cNvPr id="2" name="Bild 1" descr="matrjoschka_ei_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0066"/>
            <a:ext cx="5244369" cy="5673596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923928" y="1203511"/>
            <a:ext cx="1728192" cy="2369505"/>
          </a:xfrm>
          <a:prstGeom prst="rect">
            <a:avLst/>
          </a:prstGeom>
          <a:noFill/>
          <a:ln w="2540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932981" y="4149080"/>
            <a:ext cx="1728192" cy="2369505"/>
          </a:xfrm>
          <a:prstGeom prst="rect">
            <a:avLst/>
          </a:prstGeom>
          <a:noFill/>
          <a:ln w="2540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8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783921" y="1203511"/>
            <a:ext cx="33123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Diese 2 Arrays stecken wir nun in unsere Matrjoschka.</a:t>
            </a:r>
          </a:p>
          <a:p>
            <a:endParaRPr lang="de-DE"/>
          </a:p>
          <a:p>
            <a:r>
              <a:rPr lang="de-DE"/>
              <a:t>(Erinnerung:</a:t>
            </a:r>
          </a:p>
          <a:p>
            <a:r>
              <a:rPr lang="de-DE"/>
              <a:t>Vorher waren 2 Eier drin,</a:t>
            </a:r>
          </a:p>
          <a:p>
            <a:r>
              <a:rPr lang="de-DE"/>
              <a:t>Jetzt sind 2 Arrays drin.)</a:t>
            </a:r>
          </a:p>
          <a:p>
            <a:endParaRPr lang="de-DE"/>
          </a:p>
        </p:txBody>
      </p:sp>
      <p:pic>
        <p:nvPicPr>
          <p:cNvPr id="2" name="Bild 1" descr="matrjoschka_ei_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0066"/>
            <a:ext cx="5244369" cy="567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783921" y="1203511"/>
            <a:ext cx="33123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Diese 2 Arrays stecken wir nun in unsere Matrjoschka.</a:t>
            </a:r>
          </a:p>
          <a:p>
            <a:endParaRPr lang="de-DE"/>
          </a:p>
          <a:p>
            <a:r>
              <a:rPr lang="de-DE"/>
              <a:t>(Erinnerung:</a:t>
            </a:r>
          </a:p>
          <a:p>
            <a:r>
              <a:rPr lang="de-DE"/>
              <a:t>Vorher waren 2 Eier drin,</a:t>
            </a:r>
          </a:p>
          <a:p>
            <a:r>
              <a:rPr lang="de-DE"/>
              <a:t>Jetzt sind 2 Arrays drin.)</a:t>
            </a:r>
          </a:p>
          <a:p>
            <a:endParaRPr lang="de-DE"/>
          </a:p>
        </p:txBody>
      </p:sp>
      <p:pic>
        <p:nvPicPr>
          <p:cNvPr id="5" name="Bild 4" descr="matrjoschka_ei_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86610"/>
            <a:ext cx="4932876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3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783921" y="1203511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Namen:</a:t>
            </a:r>
          </a:p>
          <a:p>
            <a:endParaRPr lang="de-DE"/>
          </a:p>
          <a:p>
            <a:r>
              <a:rPr lang="de-DE"/>
              <a:t>Große Puppe: „puppe“</a:t>
            </a:r>
          </a:p>
          <a:p>
            <a:r>
              <a:rPr lang="de-DE"/>
              <a:t>Kleine Puppe 1: „gerda“</a:t>
            </a:r>
          </a:p>
          <a:p>
            <a:r>
              <a:rPr lang="de-DE"/>
              <a:t>Kleine Puppe 2: „hanna“</a:t>
            </a:r>
          </a:p>
        </p:txBody>
      </p:sp>
      <p:pic>
        <p:nvPicPr>
          <p:cNvPr id="2" name="Bild 1" descr="matrjoschka_ei_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5161778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783921" y="1203511"/>
            <a:ext cx="33123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gerda kommt in puppe</a:t>
            </a:r>
          </a:p>
          <a:p>
            <a:endParaRPr lang="de-DE"/>
          </a:p>
          <a:p>
            <a:r>
              <a:rPr lang="de-DE"/>
              <a:t>und wird damit zu einem</a:t>
            </a:r>
          </a:p>
          <a:p>
            <a:r>
              <a:rPr lang="de-DE"/>
              <a:t>Element des Arrays „puppe“</a:t>
            </a:r>
          </a:p>
          <a:p>
            <a:endParaRPr lang="de-DE"/>
          </a:p>
          <a:p>
            <a:r>
              <a:rPr lang="de-DE"/>
              <a:t>Deshalb:</a:t>
            </a:r>
          </a:p>
          <a:p>
            <a:r>
              <a:rPr lang="de-DE"/>
              <a:t>Umbenennung</a:t>
            </a:r>
          </a:p>
          <a:p>
            <a:r>
              <a:rPr lang="de-DE"/>
              <a:t>„gerda“ </a:t>
            </a:r>
            <a:r>
              <a:rPr lang="de-DE">
                <a:sym typeface="Wingdings"/>
              </a:rPr>
              <a:t> „puppe[0]“</a:t>
            </a:r>
            <a:endParaRPr lang="de-DE"/>
          </a:p>
          <a:p>
            <a:endParaRPr lang="de-DE"/>
          </a:p>
        </p:txBody>
      </p:sp>
      <p:pic>
        <p:nvPicPr>
          <p:cNvPr id="5" name="Bild 4" descr="matrjoschka_ei_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5122912" cy="583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783921" y="1203511"/>
            <a:ext cx="33123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gerda kommt in puppe</a:t>
            </a:r>
          </a:p>
          <a:p>
            <a:endParaRPr lang="de-DE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und wird damit zu einem</a:t>
            </a: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Element des Arrays „puppe“</a:t>
            </a:r>
          </a:p>
          <a:p>
            <a:endParaRPr lang="de-DE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Deshalb:</a:t>
            </a: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Umbenennung</a:t>
            </a:r>
          </a:p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„gerda“ </a:t>
            </a:r>
            <a:r>
              <a:rPr lang="de-DE">
                <a:solidFill>
                  <a:schemeClr val="bg1">
                    <a:lumMod val="50000"/>
                  </a:schemeClr>
                </a:solidFill>
                <a:sym typeface="Wingdings"/>
              </a:rPr>
              <a:t> „puppe[0]“</a:t>
            </a:r>
            <a:endParaRPr lang="de-DE">
              <a:solidFill>
                <a:schemeClr val="bg1">
                  <a:lumMod val="50000"/>
                </a:schemeClr>
              </a:solidFill>
            </a:endParaRPr>
          </a:p>
          <a:p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804544" y="3788834"/>
            <a:ext cx="33123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hanna kommt in puppe</a:t>
            </a:r>
          </a:p>
          <a:p>
            <a:endParaRPr lang="de-DE"/>
          </a:p>
          <a:p>
            <a:r>
              <a:rPr lang="de-DE"/>
              <a:t>und wird damit zu einem</a:t>
            </a:r>
          </a:p>
          <a:p>
            <a:r>
              <a:rPr lang="de-DE"/>
              <a:t>Element des Arrays „puppe“</a:t>
            </a:r>
          </a:p>
          <a:p>
            <a:endParaRPr lang="de-DE"/>
          </a:p>
          <a:p>
            <a:r>
              <a:rPr lang="de-DE"/>
              <a:t>Deshalb:</a:t>
            </a:r>
          </a:p>
          <a:p>
            <a:r>
              <a:rPr lang="de-DE"/>
              <a:t>Umbenennung</a:t>
            </a:r>
          </a:p>
          <a:p>
            <a:r>
              <a:rPr lang="de-DE"/>
              <a:t>„hanna“ </a:t>
            </a:r>
            <a:r>
              <a:rPr lang="de-DE">
                <a:sym typeface="Wingdings"/>
              </a:rPr>
              <a:t> „puppe[1]“</a:t>
            </a:r>
            <a:endParaRPr lang="de-DE"/>
          </a:p>
          <a:p>
            <a:endParaRPr lang="de-DE"/>
          </a:p>
        </p:txBody>
      </p:sp>
      <p:pic>
        <p:nvPicPr>
          <p:cNvPr id="7" name="Bild 6" descr="matrjoschka_ei_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522502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23528" y="754381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Größe der Arrays kann variieren! (Datentyp nicht!)</a:t>
            </a:r>
          </a:p>
        </p:txBody>
      </p:sp>
      <p:pic>
        <p:nvPicPr>
          <p:cNvPr id="2" name="Bild 1" descr="matrjoschka_ei_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6235039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2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Beispiel: Verzinstes Guthaben - Sparplan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28800" y="1002268"/>
            <a:ext cx="5562600" cy="430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200"/>
              <a:t>Guthaben: 100 Euro		Zinssatz: 10% p.a.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411942" y="16002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4831542" y="16002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jahr[0]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457200" y="3454400"/>
            <a:ext cx="8054333" cy="8925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600"/>
              <a:t>Speichern in Variablen:</a:t>
            </a:r>
          </a:p>
          <a:p>
            <a:r>
              <a:rPr lang="de-DE" sz="2600"/>
              <a:t>Möglichkeit 1: Für jedes Jahr eine Variable (jahr1, jahr2 ...)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651914" y="5334000"/>
            <a:ext cx="405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Was spricht gegen diese Möglichkeit?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1967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Programmierung: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389397"/>
              </p:ext>
            </p:extLst>
          </p:nvPr>
        </p:nvGraphicFramePr>
        <p:xfrm>
          <a:off x="488030" y="1630239"/>
          <a:ext cx="32766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/>
                <a:gridCol w="26670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"wert 1"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"wert 2"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276460"/>
              </p:ext>
            </p:extLst>
          </p:nvPr>
        </p:nvGraphicFramePr>
        <p:xfrm>
          <a:off x="611560" y="3430568"/>
          <a:ext cx="4419600" cy="301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1424"/>
                <a:gridCol w="3948176"/>
              </a:tblGrid>
              <a:tr h="1663974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>
                    <a:solidFill>
                      <a:srgbClr val="95B3D7"/>
                    </a:solidFill>
                  </a:tcPr>
                </a:tc>
              </a:tr>
              <a:tr h="1351978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551418"/>
              </p:ext>
            </p:extLst>
          </p:nvPr>
        </p:nvGraphicFramePr>
        <p:xfrm>
          <a:off x="1331640" y="3751383"/>
          <a:ext cx="32004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200"/>
                <a:gridCol w="16002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"wert a"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"wert b"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"wert c"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851236"/>
              </p:ext>
            </p:extLst>
          </p:nvPr>
        </p:nvGraphicFramePr>
        <p:xfrm>
          <a:off x="1331640" y="5275383"/>
          <a:ext cx="32004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200"/>
                <a:gridCol w="16002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"wert d"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"wert e"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mtClean="0"/>
                        <a:t>2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„wert f“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488030" y="1249239"/>
            <a:ext cx="4617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String[] einfach = new String[2]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069430" y="1630239"/>
            <a:ext cx="233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einfach[0] </a:t>
            </a:r>
            <a:r>
              <a:rPr lang="de-DE">
                <a:sym typeface="Wingdings"/>
              </a:rPr>
              <a:t> "wert 1"</a:t>
            </a:r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4069430" y="1967305"/>
            <a:ext cx="233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einfach[1] </a:t>
            </a:r>
            <a:r>
              <a:rPr lang="de-DE">
                <a:sym typeface="Wingdings"/>
              </a:rPr>
              <a:t> "wert 2"</a:t>
            </a:r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513216" y="2924944"/>
            <a:ext cx="54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String[][] mehrfach = new String[2][3]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257800" y="3810000"/>
            <a:ext cx="280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mehrfach</a:t>
            </a:r>
            <a:r>
              <a:rPr lang="de-DE">
                <a:solidFill>
                  <a:schemeClr val="accent6">
                    <a:lumMod val="75000"/>
                  </a:schemeClr>
                </a:solidFill>
              </a:rPr>
              <a:t>[0]</a:t>
            </a:r>
            <a:r>
              <a:rPr lang="de-DE">
                <a:solidFill>
                  <a:schemeClr val="accent3">
                    <a:lumMod val="50000"/>
                  </a:schemeClr>
                </a:solidFill>
              </a:rPr>
              <a:t>[0]</a:t>
            </a:r>
            <a:r>
              <a:rPr lang="de-DE"/>
              <a:t> </a:t>
            </a:r>
            <a:r>
              <a:rPr lang="de-DE">
                <a:sym typeface="Wingdings"/>
              </a:rPr>
              <a:t> "wert a"</a:t>
            </a:r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5257800" y="4147066"/>
            <a:ext cx="280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mehrfach</a:t>
            </a:r>
            <a:r>
              <a:rPr lang="de-DE">
                <a:solidFill>
                  <a:srgbClr val="E46C0A"/>
                </a:solidFill>
              </a:rPr>
              <a:t>[0]</a:t>
            </a:r>
            <a:r>
              <a:rPr lang="de-DE">
                <a:solidFill>
                  <a:srgbClr val="4F6228"/>
                </a:solidFill>
              </a:rPr>
              <a:t>[1] </a:t>
            </a:r>
            <a:r>
              <a:rPr lang="de-DE">
                <a:sym typeface="Wingdings"/>
              </a:rPr>
              <a:t> "wert b"</a:t>
            </a:r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5270197" y="4507468"/>
            <a:ext cx="2794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mehrfach</a:t>
            </a:r>
            <a:r>
              <a:rPr lang="de-DE">
                <a:solidFill>
                  <a:srgbClr val="E46C0A"/>
                </a:solidFill>
              </a:rPr>
              <a:t>[0]</a:t>
            </a:r>
            <a:r>
              <a:rPr lang="de-DE">
                <a:solidFill>
                  <a:srgbClr val="4F6228"/>
                </a:solidFill>
              </a:rPr>
              <a:t>[2] </a:t>
            </a:r>
            <a:r>
              <a:rPr lang="de-DE">
                <a:sym typeface="Wingdings"/>
              </a:rPr>
              <a:t> "wert c"</a:t>
            </a:r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5257800" y="5334000"/>
            <a:ext cx="280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mehrfach[1][0] </a:t>
            </a:r>
            <a:r>
              <a:rPr lang="de-DE">
                <a:sym typeface="Wingdings"/>
              </a:rPr>
              <a:t> "wert d"</a:t>
            </a:r>
            <a:endParaRPr lang="de-DE"/>
          </a:p>
        </p:txBody>
      </p:sp>
      <p:sp>
        <p:nvSpPr>
          <p:cNvPr id="18" name="Textfeld 17"/>
          <p:cNvSpPr txBox="1"/>
          <p:nvPr/>
        </p:nvSpPr>
        <p:spPr>
          <a:xfrm>
            <a:off x="5270197" y="5703332"/>
            <a:ext cx="280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mehrfach[1][1] </a:t>
            </a:r>
            <a:r>
              <a:rPr lang="de-DE">
                <a:sym typeface="Wingdings"/>
              </a:rPr>
              <a:t> "wert e"</a:t>
            </a:r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5274390" y="6018571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mehrfach[1</a:t>
            </a:r>
            <a:r>
              <a:rPr lang="de-DE" smtClean="0"/>
              <a:t>][2] </a:t>
            </a:r>
            <a:r>
              <a:rPr lang="de-DE">
                <a:sym typeface="Wingdings"/>
              </a:rPr>
              <a:t> "wert </a:t>
            </a:r>
            <a:r>
              <a:rPr lang="de-DE" smtClean="0">
                <a:sym typeface="Wingdings"/>
              </a:rPr>
              <a:t>f"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43528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 – Einfache Aufgabe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1" y="787925"/>
            <a:ext cx="771520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Wir wollen die Personen Gerda Schmitt, Hanna Müller und Martha Metz speichern.</a:t>
            </a:r>
          </a:p>
          <a:p>
            <a:endParaRPr lang="de-DE"/>
          </a:p>
          <a:p>
            <a:pPr marL="342900" indent="-342900">
              <a:buAutoNum type="arabicParenR"/>
            </a:pPr>
            <a:r>
              <a:rPr lang="de-DE"/>
              <a:t>Programmieren Sie ein eindimensionales („normales“) String-Array namens „puppe“. Dieses Array enthält die Werte „gerda“, „hanna“, „martha“</a:t>
            </a:r>
          </a:p>
          <a:p>
            <a:pPr marL="342900" indent="-342900">
              <a:buAutoNum type="arabicParenR"/>
            </a:pPr>
            <a:r>
              <a:rPr lang="de-DE"/>
              <a:t>Erweitern Sie das Array um eine Dimension. gerda, hanna und martha sollen jeweils ein Array sein, das zwei Werte enthält, nämlich den Vor- und Nachnamen.</a:t>
            </a:r>
          </a:p>
          <a:p>
            <a:pPr marL="342900" indent="-342900">
              <a:buAutoNum type="arabicParenR"/>
            </a:pPr>
            <a:r>
              <a:rPr lang="de-DE"/>
              <a:t>Testen Sie die Lauffähigkeit. </a:t>
            </a:r>
          </a:p>
          <a:p>
            <a:r>
              <a:rPr lang="de-DE" b="1">
                <a:latin typeface="Courier New"/>
                <a:cs typeface="Courier New"/>
              </a:rPr>
              <a:t>	System.out.println(puppe[0][0]);</a:t>
            </a:r>
          </a:p>
          <a:p>
            <a:r>
              <a:rPr lang="de-DE"/>
              <a:t>	sollte „Gerda“ ausgeben, </a:t>
            </a:r>
          </a:p>
          <a:p>
            <a:r>
              <a:rPr lang="de-DE" b="1">
                <a:latin typeface="Courier New"/>
                <a:cs typeface="Courier New"/>
              </a:rPr>
              <a:t>	System.out.println(puppe[0][1]);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/>
              <a:t>sollte „Schmitt“ ausgeben.</a:t>
            </a:r>
          </a:p>
          <a:p>
            <a:r>
              <a:rPr lang="de-DE"/>
              <a:t>4) Schreiben Sie eine Schleife, die alle Namen untereinander ausgibt:</a:t>
            </a:r>
          </a:p>
          <a:p>
            <a:endParaRPr lang="de-DE"/>
          </a:p>
          <a:p>
            <a:r>
              <a:rPr lang="de-DE"/>
              <a:t>	Gerda Schmitt</a:t>
            </a:r>
          </a:p>
          <a:p>
            <a:r>
              <a:rPr lang="de-DE"/>
              <a:t>	Hanna Müller</a:t>
            </a:r>
          </a:p>
          <a:p>
            <a:r>
              <a:rPr lang="de-DE"/>
              <a:t>	Martha Metz</a:t>
            </a:r>
          </a:p>
        </p:txBody>
      </p:sp>
    </p:spTree>
    <p:extLst>
      <p:ext uri="{BB962C8B-B14F-4D97-AF65-F5344CB8AC3E}">
        <p14:creationId xmlns:p14="http://schemas.microsoft.com/office/powerpoint/2010/main" val="37128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Arrays: Beispiel "Tabelle"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2936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Erste Dimension = Zeile</a:t>
            </a:r>
          </a:p>
          <a:p>
            <a:r>
              <a:rPr lang="de-DE"/>
              <a:t>Zweite Dimension = Spalte</a:t>
            </a:r>
          </a:p>
        </p:txBody>
      </p:sp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493435"/>
              </p:ext>
            </p:extLst>
          </p:nvPr>
        </p:nvGraphicFramePr>
        <p:xfrm>
          <a:off x="457200" y="1676400"/>
          <a:ext cx="771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428"/>
                <a:gridCol w="2546615"/>
                <a:gridCol w="2189449"/>
                <a:gridCol w="2293708"/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Rechteck 19"/>
          <p:cNvSpPr/>
          <p:nvPr/>
        </p:nvSpPr>
        <p:spPr>
          <a:xfrm>
            <a:off x="0" y="3200400"/>
            <a:ext cx="89916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Dimensionen definieren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int anzahlZeilen = 2;</a:t>
            </a:r>
          </a:p>
          <a:p>
            <a:r>
              <a:rPr lang="de-DE" b="1">
                <a:latin typeface="Courier New"/>
                <a:cs typeface="Courier New"/>
              </a:rPr>
              <a:t>int anzahlSpalten = 3;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String[][] tabelle = new String[anzahlZeilen][anzahlSpalten];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Arrays: Beispiel "Tabelle"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2936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Erste Dimension = Zeile</a:t>
            </a:r>
          </a:p>
          <a:p>
            <a:r>
              <a:rPr lang="de-DE"/>
              <a:t>Zweite Dimension = Spalte</a:t>
            </a:r>
          </a:p>
        </p:txBody>
      </p:sp>
      <p:sp>
        <p:nvSpPr>
          <p:cNvPr id="20" name="Rechteck 19"/>
          <p:cNvSpPr/>
          <p:nvPr/>
        </p:nvSpPr>
        <p:spPr>
          <a:xfrm>
            <a:off x="0" y="3200400"/>
            <a:ext cx="8991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Dimensionen definieren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int </a:t>
            </a:r>
            <a:r>
              <a:rPr lang="de-DE" b="1">
                <a:solidFill>
                  <a:srgbClr val="3366FF"/>
                </a:solidFill>
                <a:latin typeface="Courier New"/>
                <a:cs typeface="Courier New"/>
              </a:rPr>
              <a:t>anzahlZeilen = 2</a:t>
            </a:r>
            <a:r>
              <a:rPr lang="de-DE" b="1">
                <a:latin typeface="Courier New"/>
                <a:cs typeface="Courier New"/>
              </a:rPr>
              <a:t>;</a:t>
            </a:r>
          </a:p>
          <a:p>
            <a:r>
              <a:rPr lang="de-DE" b="1">
                <a:latin typeface="Courier New"/>
                <a:cs typeface="Courier New"/>
              </a:rPr>
              <a:t>int 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anzahlSpalten = 3</a:t>
            </a:r>
            <a:r>
              <a:rPr lang="de-DE" b="1">
                <a:latin typeface="Courier New"/>
                <a:cs typeface="Courier New"/>
              </a:rPr>
              <a:t>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String[][] tabelle = new String</a:t>
            </a:r>
            <a:r>
              <a:rPr lang="de-DE" b="1">
                <a:solidFill>
                  <a:srgbClr val="3366FF"/>
                </a:solidFill>
                <a:latin typeface="Courier New"/>
                <a:cs typeface="Courier New"/>
              </a:rPr>
              <a:t>[anzahlZeilen]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[anzahlSpalten]</a:t>
            </a:r>
            <a:r>
              <a:rPr lang="de-DE" b="1">
                <a:latin typeface="Courier New"/>
                <a:cs typeface="Courier New"/>
              </a:rPr>
              <a:t>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System.out.println("Array-Länge: " + tabelle.length);</a:t>
            </a: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// Ausgabe: </a:t>
            </a:r>
            <a:r>
              <a:rPr lang="de-DE" b="1">
                <a:solidFill>
                  <a:srgbClr val="3366FF"/>
                </a:solidFill>
                <a:latin typeface="Courier New"/>
                <a:cs typeface="Courier New"/>
              </a:rPr>
              <a:t>2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 (denn in der ersten Dimension 2 Elemente)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System.out.println("Länge der Dimension 0: "+tabelle[0].length);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// Ausgabe: 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3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 (denn erstes Element enthält 3 Elemente)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893551"/>
              </p:ext>
            </p:extLst>
          </p:nvPr>
        </p:nvGraphicFramePr>
        <p:xfrm>
          <a:off x="457200" y="1676400"/>
          <a:ext cx="771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428"/>
                <a:gridCol w="2546615"/>
                <a:gridCol w="2189449"/>
                <a:gridCol w="2293708"/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Arrays: Beispiel "Tabelle"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2936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Erste Dimension = Zeile</a:t>
            </a:r>
          </a:p>
          <a:p>
            <a:r>
              <a:rPr lang="de-DE"/>
              <a:t>Zweite Dimension = Spalte</a:t>
            </a:r>
          </a:p>
        </p:txBody>
      </p:sp>
      <p:sp>
        <p:nvSpPr>
          <p:cNvPr id="20" name="Rechteck 19"/>
          <p:cNvSpPr/>
          <p:nvPr/>
        </p:nvSpPr>
        <p:spPr>
          <a:xfrm>
            <a:off x="0" y="3200400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latin typeface="Courier New"/>
                <a:cs typeface="Courier New"/>
              </a:rPr>
              <a:t>int anzahlZeilen = 2;</a:t>
            </a:r>
          </a:p>
          <a:p>
            <a:r>
              <a:rPr lang="de-DE" sz="1200" b="1">
                <a:latin typeface="Courier New"/>
                <a:cs typeface="Courier New"/>
              </a:rPr>
              <a:t>int anzahlSpalten = 3;</a:t>
            </a:r>
          </a:p>
          <a:p>
            <a:r>
              <a:rPr lang="de-DE" sz="1200" b="1">
                <a:latin typeface="Courier New"/>
                <a:cs typeface="Courier New"/>
              </a:rPr>
              <a:t>String[][] tabelle = new String[anzahlZeilen][anzahlSpalten];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3962400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Tabelle füllen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// Zeilen durchlaufen (= 1. Dimension)</a:t>
            </a:r>
          </a:p>
          <a:p>
            <a:r>
              <a:rPr lang="de-DE" b="1">
                <a:latin typeface="Courier New"/>
                <a:cs typeface="Courier New"/>
              </a:rPr>
              <a:t>for(int zeile = 0;zeile &lt; anzahlZeilen;zeile++) 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// Spalten durchlaufen (= 2. Dimension)</a:t>
            </a:r>
          </a:p>
          <a:p>
            <a:r>
              <a:rPr lang="de-DE" b="1">
                <a:latin typeface="Courier New"/>
                <a:cs typeface="Courier New"/>
              </a:rPr>
              <a:t>	for(int spalte = 0;spalte &lt; anzahlSpalten;spalte++) {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tabelle[zeile][spalte] = "zeile " + zeile + ", spalte " + spalte";	</a:t>
            </a:r>
          </a:p>
          <a:p>
            <a:r>
              <a:rPr lang="de-DE" b="1"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  <a:p>
            <a:endParaRPr lang="de-DE" b="1">
              <a:latin typeface="Courier New"/>
              <a:cs typeface="Courier New"/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893551"/>
              </p:ext>
            </p:extLst>
          </p:nvPr>
        </p:nvGraphicFramePr>
        <p:xfrm>
          <a:off x="457200" y="1676400"/>
          <a:ext cx="771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428"/>
                <a:gridCol w="2546615"/>
                <a:gridCol w="2189449"/>
                <a:gridCol w="2293708"/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Mehrdimensionale Arrays: Beispiel "Tabelle"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2936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Erste Dimension = Zeile</a:t>
            </a:r>
          </a:p>
          <a:p>
            <a:r>
              <a:rPr lang="de-DE"/>
              <a:t>Zweite Dimension = Spalte</a:t>
            </a:r>
          </a:p>
        </p:txBody>
      </p:sp>
      <p:sp>
        <p:nvSpPr>
          <p:cNvPr id="20" name="Rechteck 19"/>
          <p:cNvSpPr/>
          <p:nvPr/>
        </p:nvSpPr>
        <p:spPr>
          <a:xfrm>
            <a:off x="0" y="2667000"/>
            <a:ext cx="899160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>
                <a:latin typeface="Courier New"/>
                <a:cs typeface="Courier New"/>
              </a:rPr>
              <a:t>int anzahlZeilen = 2;</a:t>
            </a:r>
          </a:p>
          <a:p>
            <a:r>
              <a:rPr lang="de-DE" sz="900" b="1">
                <a:latin typeface="Courier New"/>
                <a:cs typeface="Courier New"/>
              </a:rPr>
              <a:t>int anzahlSpalten = 3;</a:t>
            </a:r>
          </a:p>
          <a:p>
            <a:r>
              <a:rPr lang="de-DE" sz="900" b="1">
                <a:latin typeface="Courier New"/>
                <a:cs typeface="Courier New"/>
              </a:rPr>
              <a:t>String[][] tabelle = new String[anzahlZeilen][anzahlSpalten];</a:t>
            </a:r>
          </a:p>
          <a:p>
            <a:r>
              <a:rPr lang="de-DE" sz="9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Tabelle füllen</a:t>
            </a:r>
          </a:p>
          <a:p>
            <a:endParaRPr lang="de-DE" sz="900" b="1">
              <a:latin typeface="Courier New"/>
              <a:cs typeface="Courier New"/>
            </a:endParaRPr>
          </a:p>
          <a:p>
            <a:r>
              <a:rPr lang="de-DE" sz="900" b="1">
                <a:solidFill>
                  <a:srgbClr val="008000"/>
                </a:solidFill>
                <a:latin typeface="Courier New"/>
                <a:cs typeface="Courier New"/>
              </a:rPr>
              <a:t>	// Zeilen durchlaufen (= 1. Dimension)</a:t>
            </a:r>
          </a:p>
          <a:p>
            <a:r>
              <a:rPr lang="de-DE" sz="900" b="1">
                <a:latin typeface="Courier New"/>
                <a:cs typeface="Courier New"/>
              </a:rPr>
              <a:t>for(int zeile = 0;zeile &lt; anzahlZeilen;zeile++) {</a:t>
            </a:r>
          </a:p>
          <a:p>
            <a:r>
              <a:rPr lang="de-DE" sz="900" b="1">
                <a:solidFill>
                  <a:srgbClr val="008000"/>
                </a:solidFill>
                <a:latin typeface="Courier New"/>
                <a:cs typeface="Courier New"/>
              </a:rPr>
              <a:t>		// Spalten durchlaufen (= 2. Dimension)</a:t>
            </a:r>
          </a:p>
          <a:p>
            <a:r>
              <a:rPr lang="de-DE" sz="900" b="1">
                <a:latin typeface="Courier New"/>
                <a:cs typeface="Courier New"/>
              </a:rPr>
              <a:t>	for(int spalte = 0;spalte &lt; anzahlSpalten;spalte++) {	tabelle[zeile][spalte] = "zeile " + zeile + ", spalte " + spalte";	</a:t>
            </a:r>
          </a:p>
          <a:p>
            <a:r>
              <a:rPr lang="de-DE" sz="900" b="1">
                <a:latin typeface="Courier New"/>
                <a:cs typeface="Courier New"/>
              </a:rPr>
              <a:t>	}</a:t>
            </a:r>
          </a:p>
          <a:p>
            <a:r>
              <a:rPr lang="de-DE" sz="900" b="1">
                <a:latin typeface="Courier New"/>
                <a:cs typeface="Courier New"/>
              </a:rPr>
              <a:t>}</a:t>
            </a:r>
          </a:p>
          <a:p>
            <a:endParaRPr lang="de-DE" sz="900" b="1">
              <a:latin typeface="Courier New"/>
              <a:cs typeface="Courier New"/>
            </a:endParaRPr>
          </a:p>
          <a:p>
            <a:endParaRPr lang="de-DE" sz="900" b="1">
              <a:latin typeface="Courier New"/>
              <a:cs typeface="Courier New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0" y="3962400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Werte ausgeben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// Zeilen durchlaufen (= 1. Dimension)</a:t>
            </a:r>
          </a:p>
          <a:p>
            <a:r>
              <a:rPr lang="de-DE" b="1">
                <a:latin typeface="Courier New"/>
                <a:cs typeface="Courier New"/>
              </a:rPr>
              <a:t>for(int zeile = 0;zeile &lt; anzahlZeilen;zeile++) {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		// Spalten durchlaufen (= 2. Dimension)</a:t>
            </a:r>
          </a:p>
          <a:p>
            <a:r>
              <a:rPr lang="de-DE" b="1">
                <a:latin typeface="Courier New"/>
                <a:cs typeface="Courier New"/>
              </a:rPr>
              <a:t>	for(int spalte = 0;spalte &lt; anzahlSpalten;spalte++) {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System.out.printf("Wert für Zeile %d, Spalte %d: %s%n", zeile, spalte, tabelle[zeile][spalte]);</a:t>
            </a:r>
          </a:p>
          <a:p>
            <a:r>
              <a:rPr lang="de-DE" b="1"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  <a:p>
            <a:endParaRPr lang="de-DE" b="1">
              <a:latin typeface="Courier New"/>
              <a:cs typeface="Courier New"/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909588"/>
              </p:ext>
            </p:extLst>
          </p:nvPr>
        </p:nvGraphicFramePr>
        <p:xfrm>
          <a:off x="457200" y="1484784"/>
          <a:ext cx="771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428"/>
                <a:gridCol w="2546615"/>
                <a:gridCol w="2189449"/>
                <a:gridCol w="2293708"/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0,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zeile</a:t>
                      </a:r>
                      <a:r>
                        <a:rPr lang="de-DE" baseline="0"/>
                        <a:t> </a:t>
                      </a:r>
                      <a:r>
                        <a:rPr lang="de-DE" baseline="0" smtClean="0"/>
                        <a:t>1, </a:t>
                      </a:r>
                      <a:r>
                        <a:rPr lang="de-DE" baseline="0"/>
                        <a:t>spalte </a:t>
                      </a:r>
                      <a:r>
                        <a:rPr lang="de-DE" baseline="0" smtClean="0"/>
                        <a:t>2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Mehrdimensionales Array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8305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dirty="0"/>
              <a:t>Erstellen Sie ein zweidimensionales String-Array "</a:t>
            </a:r>
            <a:r>
              <a:rPr lang="de-DE" b="1" dirty="0" err="1">
                <a:latin typeface="Courier New"/>
                <a:cs typeface="Courier New"/>
              </a:rPr>
              <a:t>januarKalender</a:t>
            </a:r>
            <a:r>
              <a:rPr lang="de-DE" dirty="0"/>
              <a:t>". Die erste Dimension enthält die 31 Tage, die zweite Dimension die Stunden jeden Tages (nämlich 24 pro Tag</a:t>
            </a:r>
            <a:r>
              <a:rPr lang="de-DE" dirty="0" smtClean="0"/>
              <a:t>).</a:t>
            </a:r>
          </a:p>
          <a:p>
            <a:pPr marL="342900" indent="-342900">
              <a:buAutoNum type="arabicPeriod"/>
            </a:pPr>
            <a:r>
              <a:rPr lang="de-DE" dirty="0" smtClean="0"/>
              <a:t>Der </a:t>
            </a:r>
            <a:r>
              <a:rPr lang="de-DE" dirty="0"/>
              <a:t>Wert für alle Stunden </a:t>
            </a:r>
            <a:r>
              <a:rPr lang="de-DE" dirty="0" smtClean="0"/>
              <a:t>ist gleich</a:t>
            </a:r>
            <a:r>
              <a:rPr lang="de-DE" dirty="0"/>
              <a:t>, nämlich "</a:t>
            </a:r>
            <a:r>
              <a:rPr lang="de-DE" dirty="0" smtClean="0"/>
              <a:t>nichts". Schreiben Sie eine Methode </a:t>
            </a:r>
            <a:r>
              <a:rPr lang="de-DE" b="1" dirty="0" err="1">
                <a:latin typeface="Courier New"/>
                <a:cs typeface="Courier New"/>
              </a:rPr>
              <a:t>kalenderMitNichtswertBefuellen</a:t>
            </a:r>
            <a:r>
              <a:rPr lang="de-DE" b="1" dirty="0">
                <a:latin typeface="Courier New"/>
                <a:cs typeface="Courier New"/>
              </a:rPr>
              <a:t>()</a:t>
            </a:r>
            <a:r>
              <a:rPr lang="de-DE" dirty="0" smtClean="0"/>
              <a:t>, die allen Elementen im Array den Wert „nichts“ zuweist. (Sie müssen keine Ausgabe vornehmen!)</a:t>
            </a:r>
          </a:p>
          <a:p>
            <a:pPr marL="342900" indent="-342900">
              <a:buAutoNum type="arabicPeriod"/>
            </a:pPr>
            <a:r>
              <a:rPr lang="de-DE" dirty="0" smtClean="0"/>
              <a:t>Schreiben Sie eine Methode </a:t>
            </a:r>
            <a:r>
              <a:rPr lang="de-DE" b="1" dirty="0" err="1">
                <a:latin typeface="Courier New"/>
                <a:cs typeface="Courier New"/>
              </a:rPr>
              <a:t>alleWerteAusgeben</a:t>
            </a:r>
            <a:r>
              <a:rPr lang="de-DE" b="1" dirty="0">
                <a:latin typeface="Courier New"/>
                <a:cs typeface="Courier New"/>
              </a:rPr>
              <a:t>()</a:t>
            </a:r>
            <a:r>
              <a:rPr lang="de-DE" dirty="0" smtClean="0"/>
              <a:t>, die alle Werte im Array ausgibt.</a:t>
            </a:r>
            <a:endParaRPr lang="de-DE" dirty="0"/>
          </a:p>
          <a:p>
            <a:pPr marL="342900" indent="-342900">
              <a:buAutoNum type="arabicPeriod"/>
            </a:pPr>
            <a:r>
              <a:rPr lang="de-DE" dirty="0"/>
              <a:t>Tragen Sie Ihre Termine ein:</a:t>
            </a:r>
          </a:p>
          <a:p>
            <a:pPr marL="342900" indent="-342900"/>
            <a:r>
              <a:rPr lang="de-DE" dirty="0"/>
              <a:t>			1. Januar, 5. Stunde: "Aufstehen!!!"</a:t>
            </a:r>
          </a:p>
          <a:p>
            <a:pPr marL="342900" indent="-342900"/>
            <a:r>
              <a:rPr lang="de-DE" dirty="0"/>
              <a:t>				</a:t>
            </a:r>
            <a:r>
              <a:rPr lang="de-DE" b="1" dirty="0" err="1">
                <a:latin typeface="Courier New"/>
                <a:cs typeface="Courier New"/>
              </a:rPr>
              <a:t>januarKalender</a:t>
            </a:r>
            <a:r>
              <a:rPr lang="de-DE" b="1" dirty="0">
                <a:latin typeface="Courier New"/>
                <a:cs typeface="Courier New"/>
              </a:rPr>
              <a:t>[0][4] = "Aufstehen!!!!";</a:t>
            </a:r>
          </a:p>
          <a:p>
            <a:pPr marL="342900" indent="-342900"/>
            <a:r>
              <a:rPr lang="de-DE" dirty="0"/>
              <a:t>			1. Januar, 10. Stunde: "Mittagessen"</a:t>
            </a:r>
          </a:p>
          <a:p>
            <a:pPr marL="342900" indent="-342900"/>
            <a:r>
              <a:rPr lang="de-DE" dirty="0"/>
              <a:t>			31. Januar, 23. Stunde: "Gute Nacht!"</a:t>
            </a:r>
          </a:p>
          <a:p>
            <a:pPr marL="342900" indent="-342900"/>
            <a:r>
              <a:rPr lang="de-DE" dirty="0"/>
              <a:t>5</a:t>
            </a:r>
            <a:r>
              <a:rPr lang="de-DE" dirty="0" smtClean="0"/>
              <a:t>. </a:t>
            </a:r>
            <a:r>
              <a:rPr lang="de-DE" dirty="0"/>
              <a:t>Lassen Sie sich mithilfe einer Schleife die 24 Stunden des 1. Januar komplett ausgeben.</a:t>
            </a:r>
          </a:p>
          <a:p>
            <a:pPr marL="342900" indent="-342900"/>
            <a:r>
              <a:rPr lang="de-DE" dirty="0"/>
              <a:t>		1. Januar, 0 Uhr: nichts</a:t>
            </a:r>
          </a:p>
          <a:p>
            <a:pPr marL="342900" indent="-342900"/>
            <a:r>
              <a:rPr lang="de-DE" dirty="0"/>
              <a:t>		2. Januar, 1 Uhr: nichts</a:t>
            </a:r>
          </a:p>
          <a:p>
            <a:pPr marL="342900" indent="-342900"/>
            <a:r>
              <a:rPr lang="de-DE" dirty="0"/>
              <a:t>		...</a:t>
            </a:r>
          </a:p>
          <a:p>
            <a:pPr marL="342900" indent="-342900"/>
            <a:r>
              <a:rPr lang="de-DE" dirty="0"/>
              <a:t>6</a:t>
            </a:r>
            <a:r>
              <a:rPr lang="de-DE" dirty="0" smtClean="0"/>
              <a:t>. </a:t>
            </a:r>
            <a:r>
              <a:rPr lang="de-DE" dirty="0"/>
              <a:t>Lassen Sie sich mithilfe einer Schleife alle Tage des Januars wie in der vorigen Aufgabe ausgeben.</a:t>
            </a:r>
          </a:p>
          <a:p>
            <a:pPr marL="342900" indent="-342900"/>
            <a:r>
              <a:rPr lang="de-DE" dirty="0"/>
              <a:t>7</a:t>
            </a:r>
            <a:r>
              <a:rPr lang="de-DE" dirty="0" smtClean="0"/>
              <a:t>. </a:t>
            </a:r>
            <a:r>
              <a:rPr lang="de-DE" dirty="0"/>
              <a:t>Das FBI will Ihren Kalender durchforsten! Löschen Sie alle Termine.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/>
              <a:t>Arrays können als Werte natürlich auch Objekte beherbergen (wie z.B. bei String-Array der Fall):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61602"/>
              </p:ext>
            </p:extLst>
          </p:nvPr>
        </p:nvGraphicFramePr>
        <p:xfrm>
          <a:off x="251519" y="2276872"/>
          <a:ext cx="835293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3"/>
                <a:gridCol w="1980550"/>
                <a:gridCol w="5364267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Wert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Syntax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"Fiffi"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>
                          <a:latin typeface="Courier New"/>
                          <a:cs typeface="Courier New"/>
                        </a:rPr>
                        <a:t>hund[0] = "Fiffi";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"Rex"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>
                          <a:latin typeface="Courier New"/>
                          <a:cs typeface="Courier New"/>
                        </a:rPr>
                        <a:t>hund[1] = "Rex";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"Hasso"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>
                          <a:latin typeface="Courier New"/>
                          <a:cs typeface="Courier New"/>
                        </a:rPr>
                        <a:t>hund[2] = "Hasso";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755576" y="1916832"/>
            <a:ext cx="2861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Array enthält String-Werte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/>
              <a:t>Arrays können als Werte natürlich auch Objekte beherbergen (wie z.B. bei String-Array der Fall):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59887"/>
              </p:ext>
            </p:extLst>
          </p:nvPr>
        </p:nvGraphicFramePr>
        <p:xfrm>
          <a:off x="251519" y="2276872"/>
          <a:ext cx="835293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3"/>
                <a:gridCol w="1980550"/>
                <a:gridCol w="5364267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Wert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Syntax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"Fiffi"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>
                          <a:latin typeface="Courier New"/>
                          <a:cs typeface="Courier New"/>
                        </a:rPr>
                        <a:t>hund[0] = "Fiffi";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"Rex"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>
                          <a:latin typeface="Courier New"/>
                          <a:cs typeface="Courier New"/>
                        </a:rPr>
                        <a:t>hund[1] = "Rex";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"Hasso"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>
                          <a:latin typeface="Courier New"/>
                          <a:cs typeface="Courier New"/>
                        </a:rPr>
                        <a:t>hund[2] = "Hasso";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755576" y="1916832"/>
            <a:ext cx="2861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Array enthält String-Werte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107561"/>
              </p:ext>
            </p:extLst>
          </p:nvPr>
        </p:nvGraphicFramePr>
        <p:xfrm>
          <a:off x="251519" y="5085184"/>
          <a:ext cx="835293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3"/>
                <a:gridCol w="1980550"/>
                <a:gridCol w="5364267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Wert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Syntax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hund1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>
                          <a:latin typeface="Courier New"/>
                          <a:cs typeface="Courier New"/>
                        </a:rPr>
                        <a:t>hund[0] = hund1;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hund2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>
                          <a:latin typeface="Courier New"/>
                          <a:cs typeface="Courier New"/>
                        </a:rPr>
                        <a:t>hund[1] = hund2;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hund3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>
                          <a:latin typeface="Courier New"/>
                          <a:cs typeface="Courier New"/>
                        </a:rPr>
                        <a:t>hund[2] = hund3;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827584" y="4509120"/>
            <a:ext cx="6927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Array enthält Objekte vom Typ "Hund" (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hund1 =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new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 Hund();</a:t>
            </a:r>
            <a:r>
              <a:rPr lang="de-DE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309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</a:t>
            </a:r>
          </a:p>
        </p:txBody>
      </p:sp>
      <p:sp>
        <p:nvSpPr>
          <p:cNvPr id="6" name="Rechteck 5"/>
          <p:cNvSpPr/>
          <p:nvPr/>
        </p:nvSpPr>
        <p:spPr>
          <a:xfrm>
            <a:off x="143722" y="1052736"/>
            <a:ext cx="8991600" cy="563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public class Hund</a:t>
            </a:r>
          </a:p>
          <a:p>
            <a:r>
              <a:rPr lang="de-DE" b="1">
                <a:latin typeface="Courier New"/>
                <a:cs typeface="Courier New"/>
              </a:rPr>
              <a:t>{</a:t>
            </a:r>
          </a:p>
          <a:p>
            <a:r>
              <a:rPr lang="de-DE" b="1">
                <a:latin typeface="Courier New"/>
                <a:cs typeface="Courier New"/>
              </a:rPr>
              <a:t>	public String name;</a:t>
            </a:r>
          </a:p>
          <a:p>
            <a:r>
              <a:rPr lang="de-DE" b="1">
                <a:latin typeface="Courier New"/>
                <a:cs typeface="Courier New"/>
              </a:rPr>
              <a:t>	public int alter;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	public Hund(String name, int alter){</a:t>
            </a:r>
          </a:p>
          <a:p>
            <a:r>
              <a:rPr lang="de-DE" b="1">
                <a:latin typeface="Courier New"/>
                <a:cs typeface="Courier New"/>
              </a:rPr>
              <a:t>		this.name 	= name;</a:t>
            </a:r>
          </a:p>
          <a:p>
            <a:r>
              <a:rPr lang="de-DE" b="1">
                <a:latin typeface="Courier New"/>
                <a:cs typeface="Courier New"/>
              </a:rPr>
              <a:t>		this.alter 	= alter;</a:t>
            </a:r>
          </a:p>
          <a:p>
            <a:r>
              <a:rPr lang="de-DE" b="1">
                <a:latin typeface="Courier New"/>
                <a:cs typeface="Courier New"/>
              </a:rPr>
              <a:t>	}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public void huepf(){</a:t>
            </a:r>
          </a:p>
          <a:p>
            <a:r>
              <a:rPr lang="de-DE" b="1">
                <a:latin typeface="Courier New"/>
                <a:cs typeface="Courier New"/>
              </a:rPr>
              <a:t>	  if(this.alter &lt; 20){</a:t>
            </a:r>
          </a:p>
          <a:p>
            <a:r>
              <a:rPr lang="de-DE" b="1">
                <a:latin typeface="Courier New"/>
                <a:cs typeface="Courier New"/>
              </a:rPr>
              <a:t>		System.out.println(this.name + " - HÜPF! bin erst " + 							   this.alter); }</a:t>
            </a:r>
          </a:p>
          <a:p>
            <a:r>
              <a:rPr lang="de-DE" b="1">
                <a:latin typeface="Courier New"/>
                <a:cs typeface="Courier New"/>
              </a:rPr>
              <a:t>		else{</a:t>
            </a:r>
          </a:p>
          <a:p>
            <a:r>
              <a:rPr lang="de-DE" b="1">
                <a:latin typeface="Courier New"/>
                <a:cs typeface="Courier New"/>
              </a:rPr>
              <a:t>		System.out.println(this.name + " - ächz! bin schon " +</a:t>
            </a:r>
          </a:p>
          <a:p>
            <a:r>
              <a:rPr lang="de-DE" b="1">
                <a:latin typeface="Courier New"/>
                <a:cs typeface="Courier New"/>
              </a:rPr>
              <a:t>						      this.alter);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  <a:p>
            <a:r>
              <a:rPr lang="de-DE" b="1">
                <a:latin typeface="Courier New"/>
                <a:cs typeface="Courier New"/>
              </a:rPr>
              <a:t>	}</a:t>
            </a:r>
          </a:p>
          <a:p>
            <a:r>
              <a:rPr lang="de-DE" b="1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864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28800" y="1002268"/>
            <a:ext cx="5562600" cy="430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200"/>
              <a:t>Guthaben: 100 Euro		Zinssatz: 10% p.a.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411942" y="16002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4831542" y="16002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jahr[0]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411942" y="3454400"/>
            <a:ext cx="8054333" cy="12926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600"/>
              <a:t>Speichern in Variablen:</a:t>
            </a:r>
          </a:p>
          <a:p>
            <a:r>
              <a:rPr lang="de-DE" sz="2600">
                <a:solidFill>
                  <a:schemeClr val="tx1">
                    <a:lumMod val="65000"/>
                    <a:lumOff val="35000"/>
                  </a:schemeClr>
                </a:solidFill>
              </a:rPr>
              <a:t>Möglichkeit 1: Für jedes Jahr eine Variable (jahr1, jahr2 ...)</a:t>
            </a:r>
          </a:p>
          <a:p>
            <a:r>
              <a:rPr lang="de-DE" sz="2600"/>
              <a:t>Möglichkeit 2: Benutzung einer Feldvariablen jahr[n]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5291624" y="5065931"/>
          <a:ext cx="2099776" cy="148336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049888"/>
                <a:gridCol w="1049888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Wert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hteck 10"/>
          <p:cNvSpPr/>
          <p:nvPr/>
        </p:nvSpPr>
        <p:spPr>
          <a:xfrm>
            <a:off x="1066800" y="4876800"/>
            <a:ext cx="6850871" cy="182880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 flipH="1">
            <a:off x="1372061" y="5562600"/>
            <a:ext cx="3459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Array</a:t>
            </a:r>
          </a:p>
          <a:p>
            <a:r>
              <a:rPr lang="de-DE"/>
              <a:t>- 3 Elemente vom Typ double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/>
              <a:t>Arrays können als Werte natürlich auch Objekte beherbergen (wie z.B. bei String-Array der Fall):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1502687"/>
            <a:ext cx="4800600" cy="5509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>
                <a:latin typeface="Courier New"/>
                <a:cs typeface="Courier New"/>
              </a:rPr>
              <a:t>public class Hund</a:t>
            </a:r>
          </a:p>
          <a:p>
            <a:r>
              <a:rPr lang="de-DE" sz="1600">
                <a:latin typeface="Courier New"/>
                <a:cs typeface="Courier New"/>
              </a:rPr>
              <a:t>{</a:t>
            </a:r>
          </a:p>
          <a:p>
            <a:r>
              <a:rPr lang="de-DE" sz="1600">
                <a:latin typeface="Courier New"/>
                <a:cs typeface="Courier New"/>
              </a:rPr>
              <a:t>	public String name;</a:t>
            </a:r>
          </a:p>
          <a:p>
            <a:r>
              <a:rPr lang="de-DE" sz="1600">
                <a:latin typeface="Courier New"/>
                <a:cs typeface="Courier New"/>
              </a:rPr>
              <a:t>	public int alter;</a:t>
            </a:r>
          </a:p>
          <a:p>
            <a:r>
              <a:rPr lang="de-DE" sz="1600">
                <a:latin typeface="Courier New"/>
                <a:cs typeface="Courier New"/>
              </a:rPr>
              <a:t>	public Hund(String name, int alter){</a:t>
            </a:r>
          </a:p>
          <a:p>
            <a:r>
              <a:rPr lang="de-DE" sz="1600">
                <a:latin typeface="Courier New"/>
                <a:cs typeface="Courier New"/>
              </a:rPr>
              <a:t>		this.name = name;</a:t>
            </a:r>
          </a:p>
          <a:p>
            <a:r>
              <a:rPr lang="de-DE" sz="1600">
                <a:latin typeface="Courier New"/>
                <a:cs typeface="Courier New"/>
              </a:rPr>
              <a:t>		this.alter = alter;</a:t>
            </a:r>
          </a:p>
          <a:p>
            <a:r>
              <a:rPr lang="de-DE" sz="1600">
                <a:latin typeface="Courier New"/>
                <a:cs typeface="Courier New"/>
              </a:rPr>
              <a:t>	}</a:t>
            </a:r>
          </a:p>
          <a:p>
            <a:r>
              <a:rPr lang="de-DE" sz="1600">
                <a:latin typeface="Courier New"/>
                <a:cs typeface="Courier New"/>
              </a:rPr>
              <a:t>	public void huepf(){</a:t>
            </a:r>
          </a:p>
          <a:p>
            <a:r>
              <a:rPr lang="de-DE" sz="1600">
                <a:latin typeface="Courier New"/>
                <a:cs typeface="Courier New"/>
              </a:rPr>
              <a:t>		if(this.alter &lt; 20){</a:t>
            </a:r>
          </a:p>
          <a:p>
            <a:r>
              <a:rPr lang="de-DE" sz="1600">
                <a:latin typeface="Courier New"/>
                <a:cs typeface="Courier New"/>
              </a:rPr>
              <a:t>			System.out.println(this.name + " - HÜPF! bin erst " + this.alter);</a:t>
            </a:r>
          </a:p>
          <a:p>
            <a:r>
              <a:rPr lang="de-DE" sz="1600">
                <a:latin typeface="Courier New"/>
                <a:cs typeface="Courier New"/>
              </a:rPr>
              <a:t>		}</a:t>
            </a:r>
          </a:p>
          <a:p>
            <a:r>
              <a:rPr lang="de-DE" sz="1600">
                <a:latin typeface="Courier New"/>
                <a:cs typeface="Courier New"/>
              </a:rPr>
              <a:t>		else{</a:t>
            </a:r>
          </a:p>
          <a:p>
            <a:r>
              <a:rPr lang="de-DE" sz="1600">
                <a:latin typeface="Courier New"/>
                <a:cs typeface="Courier New"/>
              </a:rPr>
              <a:t>			System.out.println(this.name + " - ächz! bin schon " + this.alter);</a:t>
            </a:r>
          </a:p>
          <a:p>
            <a:r>
              <a:rPr lang="de-DE" sz="1600">
                <a:latin typeface="Courier New"/>
                <a:cs typeface="Courier New"/>
              </a:rPr>
              <a:t>		}</a:t>
            </a:r>
          </a:p>
          <a:p>
            <a:r>
              <a:rPr lang="de-DE" sz="1600">
                <a:latin typeface="Courier New"/>
                <a:cs typeface="Courier New"/>
              </a:rPr>
              <a:t>	}</a:t>
            </a:r>
          </a:p>
          <a:p>
            <a:r>
              <a:rPr lang="de-DE" sz="1600">
                <a:latin typeface="Courier New"/>
                <a:cs typeface="Courier New"/>
              </a:rPr>
              <a:t>}</a:t>
            </a:r>
          </a:p>
        </p:txBody>
      </p:sp>
      <p:sp>
        <p:nvSpPr>
          <p:cNvPr id="7" name="Rechteck 6"/>
          <p:cNvSpPr/>
          <p:nvPr/>
        </p:nvSpPr>
        <p:spPr>
          <a:xfrm>
            <a:off x="4038600" y="1676400"/>
            <a:ext cx="4572000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 a = new Hund("Fifi", 10);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 b = new Hund("Rex", 3);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 c = new Hund("Hasso", 27);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Hund[] hundeArray = {a,b,c};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hundeArray[0].huepf();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hundeArray[1].huepf();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hundeArray[2].huepf();</a:t>
            </a: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287" y="4724400"/>
            <a:ext cx="4346713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 1: Array mit Objekten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8305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Vollziehen das eben genannte Beispiel „Hund“ nach:</a:t>
            </a:r>
          </a:p>
          <a:p>
            <a:pPr marL="800100" lvl="1" indent="-342900">
              <a:buFont typeface="Arial"/>
              <a:buChar char="•"/>
            </a:pPr>
            <a:r>
              <a:rPr lang="de-DE" sz="2400"/>
              <a:t>Klasse „Hund“ schreiben (s.u.)</a:t>
            </a:r>
          </a:p>
          <a:p>
            <a:pPr marL="800100" lvl="1" indent="-342900">
              <a:buFont typeface="Arial"/>
              <a:buChar char="•"/>
            </a:pPr>
            <a:r>
              <a:rPr lang="de-DE" sz="2400"/>
              <a:t>Startklasse: 3 Objekte d. Klasse Hund erzeugen</a:t>
            </a:r>
          </a:p>
          <a:p>
            <a:pPr marL="800100" lvl="1" indent="-342900">
              <a:buFont typeface="Arial"/>
              <a:buChar char="•"/>
            </a:pPr>
            <a:r>
              <a:rPr lang="de-DE" sz="2400"/>
              <a:t>Startklasse: Array „hundeliste“ erzeugen</a:t>
            </a:r>
          </a:p>
          <a:p>
            <a:pPr marL="800100" lvl="1" indent="-342900">
              <a:buFont typeface="Arial"/>
              <a:buChar char="•"/>
            </a:pPr>
            <a:r>
              <a:rPr lang="de-DE" sz="2400"/>
              <a:t>Startklasse: Die 3 Hund-Objekte dem Array „hundeliste“ hinzufügen</a:t>
            </a:r>
          </a:p>
          <a:p>
            <a:pPr marL="800100" lvl="1" indent="-342900">
              <a:buFont typeface="Arial"/>
              <a:buChar char="•"/>
            </a:pPr>
            <a:r>
              <a:rPr lang="de-DE" sz="2400"/>
              <a:t>Methoden der Hund-Klasse auf die Elemente des Arrays anwenden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861048"/>
            <a:ext cx="77343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9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 2: Array mit Objekten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754381"/>
            <a:ext cx="8305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sz="2000"/>
              <a:t>Programmieren Sie die Klasse Rechnung:</a:t>
            </a:r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endParaRPr lang="de-DE" sz="2000"/>
          </a:p>
          <a:p>
            <a:pPr marL="342900" indent="-342900">
              <a:buAutoNum type="arabicPeriod"/>
            </a:pPr>
            <a:r>
              <a:rPr lang="de-DE" sz="2000"/>
              <a:t>Erzeugen Sie 3 Objekte dieser Klasse (jeweils mit eigener Rechnungsnummer und eigenem Rechnungsbetrag).</a:t>
            </a:r>
          </a:p>
          <a:p>
            <a:pPr marL="342900" indent="-342900">
              <a:buAutoNum type="arabicPeriod"/>
            </a:pPr>
            <a:r>
              <a:rPr lang="de-DE" sz="2000"/>
              <a:t>Erstellen Sie ein Array "rechnungen", das diese 3 Objekte abspeichert.</a:t>
            </a:r>
          </a:p>
          <a:p>
            <a:pPr marL="342900" indent="-342900">
              <a:buAutoNum type="arabicPeriod"/>
            </a:pPr>
            <a:r>
              <a:rPr lang="de-DE" sz="2000"/>
              <a:t>Wenden Sie die Settermethoden auf ein Element an und verändern Sie die Rechnungsnummer und den Rechnungsbetrag. Lassen Sie sich beides über Gettermethoden ausgeben.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3" y="1412776"/>
            <a:ext cx="9016654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 mit Schleifen durchlaufen</a:t>
            </a:r>
          </a:p>
        </p:txBody>
      </p:sp>
      <p:sp>
        <p:nvSpPr>
          <p:cNvPr id="6" name="Rechteck 5"/>
          <p:cNvSpPr/>
          <p:nvPr/>
        </p:nvSpPr>
        <p:spPr>
          <a:xfrm>
            <a:off x="107504" y="1196752"/>
            <a:ext cx="8892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>
                <a:latin typeface="Courier New"/>
                <a:cs typeface="Courier New"/>
              </a:rPr>
              <a:t>String[] schuelerListe = new String[2];</a:t>
            </a:r>
          </a:p>
          <a:p>
            <a:endParaRPr lang="de-DE" sz="2400" b="1">
              <a:latin typeface="Courier New"/>
              <a:cs typeface="Courier New"/>
            </a:endParaRPr>
          </a:p>
          <a:p>
            <a:r>
              <a:rPr lang="de-DE" sz="2400" b="1">
                <a:latin typeface="Courier New"/>
                <a:cs typeface="Courier New"/>
              </a:rPr>
              <a:t>schuelerListe[0] = "Dascha";</a:t>
            </a:r>
          </a:p>
          <a:p>
            <a:r>
              <a:rPr lang="de-DE" sz="2400" b="1">
                <a:latin typeface="Courier New"/>
                <a:cs typeface="Courier New"/>
              </a:rPr>
              <a:t>schuelerListe[1] = "Mascha";</a:t>
            </a:r>
          </a:p>
          <a:p>
            <a:r>
              <a:rPr lang="de-DE" sz="2400" b="1">
                <a:latin typeface="Courier New"/>
                <a:cs typeface="Courier New"/>
              </a:rPr>
              <a:t>		</a:t>
            </a:r>
          </a:p>
          <a:p>
            <a:r>
              <a:rPr lang="de-DE" sz="2400" b="1">
                <a:latin typeface="Courier New"/>
                <a:cs typeface="Courier New"/>
              </a:rPr>
              <a:t>for(int i = 0; i &lt; schuelerListe.length; i++)</a:t>
            </a:r>
          </a:p>
          <a:p>
            <a:r>
              <a:rPr lang="de-DE" sz="2400" b="1">
                <a:latin typeface="Courier New"/>
                <a:cs typeface="Courier New"/>
              </a:rPr>
              <a:t>	{</a:t>
            </a:r>
          </a:p>
          <a:p>
            <a:r>
              <a:rPr lang="de-DE" sz="2400" b="1">
                <a:latin typeface="Courier New"/>
                <a:cs typeface="Courier New"/>
              </a:rPr>
              <a:t>		System.out.println("Schüler/in " + </a:t>
            </a:r>
          </a:p>
          <a:p>
            <a:r>
              <a:rPr lang="de-DE" sz="2400" b="1">
                <a:latin typeface="Courier New"/>
                <a:cs typeface="Courier New"/>
              </a:rPr>
              <a:t>					</a:t>
            </a:r>
          </a:p>
          <a:p>
            <a:r>
              <a:rPr lang="de-DE" sz="2400" b="1">
                <a:latin typeface="Courier New"/>
                <a:cs typeface="Courier New"/>
              </a:rPr>
              <a:t>						i 	+ " " 		+</a:t>
            </a:r>
          </a:p>
          <a:p>
            <a:r>
              <a:rPr lang="de-DE" sz="2400" b="1">
                <a:latin typeface="Courier New"/>
                <a:cs typeface="Courier New"/>
              </a:rPr>
              <a:t>						schuelerListe[i]);</a:t>
            </a:r>
          </a:p>
          <a:p>
            <a:r>
              <a:rPr lang="de-DE" sz="2400" b="1">
                <a:latin typeface="Courier New"/>
                <a:cs typeface="Courier New"/>
              </a:rPr>
              <a:t>	}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0" y="754381"/>
            <a:ext cx="91639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>
                <a:solidFill>
                  <a:srgbClr val="FF0000"/>
                </a:solidFill>
              </a:rPr>
              <a:t>„normales“ Array durchlaufen</a:t>
            </a:r>
          </a:p>
        </p:txBody>
      </p:sp>
    </p:spTree>
    <p:extLst>
      <p:ext uri="{BB962C8B-B14F-4D97-AF65-F5344CB8AC3E}">
        <p14:creationId xmlns:p14="http://schemas.microsoft.com/office/powerpoint/2010/main" val="278671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 mit Schleifen durchlaufen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-23496" y="754381"/>
            <a:ext cx="91639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>
                <a:solidFill>
                  <a:srgbClr val="FF0000"/>
                </a:solidFill>
              </a:rPr>
              <a:t>Array mit Objekten durchlaufen</a:t>
            </a:r>
          </a:p>
        </p:txBody>
      </p:sp>
      <p:sp>
        <p:nvSpPr>
          <p:cNvPr id="2" name="Rechteck 1"/>
          <p:cNvSpPr/>
          <p:nvPr/>
        </p:nvSpPr>
        <p:spPr>
          <a:xfrm>
            <a:off x="-19946" y="1340768"/>
            <a:ext cx="91639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>
                <a:latin typeface="Courier New"/>
                <a:cs typeface="Courier New"/>
              </a:rPr>
              <a:t>Schueler s1 = new Schueler("Mascha", "Müller");</a:t>
            </a:r>
          </a:p>
          <a:p>
            <a:r>
              <a:rPr lang="de-DE" sz="2400" b="1">
                <a:latin typeface="Courier New"/>
                <a:cs typeface="Courier New"/>
              </a:rPr>
              <a:t>Schueler s2 = new Schueler("Dascha", "Donnerberger");</a:t>
            </a:r>
          </a:p>
          <a:p>
            <a:r>
              <a:rPr lang="de-DE" sz="2400" b="1">
                <a:latin typeface="Courier New"/>
                <a:cs typeface="Courier New"/>
              </a:rPr>
              <a:t>		</a:t>
            </a:r>
          </a:p>
          <a:p>
            <a:r>
              <a:rPr lang="de-DE" sz="2400" b="1">
                <a:solidFill>
                  <a:srgbClr val="0000FF"/>
                </a:solidFill>
                <a:latin typeface="Courier New"/>
                <a:cs typeface="Courier New"/>
              </a:rPr>
              <a:t>Schueler[] schuelerListe = new Schueler[2];</a:t>
            </a:r>
          </a:p>
          <a:p>
            <a:r>
              <a:rPr lang="de-DE" sz="2400" b="1">
                <a:latin typeface="Courier New"/>
                <a:cs typeface="Courier New"/>
              </a:rPr>
              <a:t>		</a:t>
            </a:r>
          </a:p>
          <a:p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schuelerListe[0] = s1;</a:t>
            </a:r>
          </a:p>
          <a:p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schuelerListe[1] = s2;</a:t>
            </a:r>
          </a:p>
          <a:p>
            <a:r>
              <a:rPr lang="de-DE" sz="2400" b="1">
                <a:latin typeface="Courier New"/>
                <a:cs typeface="Courier New"/>
              </a:rPr>
              <a:t>		</a:t>
            </a:r>
          </a:p>
          <a:p>
            <a:r>
              <a:rPr lang="de-DE" sz="2400" b="1">
                <a:latin typeface="Courier New"/>
                <a:cs typeface="Courier New"/>
              </a:rPr>
              <a:t>for(int i = 0; i &lt; schuelerListe.length; i++)	{</a:t>
            </a:r>
          </a:p>
          <a:p>
            <a:r>
              <a:rPr lang="de-DE" sz="2400" b="1">
                <a:latin typeface="Courier New"/>
                <a:cs typeface="Courier New"/>
              </a:rPr>
              <a:t>	System.out.println("Schüler/in " + i + " " +</a:t>
            </a:r>
          </a:p>
          <a:p>
            <a:r>
              <a:rPr lang="de-DE" sz="2400" b="1">
                <a:solidFill>
                  <a:srgbClr val="E46C0A"/>
                </a:solidFill>
                <a:latin typeface="Courier New"/>
                <a:cs typeface="Courier New"/>
              </a:rPr>
              <a:t>	schuelerListe[i].getNachname()</a:t>
            </a:r>
            <a:r>
              <a:rPr lang="de-DE" sz="2400" b="1">
                <a:latin typeface="Courier New"/>
                <a:cs typeface="Courier New"/>
              </a:rPr>
              <a:t>);						}</a:t>
            </a:r>
          </a:p>
        </p:txBody>
      </p:sp>
    </p:spTree>
    <p:extLst>
      <p:ext uri="{BB962C8B-B14F-4D97-AF65-F5344CB8AC3E}">
        <p14:creationId xmlns:p14="http://schemas.microsoft.com/office/powerpoint/2010/main" val="436193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 mit Schleifen durchlaufen</a:t>
            </a:r>
          </a:p>
        </p:txBody>
      </p:sp>
      <p:sp>
        <p:nvSpPr>
          <p:cNvPr id="6" name="Rechteck 5"/>
          <p:cNvSpPr/>
          <p:nvPr/>
        </p:nvSpPr>
        <p:spPr>
          <a:xfrm>
            <a:off x="107504" y="754381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String[] schuelerListe = new String[2];</a:t>
            </a:r>
          </a:p>
          <a:p>
            <a:endParaRPr lang="de-DE" b="1">
              <a:solidFill>
                <a:srgbClr val="0000FF"/>
              </a:solidFill>
              <a:latin typeface="Courier New"/>
              <a:cs typeface="Courier New"/>
            </a:endParaRP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"Dascha";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"Mascha";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{</a:t>
            </a:r>
          </a:p>
          <a:p>
            <a:r>
              <a:rPr lang="de-DE" b="1">
                <a:latin typeface="Courier New"/>
                <a:cs typeface="Courier New"/>
              </a:rPr>
              <a:t>	System.out.println("Schüler/in " + i + " " +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schuelerListe[i]</a:t>
            </a:r>
            <a:r>
              <a:rPr lang="de-DE" b="1">
                <a:latin typeface="Courier New"/>
                <a:cs typeface="Courier New"/>
              </a:rPr>
              <a:t>);										}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-19946" y="3099732"/>
            <a:ext cx="91639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>
                <a:solidFill>
                  <a:srgbClr val="FF0000"/>
                </a:solidFill>
              </a:rPr>
              <a:t>Array mit Objekten durchlaufen:</a:t>
            </a:r>
          </a:p>
        </p:txBody>
      </p:sp>
      <p:sp>
        <p:nvSpPr>
          <p:cNvPr id="2" name="Rechteck 1"/>
          <p:cNvSpPr/>
          <p:nvPr/>
        </p:nvSpPr>
        <p:spPr>
          <a:xfrm>
            <a:off x="-19946" y="3469064"/>
            <a:ext cx="91639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Schueler s1 = new Schueler("Mascha", "Müller");</a:t>
            </a:r>
          </a:p>
          <a:p>
            <a:r>
              <a:rPr lang="de-DE" b="1">
                <a:latin typeface="Courier New"/>
                <a:cs typeface="Courier New"/>
              </a:rPr>
              <a:t>Schueler s2 = new Schueler("Dascha", "Donnerberger");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Schueler[] schuelerListe = new Schueler[2];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s1;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s2;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	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System.out.println("Schüler/in " + i + " " +</a:t>
            </a:r>
          </a:p>
          <a:p>
            <a:r>
              <a:rPr lang="de-DE" b="1">
                <a:solidFill>
                  <a:srgbClr val="E46C0A"/>
                </a:solidFill>
                <a:latin typeface="Courier New"/>
                <a:cs typeface="Courier New"/>
              </a:rPr>
              <a:t>			schuelerListe[i].getNachname()</a:t>
            </a:r>
            <a:r>
              <a:rPr lang="de-DE" b="1">
                <a:latin typeface="Courier New"/>
                <a:cs typeface="Courier New"/>
              </a:rPr>
              <a:t>);						}</a:t>
            </a:r>
          </a:p>
        </p:txBody>
      </p:sp>
    </p:spTree>
    <p:extLst>
      <p:ext uri="{BB962C8B-B14F-4D97-AF65-F5344CB8AC3E}">
        <p14:creationId xmlns:p14="http://schemas.microsoft.com/office/powerpoint/2010/main" val="1380359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 mit Schleifen durchlaufen</a:t>
            </a:r>
          </a:p>
        </p:txBody>
      </p:sp>
      <p:sp>
        <p:nvSpPr>
          <p:cNvPr id="6" name="Rechteck 5"/>
          <p:cNvSpPr/>
          <p:nvPr/>
        </p:nvSpPr>
        <p:spPr>
          <a:xfrm>
            <a:off x="107504" y="754381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String[] schuelerListe = new String[2];</a:t>
            </a:r>
          </a:p>
          <a:p>
            <a:endParaRPr lang="de-DE" b="1">
              <a:solidFill>
                <a:srgbClr val="0000FF"/>
              </a:solidFill>
              <a:latin typeface="Courier New"/>
              <a:cs typeface="Courier New"/>
            </a:endParaRP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"Dascha";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"Mascha";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{</a:t>
            </a:r>
          </a:p>
          <a:p>
            <a:r>
              <a:rPr lang="de-DE" b="1">
                <a:latin typeface="Courier New"/>
                <a:cs typeface="Courier New"/>
              </a:rPr>
              <a:t>	System.out.println("Schüler/in " + i + " " +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schuelerListe[i]</a:t>
            </a:r>
            <a:r>
              <a:rPr lang="de-DE" b="1">
                <a:latin typeface="Courier New"/>
                <a:cs typeface="Courier New"/>
              </a:rPr>
              <a:t>);										}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-19946" y="3099732"/>
            <a:ext cx="91639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>
                <a:solidFill>
                  <a:srgbClr val="FF0000"/>
                </a:solidFill>
              </a:rPr>
              <a:t>Array mit Objekten durchlaufen</a:t>
            </a:r>
          </a:p>
        </p:txBody>
      </p:sp>
      <p:sp>
        <p:nvSpPr>
          <p:cNvPr id="2" name="Rechteck 1"/>
          <p:cNvSpPr/>
          <p:nvPr/>
        </p:nvSpPr>
        <p:spPr>
          <a:xfrm>
            <a:off x="-19946" y="3469064"/>
            <a:ext cx="91639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Schueler s1 = new Schueler("Mascha", "Müller");</a:t>
            </a:r>
          </a:p>
          <a:p>
            <a:r>
              <a:rPr lang="de-DE" b="1">
                <a:latin typeface="Courier New"/>
                <a:cs typeface="Courier New"/>
              </a:rPr>
              <a:t>Schueler s2 = new Schueler("Dascha", "Donnerberger");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Schueler[] schuelerListe = new Schueler[2];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s1;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s2;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	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System.out.println("Schüler/in " + i + " " +</a:t>
            </a:r>
          </a:p>
          <a:p>
            <a:r>
              <a:rPr lang="de-DE" b="1">
                <a:solidFill>
                  <a:srgbClr val="E46C0A"/>
                </a:solidFill>
                <a:latin typeface="Courier New"/>
                <a:cs typeface="Courier New"/>
              </a:rPr>
              <a:t>			schuelerListe[i].getNachname()</a:t>
            </a:r>
            <a:r>
              <a:rPr lang="de-DE" b="1">
                <a:latin typeface="Courier New"/>
                <a:cs typeface="Courier New"/>
              </a:rPr>
              <a:t>);						}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4221088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320480" y="4221088"/>
            <a:ext cx="1619672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067944" y="741986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5156" y="751812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63509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 mit Schleifen durchlaufen</a:t>
            </a:r>
          </a:p>
        </p:txBody>
      </p:sp>
      <p:sp>
        <p:nvSpPr>
          <p:cNvPr id="6" name="Rechteck 5"/>
          <p:cNvSpPr/>
          <p:nvPr/>
        </p:nvSpPr>
        <p:spPr>
          <a:xfrm>
            <a:off x="107504" y="754381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String[] schuelerListe = new String[2];</a:t>
            </a:r>
          </a:p>
          <a:p>
            <a:endParaRPr lang="de-DE" b="1">
              <a:solidFill>
                <a:srgbClr val="0000FF"/>
              </a:solidFill>
              <a:latin typeface="Courier New"/>
              <a:cs typeface="Courier New"/>
            </a:endParaRP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"Dascha";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"Mascha";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{</a:t>
            </a:r>
          </a:p>
          <a:p>
            <a:r>
              <a:rPr lang="de-DE" b="1">
                <a:latin typeface="Courier New"/>
                <a:cs typeface="Courier New"/>
              </a:rPr>
              <a:t>	System.out.println("Schüler/in " + i + " " +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schuelerListe[i]</a:t>
            </a:r>
            <a:r>
              <a:rPr lang="de-DE" b="1">
                <a:latin typeface="Courier New"/>
                <a:cs typeface="Courier New"/>
              </a:rPr>
              <a:t>);										}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-19946" y="3099732"/>
            <a:ext cx="91639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>
                <a:solidFill>
                  <a:srgbClr val="FF0000"/>
                </a:solidFill>
              </a:rPr>
              <a:t>Array mit Objekten durchlaufen</a:t>
            </a:r>
          </a:p>
        </p:txBody>
      </p:sp>
      <p:sp>
        <p:nvSpPr>
          <p:cNvPr id="2" name="Rechteck 1"/>
          <p:cNvSpPr/>
          <p:nvPr/>
        </p:nvSpPr>
        <p:spPr>
          <a:xfrm>
            <a:off x="-19946" y="3469064"/>
            <a:ext cx="91639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Schueler s1 = new Schueler("Mascha", "Müller");</a:t>
            </a:r>
          </a:p>
          <a:p>
            <a:r>
              <a:rPr lang="de-DE" b="1">
                <a:latin typeface="Courier New"/>
                <a:cs typeface="Courier New"/>
              </a:rPr>
              <a:t>Schueler s2 = new Schueler("Dascha", "Donnerberger");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Schueler[] schuelerListe = new Schueler[2];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s1;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s2;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	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System.out.println("Schüler/in " + i + " " +</a:t>
            </a:r>
          </a:p>
          <a:p>
            <a:r>
              <a:rPr lang="de-DE" b="1">
                <a:solidFill>
                  <a:srgbClr val="E46C0A"/>
                </a:solidFill>
                <a:latin typeface="Courier New"/>
                <a:cs typeface="Courier New"/>
              </a:rPr>
              <a:t>			schuelerListe[i].getNachname()</a:t>
            </a:r>
            <a:r>
              <a:rPr lang="de-DE" b="1">
                <a:latin typeface="Courier New"/>
                <a:cs typeface="Courier New"/>
              </a:rPr>
              <a:t>);						}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4221088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320480" y="4221088"/>
            <a:ext cx="1619672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067944" y="741986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5156" y="751812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771800" y="1255868"/>
            <a:ext cx="1368152" cy="648072"/>
          </a:xfrm>
          <a:prstGeom prst="rect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2555776" y="4869160"/>
            <a:ext cx="576064" cy="648072"/>
          </a:xfrm>
          <a:prstGeom prst="rect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207881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Objekt-Arrays mit Schleifen durchlaufen</a:t>
            </a:r>
          </a:p>
        </p:txBody>
      </p:sp>
      <p:sp>
        <p:nvSpPr>
          <p:cNvPr id="6" name="Rechteck 5"/>
          <p:cNvSpPr/>
          <p:nvPr/>
        </p:nvSpPr>
        <p:spPr>
          <a:xfrm>
            <a:off x="107504" y="754381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String[] schuelerListe = new String[2];</a:t>
            </a:r>
          </a:p>
          <a:p>
            <a:endParaRPr lang="de-DE" b="1">
              <a:solidFill>
                <a:srgbClr val="0000FF"/>
              </a:solidFill>
              <a:latin typeface="Courier New"/>
              <a:cs typeface="Courier New"/>
            </a:endParaRP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"Dascha";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"Mascha";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{</a:t>
            </a:r>
          </a:p>
          <a:p>
            <a:r>
              <a:rPr lang="de-DE" b="1">
                <a:latin typeface="Courier New"/>
                <a:cs typeface="Courier New"/>
              </a:rPr>
              <a:t>	System.out.println("Schüler/in " + i + " " +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schuelerListe[i]</a:t>
            </a:r>
            <a:r>
              <a:rPr lang="de-DE" b="1">
                <a:latin typeface="Courier New"/>
                <a:cs typeface="Courier New"/>
              </a:rPr>
              <a:t>);										}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-19946" y="3099732"/>
            <a:ext cx="91639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>
                <a:solidFill>
                  <a:srgbClr val="FF0000"/>
                </a:solidFill>
              </a:rPr>
              <a:t>Array mit Objekten durchlaufen</a:t>
            </a:r>
          </a:p>
        </p:txBody>
      </p:sp>
      <p:sp>
        <p:nvSpPr>
          <p:cNvPr id="2" name="Rechteck 1"/>
          <p:cNvSpPr/>
          <p:nvPr/>
        </p:nvSpPr>
        <p:spPr>
          <a:xfrm>
            <a:off x="-19946" y="3469064"/>
            <a:ext cx="91639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Schueler s1 = new Schueler("Mascha", "Müller");</a:t>
            </a:r>
          </a:p>
          <a:p>
            <a:r>
              <a:rPr lang="de-DE" b="1">
                <a:latin typeface="Courier New"/>
                <a:cs typeface="Courier New"/>
              </a:rPr>
              <a:t>Schueler s2 = new Schueler("Dascha", "Donnerberger");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00FF"/>
                </a:solidFill>
                <a:latin typeface="Courier New"/>
                <a:cs typeface="Courier New"/>
              </a:rPr>
              <a:t>Schueler[] schuelerListe = new Schueler[2];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schuelerListe[0] = s1;</a:t>
            </a:r>
          </a:p>
          <a:p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schuelerListe[1] = s2;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for(int i = 0; i &lt; schuelerListe.length; i++)			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System.out.println("Schüler/in " + i + " " +</a:t>
            </a:r>
          </a:p>
          <a:p>
            <a:r>
              <a:rPr lang="de-DE" b="1">
                <a:solidFill>
                  <a:srgbClr val="E46C0A"/>
                </a:solidFill>
                <a:latin typeface="Courier New"/>
                <a:cs typeface="Courier New"/>
              </a:rPr>
              <a:t>			schuelerListe[i].getNachname()</a:t>
            </a:r>
            <a:r>
              <a:rPr lang="de-DE" b="1">
                <a:latin typeface="Courier New"/>
                <a:cs typeface="Courier New"/>
              </a:rPr>
              <a:t>);						}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4221088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320480" y="4221088"/>
            <a:ext cx="1619672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067944" y="741986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5156" y="751812"/>
            <a:ext cx="1475656" cy="504056"/>
          </a:xfrm>
          <a:prstGeom prst="rect">
            <a:avLst/>
          </a:prstGeom>
          <a:noFill/>
          <a:ln w="762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771800" y="1255868"/>
            <a:ext cx="1368152" cy="648072"/>
          </a:xfrm>
          <a:prstGeom prst="rect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2555776" y="4869160"/>
            <a:ext cx="576064" cy="648072"/>
          </a:xfrm>
          <a:prstGeom prst="rect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7504" y="2708920"/>
            <a:ext cx="2592288" cy="415152"/>
          </a:xfrm>
          <a:prstGeom prst="rect">
            <a:avLst/>
          </a:prstGeom>
          <a:noFill/>
          <a:ln w="762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03648" y="6194919"/>
            <a:ext cx="4248472" cy="415152"/>
          </a:xfrm>
          <a:prstGeom prst="rect">
            <a:avLst/>
          </a:prstGeom>
          <a:noFill/>
          <a:ln w="762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76200" cmpd="sng">
                <a:solidFill>
                  <a:srgbClr val="3366FF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708404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43528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mit Schleifen durchlaufen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57200" y="754381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(benutzen Sie das Array „rechnungen“ aus der letzten Aufgabe)</a:t>
            </a:r>
          </a:p>
          <a:p>
            <a:endParaRPr lang="de-DE" sz="2400"/>
          </a:p>
          <a:p>
            <a:r>
              <a:rPr lang="de-DE" sz="2400"/>
              <a:t>Geben Sie in einer Liste alle Rechnungsbeträge aus.</a:t>
            </a:r>
          </a:p>
          <a:p>
            <a:r>
              <a:rPr lang="de-DE" sz="2400"/>
              <a:t>Geben Sie in einer Liste alle Rechnungsnummern aus.</a:t>
            </a:r>
          </a:p>
          <a:p>
            <a:endParaRPr lang="de-DE" sz="2400"/>
          </a:p>
          <a:p>
            <a:endParaRPr lang="de-DE" sz="2400"/>
          </a:p>
          <a:p>
            <a:r>
              <a:rPr lang="de-DE" sz="2400"/>
              <a:t>Fortgeschrittene:</a:t>
            </a:r>
          </a:p>
          <a:p>
            <a:r>
              <a:rPr lang="de-DE" sz="2400"/>
              <a:t>Geben Sie den Durchschnitt aller Rechnungsbeträge aus.</a:t>
            </a:r>
          </a:p>
        </p:txBody>
      </p:sp>
    </p:spTree>
    <p:extLst>
      <p:ext uri="{BB962C8B-B14F-4D97-AF65-F5344CB8AC3E}">
        <p14:creationId xmlns:p14="http://schemas.microsoft.com/office/powerpoint/2010/main" val="133486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- Eigenschaften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28600" y="3124200"/>
            <a:ext cx="8762999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/>
              <a:t>Datentyp "</a:t>
            </a:r>
            <a:r>
              <a:rPr lang="de-DE" sz="2400" b="1"/>
              <a:t>Feld</a:t>
            </a:r>
            <a:r>
              <a:rPr lang="de-DE" sz="2400"/>
              <a:t>" oder "</a:t>
            </a:r>
            <a:r>
              <a:rPr lang="de-DE" sz="2400" b="1"/>
              <a:t>Array</a:t>
            </a:r>
            <a:r>
              <a:rPr lang="de-DE" sz="2400"/>
              <a:t>"</a:t>
            </a:r>
          </a:p>
          <a:p>
            <a:pPr>
              <a:buFont typeface="Arial"/>
              <a:buChar char="•"/>
            </a:pPr>
            <a:r>
              <a:rPr lang="de-DE" sz="2400"/>
              <a:t>erstes Element besitzt Index 0</a:t>
            </a:r>
          </a:p>
          <a:p>
            <a:pPr>
              <a:buFont typeface="Arial"/>
              <a:buChar char="•"/>
            </a:pPr>
            <a:r>
              <a:rPr lang="de-DE" sz="2400"/>
              <a:t>Größe wird bei Erzeugung angegeben, nachträglich nicht veränderbar!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5486400" y="4876800"/>
          <a:ext cx="289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Guthaben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jahr[0]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110.00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121.00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jahr[3]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133.10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43528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mit Schleifen durchlaufen 2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57200" y="754381"/>
            <a:ext cx="830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/>
              <a:t>(siehe Java_30-Arrays-5c: Array mit Objekten – Abschlussübung)</a:t>
            </a:r>
          </a:p>
        </p:txBody>
      </p:sp>
      <p:pic>
        <p:nvPicPr>
          <p:cNvPr id="3" name="Bild 2" descr="re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052736"/>
            <a:ext cx="3936415" cy="561118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51520" y="1412776"/>
            <a:ext cx="48965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/>
              <a:t>Klasse „Fussballer“ anlegen</a:t>
            </a:r>
          </a:p>
          <a:p>
            <a:pPr marL="285750" indent="-285750">
              <a:buFontTx/>
              <a:buChar char="-"/>
            </a:pPr>
            <a:r>
              <a:rPr lang="de-DE"/>
              <a:t>für jeden Fußballer ein Objekt erzeugen</a:t>
            </a:r>
          </a:p>
          <a:p>
            <a:pPr marL="285750" indent="-285750">
              <a:buFontTx/>
              <a:buChar char="-"/>
            </a:pPr>
            <a:r>
              <a:rPr lang="de-DE"/>
              <a:t>Fußballer-Objekte in Array speichern</a:t>
            </a:r>
          </a:p>
          <a:p>
            <a:pPr marL="285750" indent="-285750">
              <a:buFontTx/>
              <a:buChar char="-"/>
            </a:pPr>
            <a:r>
              <a:rPr lang="de-DE"/>
              <a:t>Fußballer-Daten ausgeben</a:t>
            </a:r>
          </a:p>
          <a:p>
            <a:pPr marL="285750" indent="-285750">
              <a:buFontTx/>
              <a:buChar char="-"/>
            </a:pPr>
            <a:endParaRPr lang="de-DE"/>
          </a:p>
          <a:p>
            <a:r>
              <a:rPr lang="de-DE"/>
              <a:t>Zusatz:</a:t>
            </a:r>
          </a:p>
          <a:p>
            <a:r>
              <a:rPr lang="de-DE"/>
              <a:t>Durchschnittswerte ausrechnen,</a:t>
            </a:r>
          </a:p>
          <a:p>
            <a:r>
              <a:rPr lang="de-DE"/>
              <a:t>bei positiver Abweichung ausgeben</a:t>
            </a:r>
          </a:p>
          <a:p>
            <a:pPr marL="285750" indent="-285750">
              <a:buFontTx/>
              <a:buChar char="-"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98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 - Syntax</a:t>
            </a:r>
          </a:p>
        </p:txBody>
      </p:sp>
      <p:sp>
        <p:nvSpPr>
          <p:cNvPr id="9" name="Textfeld 13"/>
          <p:cNvSpPr txBox="1">
            <a:spLocks noChangeArrowheads="1"/>
          </p:cNvSpPr>
          <p:nvPr/>
        </p:nvSpPr>
        <p:spPr bwMode="auto">
          <a:xfrm>
            <a:off x="457200" y="1295400"/>
            <a:ext cx="8534399" cy="2800766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200" b="1">
                <a:latin typeface="Courier New"/>
                <a:ea typeface="Arial" charset="0"/>
                <a:cs typeface="Courier New"/>
              </a:rPr>
              <a:t>double[] guthaben = new double[3];</a:t>
            </a:r>
          </a:p>
          <a:p>
            <a:pPr>
              <a:defRPr/>
            </a:pPr>
            <a:r>
              <a:rPr lang="de-DE" sz="22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// Definition + Erzeugung Array</a:t>
            </a:r>
          </a:p>
          <a:p>
            <a:pPr>
              <a:defRPr/>
            </a:pPr>
            <a:endParaRPr lang="de-DE" sz="2200" b="1">
              <a:solidFill>
                <a:srgbClr val="984807"/>
              </a:solidFill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200" b="1">
                <a:latin typeface="Courier New"/>
                <a:ea typeface="Arial" charset="0"/>
                <a:cs typeface="Courier New"/>
              </a:rPr>
              <a:t>guthaben[0] = 100.00;</a:t>
            </a:r>
          </a:p>
          <a:p>
            <a:pPr>
              <a:defRPr/>
            </a:pPr>
            <a:r>
              <a:rPr lang="de-DE" sz="2200" b="1">
                <a:latin typeface="Courier New"/>
                <a:ea typeface="Arial" charset="0"/>
                <a:cs typeface="Courier New"/>
              </a:rPr>
              <a:t>guthaben[1] = 110.00;</a:t>
            </a:r>
          </a:p>
          <a:p>
            <a:pPr>
              <a:defRPr/>
            </a:pPr>
            <a:r>
              <a:rPr lang="de-DE" sz="2200" b="1">
                <a:latin typeface="Courier New"/>
                <a:ea typeface="Arial" charset="0"/>
                <a:cs typeface="Courier New"/>
              </a:rPr>
              <a:t>guthaben[2] = 121.00; </a:t>
            </a:r>
          </a:p>
          <a:p>
            <a:pPr>
              <a:defRPr/>
            </a:pPr>
            <a:r>
              <a:rPr lang="de-DE" sz="2200" b="1">
                <a:solidFill>
                  <a:schemeClr val="accent6">
                    <a:lumMod val="50000"/>
                  </a:schemeClr>
                </a:solidFill>
                <a:latin typeface="Courier New"/>
                <a:ea typeface="Arial" charset="0"/>
                <a:cs typeface="Courier New"/>
              </a:rPr>
              <a:t>// </a:t>
            </a:r>
            <a:r>
              <a:rPr lang="de-DE" sz="2200" b="1" smtClean="0">
                <a:solidFill>
                  <a:schemeClr val="accent6">
                    <a:lumMod val="50000"/>
                  </a:schemeClr>
                </a:solidFill>
                <a:latin typeface="Courier New"/>
                <a:ea typeface="Arial" charset="0"/>
                <a:cs typeface="Courier New"/>
              </a:rPr>
              <a:t>Wertezuweisung Array (nur im Konstruktor!)</a:t>
            </a:r>
            <a:endParaRPr lang="de-DE" sz="2200" b="1">
              <a:solidFill>
                <a:schemeClr val="accent6">
                  <a:lumMod val="50000"/>
                </a:schemeClr>
              </a:solidFill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200" b="1">
                <a:solidFill>
                  <a:srgbClr val="FF6600"/>
                </a:solidFill>
                <a:latin typeface="Courier New"/>
                <a:ea typeface="Arial" charset="0"/>
                <a:cs typeface="Courier New"/>
              </a:rPr>
              <a:t>				// 3. Element hat Index 2!</a:t>
            </a:r>
          </a:p>
        </p:txBody>
      </p:sp>
      <p:sp>
        <p:nvSpPr>
          <p:cNvPr id="5" name="Textfeld 13"/>
          <p:cNvSpPr txBox="1">
            <a:spLocks noChangeArrowheads="1"/>
          </p:cNvSpPr>
          <p:nvPr/>
        </p:nvSpPr>
        <p:spPr bwMode="auto">
          <a:xfrm>
            <a:off x="457200" y="4876800"/>
            <a:ext cx="8534399" cy="144655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200" b="1">
                <a:latin typeface="Courier New"/>
                <a:ea typeface="Arial" charset="0"/>
                <a:cs typeface="Courier New"/>
              </a:rPr>
              <a:t>double[] guthaben = {100.00, 110.00, 121.00};</a:t>
            </a:r>
          </a:p>
          <a:p>
            <a:pPr>
              <a:defRPr/>
            </a:pPr>
            <a:r>
              <a:rPr lang="de-DE" sz="22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// Definition, Erzeugung, Initialisierung mit Werten</a:t>
            </a:r>
          </a:p>
          <a:p>
            <a:pPr>
              <a:defRPr/>
            </a:pPr>
            <a:r>
              <a:rPr lang="de-DE" sz="22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// Größe wird durch Anzahl der Werte festgelegt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542534" y="4322802"/>
            <a:ext cx="64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oder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Array definieren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04801" y="1524000"/>
            <a:ext cx="8458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Sie kennen einen Börsentrick, mit dem Sie den Wert Ihres Aktiendepots</a:t>
            </a:r>
          </a:p>
          <a:p>
            <a:r>
              <a:rPr lang="de-DE" dirty="0"/>
              <a:t>jeden Monat verdoppeln. Uns interessiert immer nur der Erste des Monats.</a:t>
            </a:r>
          </a:p>
          <a:p>
            <a:endParaRPr lang="de-DE" dirty="0"/>
          </a:p>
          <a:p>
            <a:r>
              <a:rPr lang="de-DE" dirty="0"/>
              <a:t>Sie starten am 01.01.2014 mit 20 Euro. Am 01.04. zählen Sie Ihr Geld.</a:t>
            </a:r>
          </a:p>
          <a:p>
            <a:endParaRPr lang="de-DE" dirty="0"/>
          </a:p>
          <a:p>
            <a:pPr marL="342900" indent="-342900">
              <a:buAutoNum type="arabicParenR"/>
            </a:pPr>
            <a:r>
              <a:rPr lang="de-DE" dirty="0"/>
              <a:t>Wie viele Elemente enthält das Array?</a:t>
            </a:r>
          </a:p>
          <a:p>
            <a:pPr marL="342900" indent="-342900">
              <a:buAutoNum type="arabicParenR"/>
            </a:pPr>
            <a:r>
              <a:rPr lang="de-DE" dirty="0"/>
              <a:t>Welchen Index hat das Element, das den 01.01.2014 repräsentiert?</a:t>
            </a:r>
          </a:p>
          <a:p>
            <a:pPr marL="342900" indent="-342900">
              <a:buAutoNum type="arabicParenR"/>
            </a:pPr>
            <a:r>
              <a:rPr lang="de-DE" dirty="0"/>
              <a:t>Welchen Index hat das Element, das den 01.04.2014 repräsentiert?</a:t>
            </a:r>
          </a:p>
          <a:p>
            <a:pPr marL="342900" indent="-342900">
              <a:buAutoNum type="arabicParenR"/>
            </a:pPr>
            <a:endParaRPr lang="de-DE" dirty="0"/>
          </a:p>
          <a:p>
            <a:pPr marL="342900" indent="-342900">
              <a:buAutoNum type="arabicParenR"/>
            </a:pPr>
            <a:r>
              <a:rPr lang="de-DE" dirty="0"/>
              <a:t>Programmieren Sie ein </a:t>
            </a:r>
            <a:r>
              <a:rPr lang="de-DE" dirty="0" err="1"/>
              <a:t>int</a:t>
            </a:r>
            <a:r>
              <a:rPr lang="de-DE" dirty="0"/>
              <a:t>-Array mit den Werten zum jeweiligen Monatsanfang.</a:t>
            </a:r>
          </a:p>
          <a:p>
            <a:pPr marL="342900" indent="-342900">
              <a:buAutoNum type="arabicParenR"/>
            </a:pPr>
            <a:r>
              <a:rPr lang="de-DE" dirty="0"/>
              <a:t>Geben Sie unter Verwendung der Arrayvariablen den Satz aus: "Zu Beginn hatte ich 20 Euro, am 01.04. habe ich 160 Euro."</a:t>
            </a:r>
          </a:p>
          <a:p>
            <a:pPr marL="342900" indent="-342900">
              <a:buAutoNum type="arabicParenR"/>
            </a:pPr>
            <a:r>
              <a:rPr lang="de-DE" dirty="0"/>
              <a:t>Sie möchten alle Werte in der Konsole untereinander ausgeben. Verwenden Sie eine </a:t>
            </a:r>
            <a:r>
              <a:rPr lang="de-DE" dirty="0" err="1"/>
              <a:t>for</a:t>
            </a:r>
            <a:r>
              <a:rPr lang="de-DE" dirty="0"/>
              <a:t>-Schleife. </a:t>
            </a:r>
            <a:endParaRPr lang="de-DE" dirty="0" smtClean="0"/>
          </a:p>
          <a:p>
            <a:pPr marL="342900" indent="-342900">
              <a:buAutoNum type="arabicParenR"/>
            </a:pPr>
            <a:r>
              <a:rPr lang="de-DE" dirty="0" smtClean="0"/>
              <a:t>Befüllen Sie das Array mittels einer </a:t>
            </a:r>
            <a:r>
              <a:rPr lang="de-DE" dirty="0" err="1" smtClean="0"/>
              <a:t>For</a:t>
            </a:r>
            <a:r>
              <a:rPr lang="de-DE" dirty="0" smtClean="0"/>
              <a:t>-Schleife. Schreiben Sie dazu eine Methode </a:t>
            </a:r>
            <a:r>
              <a:rPr lang="de-DE" dirty="0" err="1" smtClean="0"/>
              <a:t>listebefuellen</a:t>
            </a:r>
            <a:r>
              <a:rPr lang="de-DE" dirty="0" smtClean="0"/>
              <a:t>();</a:t>
            </a:r>
          </a:p>
          <a:p>
            <a:pPr marL="342900" indent="-342900">
              <a:buAutoNum type="arabicParenR"/>
            </a:pPr>
            <a:r>
              <a:rPr lang="de-DE" dirty="0" smtClean="0"/>
              <a:t>Übergeben Sie das Startkapital dem Konstruktor.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Arrays als Referenztypen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62000" y="1066800"/>
            <a:ext cx="6894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Arrays sind Referenztypen! D.h. sie verweisen lediglich auf Daten.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2362200" y="1545908"/>
          <a:ext cx="13716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40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147496" y="1688148"/>
            <a:ext cx="1569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guthaben[]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1595296" y="1916748"/>
            <a:ext cx="7669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28600" y="2800392"/>
            <a:ext cx="1015798" cy="3693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geld[]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1155599" y="3034746"/>
            <a:ext cx="11811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elle 17"/>
          <p:cNvGraphicFramePr>
            <a:graphicFrameLocks noGrp="1"/>
          </p:cNvGraphicFramePr>
          <p:nvPr/>
        </p:nvGraphicFramePr>
        <p:xfrm>
          <a:off x="2362200" y="2665412"/>
          <a:ext cx="13716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100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139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sp>
        <p:nvSpPr>
          <p:cNvPr id="19" name="Textfeld 18"/>
          <p:cNvSpPr txBox="1"/>
          <p:nvPr/>
        </p:nvSpPr>
        <p:spPr>
          <a:xfrm>
            <a:off x="4009183" y="1688148"/>
            <a:ext cx="364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int[] guthaben = {20, 40}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48497" y="2851668"/>
            <a:ext cx="337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int[] geld = {100, 139}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Arrays als Referenztypen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62000" y="1066800"/>
            <a:ext cx="6894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Arrays sind Referenztypen! D.h. sie verweisen lediglich auf Daten.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2362200" y="1545908"/>
          <a:ext cx="13716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40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147496" y="1688148"/>
            <a:ext cx="1569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guthaben[]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1595296" y="1916748"/>
            <a:ext cx="7669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28600" y="2800392"/>
            <a:ext cx="1015798" cy="3693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geld[]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1155599" y="3034746"/>
            <a:ext cx="11811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elle 17"/>
          <p:cNvGraphicFramePr>
            <a:graphicFrameLocks noGrp="1"/>
          </p:cNvGraphicFramePr>
          <p:nvPr/>
        </p:nvGraphicFramePr>
        <p:xfrm>
          <a:off x="2362200" y="2665412"/>
          <a:ext cx="13716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100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139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sp>
        <p:nvSpPr>
          <p:cNvPr id="19" name="Textfeld 18"/>
          <p:cNvSpPr txBox="1"/>
          <p:nvPr/>
        </p:nvSpPr>
        <p:spPr>
          <a:xfrm>
            <a:off x="4009183" y="1688148"/>
            <a:ext cx="364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int[] guthaben = {20, 40}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148497" y="2851668"/>
            <a:ext cx="337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latin typeface="Courier New"/>
                <a:cs typeface="Courier New"/>
              </a:rPr>
              <a:t>int[] geld = {100, 139}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057400" y="4681954"/>
            <a:ext cx="48636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00" b="1">
                <a:solidFill>
                  <a:srgbClr val="FF0000"/>
                </a:solidFill>
                <a:latin typeface="Courier New"/>
                <a:cs typeface="Courier New"/>
              </a:rPr>
              <a:t>geld = guthaben;</a:t>
            </a:r>
          </a:p>
        </p:txBody>
      </p:sp>
      <p:sp>
        <p:nvSpPr>
          <p:cNvPr id="15" name="Pfeil nach oben 14"/>
          <p:cNvSpPr/>
          <p:nvPr/>
        </p:nvSpPr>
        <p:spPr>
          <a:xfrm>
            <a:off x="565200" y="2057480"/>
            <a:ext cx="393599" cy="794188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2405</Words>
  <Application>Microsoft Office PowerPoint</Application>
  <PresentationFormat>Bildschirmpräsentation (4:3)</PresentationFormat>
  <Paragraphs>703</Paragraphs>
  <Slides>50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51" baseType="lpstr">
      <vt:lpstr>Office-Design</vt:lpstr>
      <vt:lpstr>Java: Arrays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Adam</cp:lastModifiedBy>
  <cp:revision>278</cp:revision>
  <cp:lastPrinted>2015-01-11T13:36:23Z</cp:lastPrinted>
  <dcterms:created xsi:type="dcterms:W3CDTF">2013-02-15T08:53:43Z</dcterms:created>
  <dcterms:modified xsi:type="dcterms:W3CDTF">2015-11-20T10:23:26Z</dcterms:modified>
</cp:coreProperties>
</file>