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64" r:id="rId5"/>
    <p:sldId id="263" r:id="rId6"/>
    <p:sldId id="300" r:id="rId7"/>
    <p:sldId id="265" r:id="rId8"/>
    <p:sldId id="294" r:id="rId9"/>
    <p:sldId id="295" r:id="rId10"/>
    <p:sldId id="296" r:id="rId11"/>
    <p:sldId id="272" r:id="rId12"/>
    <p:sldId id="283" r:id="rId13"/>
    <p:sldId id="284" r:id="rId14"/>
    <p:sldId id="273" r:id="rId15"/>
    <p:sldId id="286" r:id="rId16"/>
    <p:sldId id="285" r:id="rId17"/>
    <p:sldId id="275" r:id="rId18"/>
    <p:sldId id="276" r:id="rId19"/>
    <p:sldId id="277" r:id="rId20"/>
    <p:sldId id="278" r:id="rId21"/>
    <p:sldId id="293" r:id="rId22"/>
    <p:sldId id="292" r:id="rId23"/>
    <p:sldId id="268" r:id="rId24"/>
    <p:sldId id="262" r:id="rId25"/>
    <p:sldId id="288" r:id="rId26"/>
    <p:sldId id="289" r:id="rId27"/>
    <p:sldId id="290" r:id="rId28"/>
    <p:sldId id="291" r:id="rId29"/>
    <p:sldId id="271" r:id="rId30"/>
    <p:sldId id="280" r:id="rId31"/>
    <p:sldId id="297" r:id="rId32"/>
    <p:sldId id="298" r:id="rId33"/>
    <p:sldId id="299" r:id="rId3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7"/>
    <p:restoredTop sz="94629"/>
  </p:normalViewPr>
  <p:slideViewPr>
    <p:cSldViewPr snapToObjects="1">
      <p:cViewPr>
        <p:scale>
          <a:sx n="160" d="100"/>
          <a:sy n="160" d="100"/>
        </p:scale>
        <p:origin x="20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11.07.17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 sz="2400" smtClean="0">
                <a:ea typeface="ＭＳ Ｐゴシック" pitchFamily="-1" charset="-128"/>
                <a:cs typeface="ＭＳ Ｐゴシック" pitchFamily="-1" charset="-128"/>
              </a:rPr>
              <a:t>Objektorientierte Analyse / Objektorientiertes Design:</a:t>
            </a:r>
            <a:br>
              <a:rPr lang="de-DE" sz="240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6600" b="1" smtClean="0">
                <a:latin typeface="Calibri"/>
                <a:ea typeface="ＭＳ Ｐゴシック" pitchFamily="-1" charset="-128"/>
                <a:cs typeface="Calibri"/>
              </a:rPr>
              <a:t>Assoziationen</a:t>
            </a:r>
            <a:r>
              <a:rPr lang="de-DE" b="1" smtClean="0">
                <a:latin typeface="Calibri"/>
                <a:ea typeface="ＭＳ Ｐゴシック" pitchFamily="-1" charset="-128"/>
                <a:cs typeface="Calibri"/>
              </a:rPr>
              <a:t/>
            </a:r>
            <a:br>
              <a:rPr lang="de-DE" b="1" smtClean="0">
                <a:latin typeface="Calibri"/>
                <a:ea typeface="ＭＳ Ｐゴシック" pitchFamily="-1" charset="-128"/>
                <a:cs typeface="Calibri"/>
              </a:rPr>
            </a:br>
            <a:r>
              <a:rPr lang="de-DE" sz="2800" b="1" smtClean="0">
                <a:latin typeface="Calibri"/>
                <a:ea typeface="ＭＳ Ｐゴシック" pitchFamily="-1" charset="-128"/>
                <a:cs typeface="Calibri"/>
              </a:rPr>
              <a:t>(= Beziehungen zw. Objekten/Klassen, auch:</a:t>
            </a:r>
            <a:br>
              <a:rPr lang="de-DE" sz="2800" b="1" smtClean="0">
                <a:latin typeface="Calibri"/>
                <a:ea typeface="ＭＳ Ｐゴシック" pitchFamily="-1" charset="-128"/>
                <a:cs typeface="Calibri"/>
              </a:rPr>
            </a:br>
            <a:r>
              <a:rPr lang="de-DE" sz="2800" b="1">
                <a:latin typeface="Calibri"/>
                <a:ea typeface="ＭＳ Ｐゴシック" pitchFamily="-1" charset="-128"/>
                <a:cs typeface="Calibri"/>
              </a:rPr>
              <a:t>"kennt"-Beziehung</a:t>
            </a:r>
            <a:r>
              <a:rPr lang="de-DE" sz="2800" b="1" smtClean="0">
                <a:latin typeface="Calibri"/>
                <a:ea typeface="ＭＳ Ｐゴシック" pitchFamily="-1" charset="-128"/>
                <a:cs typeface="Calibri"/>
              </a:rPr>
              <a:t>)</a:t>
            </a:r>
            <a:endParaRPr lang="de-DE" sz="2800" b="1" i="1" smtClean="0">
              <a:latin typeface="Calibri"/>
              <a:ea typeface="ＭＳ Ｐゴシック" pitchFamily="-1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3schulsystem_nur_multipliz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" y="2564904"/>
            <a:ext cx="9144000" cy="365609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998470" y="3181318"/>
            <a:ext cx="792088" cy="720080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/>
          <p:cNvSpPr/>
          <p:nvPr/>
        </p:nvSpPr>
        <p:spPr>
          <a:xfrm>
            <a:off x="4716016" y="5229200"/>
            <a:ext cx="792088" cy="720080"/>
          </a:xfrm>
          <a:prstGeom prst="ellipse">
            <a:avLst/>
          </a:prstGeom>
          <a:noFill/>
          <a:ln w="762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67544" y="260648"/>
            <a:ext cx="8600469" cy="1908215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Muss der Schüler die Sekretärin "kennen"/auf diese Klasse Zugriff haben?</a:t>
            </a:r>
          </a:p>
          <a:p>
            <a:r>
              <a:rPr lang="de-DE" dirty="0"/>
              <a:t>		(z.B. ihr Gehalt ändern, sie zum Postamt schicken ...)</a:t>
            </a:r>
          </a:p>
          <a:p>
            <a:r>
              <a:rPr lang="de-DE" b="1" dirty="0">
                <a:solidFill>
                  <a:srgbClr val="3366FF"/>
                </a:solidFill>
              </a:rPr>
              <a:t>Muss der Hausmeister die Schüler "kennen"/auf diese Klasse Zugriff haben?</a:t>
            </a:r>
          </a:p>
          <a:p>
            <a:r>
              <a:rPr lang="de-DE" dirty="0"/>
              <a:t>		(z.B. ihren Namen, ihren Geburtsort, ihre Klasse...?)</a:t>
            </a:r>
          </a:p>
          <a:p>
            <a:endParaRPr lang="de-DE" dirty="0"/>
          </a:p>
          <a:p>
            <a:pPr algn="r"/>
            <a:r>
              <a:rPr lang="de-DE" sz="2800" b="1" dirty="0"/>
              <a:t>Frage der "Navigierbarkeit"</a:t>
            </a:r>
          </a:p>
        </p:txBody>
      </p:sp>
    </p:spTree>
    <p:extLst>
      <p:ext uri="{BB962C8B-B14F-4D97-AF65-F5344CB8AC3E}">
        <p14:creationId xmlns:p14="http://schemas.microsoft.com/office/powerpoint/2010/main" val="37002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2) Navigierbarkeit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36912"/>
            <a:ext cx="9144000" cy="2303721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5292080" y="3140968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270872" y="304800"/>
            <a:ext cx="305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1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547664" y="5301208"/>
            <a:ext cx="6702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Pfeilspitze: 	Andere Klasse kann auf die Klasse zugreifen</a:t>
            </a:r>
          </a:p>
          <a:p>
            <a:r>
              <a:rPr lang="de-DE"/>
              <a:t>X: 			Andere Klasse kann nicht auf die Klasse zugreifen</a:t>
            </a:r>
          </a:p>
          <a:p>
            <a:r>
              <a:rPr lang="de-DE">
                <a:solidFill>
                  <a:schemeClr val="tx1">
                    <a:lumMod val="65000"/>
                    <a:lumOff val="35000"/>
                  </a:schemeClr>
                </a:solidFill>
              </a:rPr>
              <a:t>(nichts:)		Keine Beziehung angegeben</a:t>
            </a:r>
          </a:p>
        </p:txBody>
      </p:sp>
      <p:sp>
        <p:nvSpPr>
          <p:cNvPr id="11" name="Oval 10"/>
          <p:cNvSpPr/>
          <p:nvPr/>
        </p:nvSpPr>
        <p:spPr>
          <a:xfrm>
            <a:off x="4355976" y="3140968"/>
            <a:ext cx="762000" cy="609600"/>
          </a:xfrm>
          <a:prstGeom prst="ellipse">
            <a:avLst/>
          </a:prstGeom>
          <a:noFill/>
          <a:ln w="4127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36912"/>
            <a:ext cx="9144000" cy="230372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62000" y="675008"/>
            <a:ext cx="5537200" cy="2031325"/>
          </a:xfrm>
          <a:prstGeom prst="rect">
            <a:avLst/>
          </a:prstGeom>
          <a:noFill/>
          <a:ln w="60325">
            <a:solidFill>
              <a:srgbClr val="44CF4D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Die Sekretärin kennt die Schüler, oder:</a:t>
            </a:r>
          </a:p>
          <a:p>
            <a:endParaRPr lang="de-DE"/>
          </a:p>
          <a:p>
            <a:r>
              <a:rPr lang="de-DE"/>
              <a:t>Die Sekretärin kann die Telefonnummer eines Schülers herausfinden, oder:</a:t>
            </a:r>
          </a:p>
          <a:p>
            <a:endParaRPr lang="de-DE"/>
          </a:p>
          <a:p>
            <a:r>
              <a:rPr lang="de-DE"/>
              <a:t>Die Sekretärin kann Schülerdaten verändern, z.B. Telefonnummer ändern usw. ...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224652" y="5085184"/>
            <a:ext cx="5658855" cy="1754327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Der Schüler weiß nichts über die Sekretärin, oder:</a:t>
            </a:r>
          </a:p>
          <a:p>
            <a:endParaRPr lang="de-DE"/>
          </a:p>
          <a:p>
            <a:r>
              <a:rPr lang="de-DE"/>
              <a:t>Es ist nicht notwendig, dass ein Schüler auf die Sekretärin zugreift  (z.B. ihre Telefonnummer, ihre Bankverbindung sieht, verändert, sie zum Postamt schickt ...)</a:t>
            </a:r>
          </a:p>
        </p:txBody>
      </p:sp>
      <p:sp>
        <p:nvSpPr>
          <p:cNvPr id="14" name="Oval 13"/>
          <p:cNvSpPr/>
          <p:nvPr/>
        </p:nvSpPr>
        <p:spPr>
          <a:xfrm>
            <a:off x="5292080" y="3140968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4355976" y="3140968"/>
            <a:ext cx="762000" cy="609600"/>
          </a:xfrm>
          <a:prstGeom prst="ellipse">
            <a:avLst/>
          </a:prstGeom>
          <a:noFill/>
          <a:ln w="4127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270872" y="304800"/>
            <a:ext cx="305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1</a:t>
            </a:r>
          </a:p>
        </p:txBody>
      </p:sp>
    </p:spTree>
    <p:extLst>
      <p:ext uri="{BB962C8B-B14F-4D97-AF65-F5344CB8AC3E}">
        <p14:creationId xmlns:p14="http://schemas.microsoft.com/office/powerpoint/2010/main" val="66066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124200"/>
            <a:ext cx="7112000" cy="16637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11696" y="676332"/>
            <a:ext cx="5682208" cy="2308324"/>
          </a:xfrm>
          <a:prstGeom prst="rect">
            <a:avLst/>
          </a:prstGeom>
          <a:noFill/>
          <a:ln w="60325">
            <a:solidFill>
              <a:srgbClr val="44CF4D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Die Rechnung "kennt" ihre Artikel; sie "weiß", welche Artikel draufstehen, oder:</a:t>
            </a:r>
          </a:p>
          <a:p>
            <a:endParaRPr lang="de-DE"/>
          </a:p>
          <a:p>
            <a:r>
              <a:rPr lang="de-DE"/>
              <a:t>Wenn ich eine Rechnung anschaue, sehe ich, welche Artikel sie enthält, oder:</a:t>
            </a:r>
          </a:p>
          <a:p>
            <a:endParaRPr lang="de-DE"/>
          </a:p>
          <a:p>
            <a:r>
              <a:rPr lang="de-DE"/>
              <a:t>Ich möchte die Rechnung verändern können, indem ich Artikel hinzufüge, entferne ...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352800" y="4787900"/>
            <a:ext cx="5029200" cy="2031325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Wenn ich einen Artikel anschaue, sehe ich nicht, auf welcher Rechnung er sich befindet, oder:</a:t>
            </a:r>
          </a:p>
          <a:p>
            <a:endParaRPr lang="de-DE"/>
          </a:p>
          <a:p>
            <a:r>
              <a:rPr lang="de-DE"/>
              <a:t>Es ist nicht notwendig, dass ich den Zustand einer Rechnung durch Manipulation des Artikels verändere</a:t>
            </a:r>
          </a:p>
        </p:txBody>
      </p:sp>
      <p:sp>
        <p:nvSpPr>
          <p:cNvPr id="14" name="Oval 13"/>
          <p:cNvSpPr/>
          <p:nvPr/>
        </p:nvSpPr>
        <p:spPr>
          <a:xfrm>
            <a:off x="5029200" y="3657600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2362200" y="3657600"/>
            <a:ext cx="762000" cy="609600"/>
          </a:xfrm>
          <a:prstGeom prst="ellipse">
            <a:avLst/>
          </a:prstGeom>
          <a:noFill/>
          <a:ln w="4127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270872" y="304800"/>
            <a:ext cx="305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105400"/>
            <a:ext cx="7112000" cy="13589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02" y="3356992"/>
            <a:ext cx="7112000" cy="166370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270872" y="304800"/>
            <a:ext cx="305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3</a:t>
            </a:r>
          </a:p>
        </p:txBody>
      </p:sp>
      <p:sp>
        <p:nvSpPr>
          <p:cNvPr id="11" name="Oval 10"/>
          <p:cNvSpPr/>
          <p:nvPr/>
        </p:nvSpPr>
        <p:spPr>
          <a:xfrm>
            <a:off x="4812202" y="3585592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/>
          <p:cNvSpPr/>
          <p:nvPr/>
        </p:nvSpPr>
        <p:spPr>
          <a:xfrm>
            <a:off x="5105400" y="5457816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951402" y="1268760"/>
            <a:ext cx="680326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Die Navigierbarkeit hängt davon ab, welche Funktionalitäten</a:t>
            </a:r>
          </a:p>
          <a:p>
            <a:r>
              <a:rPr lang="de-DE" b="1"/>
              <a:t>man realisieren will.</a:t>
            </a:r>
          </a:p>
          <a:p>
            <a:endParaRPr lang="de-DE" b="1"/>
          </a:p>
          <a:p>
            <a:r>
              <a:rPr lang="de-DE"/>
              <a:t>Beispiel: </a:t>
            </a:r>
          </a:p>
          <a:p>
            <a:r>
              <a:rPr lang="de-DE"/>
              <a:t>Angestellter/Abteilung kann unterschiedlich navigierbar sein</a:t>
            </a:r>
          </a:p>
        </p:txBody>
      </p:sp>
    </p:spTree>
    <p:extLst>
      <p:ext uri="{BB962C8B-B14F-4D97-AF65-F5344CB8AC3E}">
        <p14:creationId xmlns:p14="http://schemas.microsoft.com/office/powerpoint/2010/main" val="5363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460500"/>
            <a:ext cx="7112000" cy="16637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70872" y="674132"/>
            <a:ext cx="8415928" cy="646331"/>
          </a:xfrm>
          <a:prstGeom prst="rect">
            <a:avLst/>
          </a:prstGeom>
          <a:noFill/>
          <a:ln w="60325">
            <a:solidFill>
              <a:srgbClr val="44CF4D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Die Abteilung muss auf die Angestellten zugreifen, um die Gehaltsliste drucken zu können (dazu braucht sie bspw. den Namen der Angestellten)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270872" y="3310572"/>
            <a:ext cx="8568328" cy="1200329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Der Angestellte greift nicht auf die Abteilung zu, da er für korrektes Funktionieren keine Informationen braucht.</a:t>
            </a:r>
          </a:p>
          <a:p>
            <a:r>
              <a:rPr lang="de-DE"/>
              <a:t>(Welcher Angestellte wo arbeitet, kann man ja über die Abteilung herausbekommen)</a:t>
            </a:r>
          </a:p>
        </p:txBody>
      </p:sp>
      <p:sp>
        <p:nvSpPr>
          <p:cNvPr id="14" name="Oval 13"/>
          <p:cNvSpPr/>
          <p:nvPr/>
        </p:nvSpPr>
        <p:spPr>
          <a:xfrm>
            <a:off x="4876800" y="1689100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2948447" y="1689100"/>
            <a:ext cx="762000" cy="609600"/>
          </a:xfrm>
          <a:prstGeom prst="ellipse">
            <a:avLst/>
          </a:prstGeom>
          <a:noFill/>
          <a:ln w="4127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270872" y="304800"/>
            <a:ext cx="43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3 – Version 1</a:t>
            </a:r>
          </a:p>
        </p:txBody>
      </p:sp>
    </p:spTree>
    <p:extLst>
      <p:ext uri="{BB962C8B-B14F-4D97-AF65-F5344CB8AC3E}">
        <p14:creationId xmlns:p14="http://schemas.microsoft.com/office/powerpoint/2010/main" val="107811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95" y="4017005"/>
            <a:ext cx="7112000" cy="13589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50" y="764704"/>
            <a:ext cx="7112000" cy="1663700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94967" y="2683563"/>
            <a:ext cx="8568328" cy="923330"/>
          </a:xfrm>
          <a:prstGeom prst="rect">
            <a:avLst/>
          </a:prstGeom>
          <a:noFill/>
          <a:ln w="539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Wenn der Angestellte einen Ausweis drucken können muss, dann muss er wissen,</a:t>
            </a:r>
          </a:p>
          <a:p>
            <a:r>
              <a:rPr lang="de-DE"/>
              <a:t>in welcher Abteilung er arbeitet, wie die Abteilung heißt usw.</a:t>
            </a:r>
          </a:p>
          <a:p>
            <a:r>
              <a:rPr lang="de-DE"/>
              <a:t>Deshalb muss die Assozation nun auch in die andere Richtung navigierbar sein!</a:t>
            </a:r>
          </a:p>
        </p:txBody>
      </p:sp>
      <p:sp>
        <p:nvSpPr>
          <p:cNvPr id="14" name="Oval 13"/>
          <p:cNvSpPr/>
          <p:nvPr/>
        </p:nvSpPr>
        <p:spPr>
          <a:xfrm>
            <a:off x="5129495" y="4398005"/>
            <a:ext cx="762000" cy="609600"/>
          </a:xfrm>
          <a:prstGeom prst="ellipse">
            <a:avLst/>
          </a:prstGeom>
          <a:noFill/>
          <a:ln w="41275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811495" y="4702805"/>
            <a:ext cx="2542047" cy="609600"/>
          </a:xfrm>
          <a:prstGeom prst="ellipse">
            <a:avLst/>
          </a:prstGeom>
          <a:noFill/>
          <a:ln w="41275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270872" y="304800"/>
            <a:ext cx="4341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Navigierbarkeit, Beispiel 3 – Version 2</a:t>
            </a:r>
          </a:p>
        </p:txBody>
      </p:sp>
      <p:sp>
        <p:nvSpPr>
          <p:cNvPr id="11" name="Oval 10"/>
          <p:cNvSpPr/>
          <p:nvPr/>
        </p:nvSpPr>
        <p:spPr>
          <a:xfrm>
            <a:off x="4917350" y="993583"/>
            <a:ext cx="762000" cy="6096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2362200" y="875436"/>
            <a:ext cx="372458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unidirektional:</a:t>
            </a:r>
          </a:p>
          <a:p>
            <a:r>
              <a:rPr lang="de-DE" b="1"/>
              <a:t>nur in eine Richtung navigierbar</a:t>
            </a:r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endParaRPr lang="de-DE" b="1"/>
          </a:p>
          <a:p>
            <a:r>
              <a:rPr lang="de-DE" b="1"/>
              <a:t>bidirektional:</a:t>
            </a:r>
          </a:p>
          <a:p>
            <a:r>
              <a:rPr lang="de-DE" b="1"/>
              <a:t>in beide Richtungen navigierbar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70872" y="150673"/>
            <a:ext cx="7419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/>
              <a:t>unidirektionale und bidirektionale Navigierbarkeit</a:t>
            </a:r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40" y="1676400"/>
            <a:ext cx="7112000" cy="1663700"/>
          </a:xfrm>
          <a:prstGeom prst="rect">
            <a:avLst/>
          </a:prstGeom>
        </p:spPr>
      </p:pic>
      <p:pic>
        <p:nvPicPr>
          <p:cNvPr id="17" name="Bild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40" y="4508500"/>
            <a:ext cx="7112000" cy="135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270872" y="150673"/>
            <a:ext cx="3724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rgbClr val="660066"/>
                </a:solidFill>
              </a:rPr>
              <a:t>Übung Navigierbarkeit 1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276600"/>
            <a:ext cx="6590270" cy="254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09600" y="1524000"/>
            <a:ext cx="8077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Das </a:t>
            </a:r>
            <a:r>
              <a:rPr lang="de-DE" sz="2400" dirty="0" err="1"/>
              <a:t>eclipse-Plugin</a:t>
            </a:r>
            <a:r>
              <a:rPr lang="de-DE" sz="2400" dirty="0"/>
              <a:t> eUML2 weigert sich, Assoziationen anzulegen, die an beiden Seiten </a:t>
            </a:r>
            <a:r>
              <a:rPr lang="de-DE" sz="2400" b="1" dirty="0"/>
              <a:t>nicht </a:t>
            </a:r>
            <a:r>
              <a:rPr lang="de-DE" sz="2400" dirty="0"/>
              <a:t>navigierbar sind.</a:t>
            </a:r>
          </a:p>
          <a:p>
            <a:r>
              <a:rPr lang="de-DE" sz="2400" dirty="0"/>
              <a:t>Warum?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11560" y="3645024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Ziel:</a:t>
            </a:r>
          </a:p>
          <a:p>
            <a:r>
              <a:rPr lang="de-DE" dirty="0"/>
              <a:t>Wir modellieren die Beziehungen zwischen Klassen, um sie anschließend sinnvoll programmieren zu können.</a:t>
            </a:r>
          </a:p>
          <a:p>
            <a:endParaRPr lang="de-DE" dirty="0"/>
          </a:p>
          <a:p>
            <a:pPr marL="342900" indent="-342900">
              <a:buAutoNum type="arabicParenR"/>
            </a:pPr>
            <a:r>
              <a:rPr lang="de-DE" b="1" dirty="0" err="1">
                <a:solidFill>
                  <a:srgbClr val="FF0000"/>
                </a:solidFill>
              </a:rPr>
              <a:t>Multiplizitäten</a:t>
            </a:r>
            <a:r>
              <a:rPr lang="de-DE" dirty="0"/>
              <a:t> – Mengenverhältnisse zwischen Klassen (0</a:t>
            </a:r>
            <a:r>
              <a:rPr lang="de-DE" dirty="0" smtClean="0"/>
              <a:t>..</a:t>
            </a:r>
            <a:r>
              <a:rPr lang="de-DE" dirty="0"/>
              <a:t>1, 1, </a:t>
            </a:r>
            <a:r>
              <a:rPr lang="de-DE" dirty="0" smtClean="0"/>
              <a:t>1..*, </a:t>
            </a:r>
            <a:r>
              <a:rPr lang="de-DE" dirty="0"/>
              <a:t>*)</a:t>
            </a:r>
          </a:p>
          <a:p>
            <a:pPr marL="342900" indent="-342900">
              <a:buAutoNum type="arabicParenR"/>
            </a:pPr>
            <a:r>
              <a:rPr lang="de-DE" b="1" dirty="0">
                <a:solidFill>
                  <a:srgbClr val="FF0000"/>
                </a:solidFill>
              </a:rPr>
              <a:t>Navigierbarkeit</a:t>
            </a:r>
            <a:r>
              <a:rPr lang="de-DE" dirty="0"/>
              <a:t> – Wer kann auf wen zugreifen? (Pfeilspitze vs. X)</a:t>
            </a:r>
          </a:p>
          <a:p>
            <a:pPr marL="342900" indent="-342900">
              <a:buAutoNum type="arabicParenR"/>
            </a:pPr>
            <a:r>
              <a:rPr lang="de-DE" b="1" dirty="0">
                <a:solidFill>
                  <a:srgbClr val="FF0000"/>
                </a:solidFill>
              </a:rPr>
              <a:t>Rollen</a:t>
            </a:r>
            <a:r>
              <a:rPr lang="de-DE" dirty="0"/>
              <a:t> – Welche Rolle spielt eine Klasse für die andere? 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8680"/>
            <a:ext cx="9144000" cy="2303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270872" y="150673"/>
            <a:ext cx="3724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rgbClr val="660066"/>
                </a:solidFill>
              </a:rPr>
              <a:t>Übung Navigierbarkeit 2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09600" y="836712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Diskutieren Sie, ob die Navigierbarkeit hier korrekt</a:t>
            </a:r>
          </a:p>
          <a:p>
            <a:r>
              <a:rPr lang="de-DE" sz="2400" dirty="0"/>
              <a:t>angegeben ist: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93" y="2708920"/>
            <a:ext cx="9144000" cy="3309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270872" y="150673"/>
            <a:ext cx="3724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rgbClr val="660066"/>
                </a:solidFill>
              </a:rPr>
              <a:t>Übung Navigierbarkeit 3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09600" y="836712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Ergänzen Sie die Navigierbarkeit: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259632" y="1988840"/>
            <a:ext cx="122822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Schüler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262837" y="3083768"/>
            <a:ext cx="126203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Direktor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24128" y="1988840"/>
            <a:ext cx="126203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Direktor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436096" y="3087708"/>
            <a:ext cx="191590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Hausmeister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225819" y="4437112"/>
            <a:ext cx="158739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Sekretärin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436096" y="4437112"/>
            <a:ext cx="191590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/>
              <a:t>Hausmeister</a:t>
            </a:r>
          </a:p>
        </p:txBody>
      </p:sp>
      <p:cxnSp>
        <p:nvCxnSpPr>
          <p:cNvPr id="6" name="Gerade Verbindung 5"/>
          <p:cNvCxnSpPr>
            <a:endCxn id="9" idx="1"/>
          </p:cNvCxnSpPr>
          <p:nvPr/>
        </p:nvCxnSpPr>
        <p:spPr>
          <a:xfrm>
            <a:off x="2627784" y="2204864"/>
            <a:ext cx="3096344" cy="14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2627784" y="3356992"/>
            <a:ext cx="2664296" cy="14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2987824" y="4653136"/>
            <a:ext cx="23042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2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270872" y="150673"/>
            <a:ext cx="3724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rgbClr val="660066"/>
                </a:solidFill>
              </a:rPr>
              <a:t>Übung Navigierbarkeit 4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09600" y="1524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Erstellen Sie zwei uni- und zwei bidirektionale</a:t>
            </a:r>
          </a:p>
          <a:p>
            <a:r>
              <a:rPr lang="de-DE" sz="2400" smtClean="0"/>
              <a:t>Assoziationspaare</a:t>
            </a:r>
            <a:r>
              <a:rPr lang="de-DE" sz="2400" dirty="0"/>
              <a:t>. Das Thema ist Ihnen freigestellt.</a:t>
            </a:r>
          </a:p>
        </p:txBody>
      </p:sp>
    </p:spTree>
    <p:extLst>
      <p:ext uri="{BB962C8B-B14F-4D97-AF65-F5344CB8AC3E}">
        <p14:creationId xmlns:p14="http://schemas.microsoft.com/office/powerpoint/2010/main" val="33059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3) Rollen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lehrer-direktor-rollen-angestell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2656"/>
            <a:ext cx="9144000" cy="271582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791200" y="4484132"/>
            <a:ext cx="2528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Der Direktor hat in Bezug auf den Lehrer die Rolle "Chef"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33400" y="4484132"/>
            <a:ext cx="2528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Der Lehrer hat in Bezug auf den Direktor die Rolle "Angestellter"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V="1">
            <a:off x="1371600" y="1196752"/>
            <a:ext cx="1689804" cy="3287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 flipV="1">
            <a:off x="4716016" y="1066800"/>
            <a:ext cx="2141984" cy="34173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676400" y="5955268"/>
            <a:ext cx="5547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660066"/>
                </a:solidFill>
              </a:rPr>
              <a:t>Frage, um zu korrekten Bezeichnungen zu kommen:</a:t>
            </a:r>
          </a:p>
          <a:p>
            <a:r>
              <a:rPr lang="de-DE">
                <a:solidFill>
                  <a:srgbClr val="660066"/>
                </a:solidFill>
              </a:rPr>
              <a:t>Welche Rolle spielt die eine Klasse für die andere?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115616" y="0"/>
            <a:ext cx="7509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Warum Rollenbezeichnungen wichtig sein </a:t>
            </a:r>
            <a:r>
              <a:rPr lang="de-DE" sz="2400" b="1" u="sng" dirty="0"/>
              <a:t>können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47664" y="453671"/>
            <a:ext cx="582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Szenario 1 - Uns interessiert die </a:t>
            </a:r>
            <a:r>
              <a:rPr lang="de-DE" b="1" dirty="0"/>
              <a:t>Verwaltungsstruktur</a:t>
            </a:r>
            <a:r>
              <a:rPr lang="de-DE" dirty="0"/>
              <a:t>: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1979712" y="3717032"/>
            <a:ext cx="4661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Szenario 2 - Uns interessiert der </a:t>
            </a:r>
            <a:r>
              <a:rPr lang="de-DE" b="1" dirty="0" smtClean="0"/>
              <a:t>Ehestand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259632" y="1340768"/>
            <a:ext cx="6984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Der Direktor teilt den Lehrern Korrekturen zu, die Lehrer bitten den </a:t>
            </a:r>
          </a:p>
          <a:p>
            <a:r>
              <a:rPr lang="de-DE" i="1" dirty="0"/>
              <a:t>Direktor um Freistellung vom Unterricht etc. 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1424801" y="4653136"/>
            <a:ext cx="77698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Der Direktor ist mit einem Lehrer verheiratet. Der Lehrer kennt das Gehalt</a:t>
            </a:r>
          </a:p>
          <a:p>
            <a:r>
              <a:rPr lang="de-DE" i="1" dirty="0"/>
              <a:t>des Direktors (wegen der gemeinsamen Steuererklärung), der Direktor</a:t>
            </a:r>
          </a:p>
          <a:p>
            <a:r>
              <a:rPr lang="de-DE" i="1" dirty="0"/>
              <a:t>kennt die Geheimzahl der EC-Karte des Lehrers usw.</a:t>
            </a:r>
          </a:p>
        </p:txBody>
      </p:sp>
    </p:spTree>
    <p:extLst>
      <p:ext uri="{BB962C8B-B14F-4D97-AF65-F5344CB8AC3E}">
        <p14:creationId xmlns:p14="http://schemas.microsoft.com/office/powerpoint/2010/main" val="380122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115616" y="0"/>
            <a:ext cx="7509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/>
              <a:t>Warum Rollenbezeichnungen wichtig sein </a:t>
            </a:r>
            <a:r>
              <a:rPr lang="de-DE" sz="2400" b="1" u="sng"/>
              <a:t>können</a:t>
            </a:r>
          </a:p>
        </p:txBody>
      </p:sp>
      <p:pic>
        <p:nvPicPr>
          <p:cNvPr id="3" name="Bild 2" descr="lehrer-direktor-rollen-angestell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6712"/>
            <a:ext cx="9144000" cy="271582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47664" y="453671"/>
            <a:ext cx="582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1 - Uns interessiert die </a:t>
            </a:r>
            <a:r>
              <a:rPr lang="de-DE" b="1"/>
              <a:t>Verwaltungsstruktur</a:t>
            </a:r>
            <a:r>
              <a:rPr lang="de-DE"/>
              <a:t>: </a:t>
            </a:r>
          </a:p>
        </p:txBody>
      </p:sp>
      <p:pic>
        <p:nvPicPr>
          <p:cNvPr id="6" name="Bild 5" descr="lehrer-direktor-rollen-ehepartn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49080"/>
            <a:ext cx="9144000" cy="2715823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979712" y="3717032"/>
            <a:ext cx="4661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2 - Uns interessiert der </a:t>
            </a:r>
            <a:r>
              <a:rPr lang="de-DE" b="1"/>
              <a:t>Ehestand</a:t>
            </a:r>
            <a:r>
              <a:rPr lang="de-DE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4796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115616" y="0"/>
            <a:ext cx="7509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/>
              <a:t>Warum Rollenbezeichnungen wichtig sein </a:t>
            </a:r>
            <a:r>
              <a:rPr lang="de-DE" sz="2400" b="1" u="sng"/>
              <a:t>können</a:t>
            </a:r>
          </a:p>
        </p:txBody>
      </p:sp>
      <p:pic>
        <p:nvPicPr>
          <p:cNvPr id="3" name="Bild 2" descr="lehrer-direktor-rollen-angestell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6712"/>
            <a:ext cx="9144000" cy="271582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47664" y="453671"/>
            <a:ext cx="582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1 - Uns interessiert die </a:t>
            </a:r>
            <a:r>
              <a:rPr lang="de-DE" b="1"/>
              <a:t>Verwaltungsstruktur</a:t>
            </a:r>
            <a:r>
              <a:rPr lang="de-DE"/>
              <a:t>: </a:t>
            </a:r>
          </a:p>
        </p:txBody>
      </p:sp>
      <p:pic>
        <p:nvPicPr>
          <p:cNvPr id="6" name="Bild 5" descr="lehrer-direktor-rollen-ehepartn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42177"/>
            <a:ext cx="9144000" cy="2715823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979712" y="3717032"/>
            <a:ext cx="4661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2 - Uns interessiert der </a:t>
            </a:r>
            <a:r>
              <a:rPr lang="de-DE" b="1"/>
              <a:t>Ehestand</a:t>
            </a:r>
            <a:r>
              <a:rPr lang="de-DE"/>
              <a:t>:</a:t>
            </a:r>
          </a:p>
        </p:txBody>
      </p:sp>
      <p:sp>
        <p:nvSpPr>
          <p:cNvPr id="2" name="Oval 1"/>
          <p:cNvSpPr/>
          <p:nvPr/>
        </p:nvSpPr>
        <p:spPr>
          <a:xfrm>
            <a:off x="2555776" y="4653136"/>
            <a:ext cx="1728192" cy="1224136"/>
          </a:xfrm>
          <a:prstGeom prst="ellipse">
            <a:avLst/>
          </a:prstGeom>
          <a:noFill/>
          <a:ln w="762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/>
          <p:cNvSpPr/>
          <p:nvPr/>
        </p:nvSpPr>
        <p:spPr>
          <a:xfrm>
            <a:off x="2555776" y="1340768"/>
            <a:ext cx="1728192" cy="1224136"/>
          </a:xfrm>
          <a:prstGeom prst="ellipse">
            <a:avLst/>
          </a:prstGeom>
          <a:noFill/>
          <a:ln w="762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79512" y="1988840"/>
            <a:ext cx="223224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/>
              <a:t>Lehrer hat Rolle</a:t>
            </a:r>
          </a:p>
          <a:p>
            <a:r>
              <a:rPr lang="de-DE"/>
              <a:t>"Angestellter"</a:t>
            </a:r>
          </a:p>
          <a:p>
            <a:r>
              <a:rPr lang="de-DE"/>
              <a:t>-- Jeder Direktor kann mehrere Lehrer haben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79512" y="5301208"/>
            <a:ext cx="223224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/>
              <a:t>Lehrer hat Rolle</a:t>
            </a:r>
          </a:p>
          <a:p>
            <a:r>
              <a:rPr lang="de-DE"/>
              <a:t>"Ehepartner"</a:t>
            </a:r>
          </a:p>
          <a:p>
            <a:r>
              <a:rPr lang="de-DE"/>
              <a:t>-- Jeder Direktor kann maximal einen Lehrer haben</a:t>
            </a:r>
          </a:p>
        </p:txBody>
      </p:sp>
    </p:spTree>
    <p:extLst>
      <p:ext uri="{BB962C8B-B14F-4D97-AF65-F5344CB8AC3E}">
        <p14:creationId xmlns:p14="http://schemas.microsoft.com/office/powerpoint/2010/main" val="92296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115616" y="0"/>
            <a:ext cx="7509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/>
              <a:t>Warum Rollenbezeichnungen wichtig sein </a:t>
            </a:r>
            <a:r>
              <a:rPr lang="de-DE" sz="2400" b="1" u="sng"/>
              <a:t>können</a:t>
            </a:r>
          </a:p>
        </p:txBody>
      </p:sp>
      <p:pic>
        <p:nvPicPr>
          <p:cNvPr id="3" name="Bild 2" descr="lehrer-direktor-rollen-angestell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6712"/>
            <a:ext cx="9144000" cy="271582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47664" y="453671"/>
            <a:ext cx="562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1 - Uns interessiert die Verwaltungsstruktur: </a:t>
            </a:r>
          </a:p>
        </p:txBody>
      </p:sp>
      <p:pic>
        <p:nvPicPr>
          <p:cNvPr id="6" name="Bild 5" descr="lehrer-direktor-rollen-ehepartn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42177"/>
            <a:ext cx="9144000" cy="2715823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979712" y="3717032"/>
            <a:ext cx="459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Szenario 2 - Uns interessiert der Ehestand:</a:t>
            </a:r>
          </a:p>
        </p:txBody>
      </p:sp>
      <p:sp>
        <p:nvSpPr>
          <p:cNvPr id="2" name="Oval 1"/>
          <p:cNvSpPr/>
          <p:nvPr/>
        </p:nvSpPr>
        <p:spPr>
          <a:xfrm>
            <a:off x="2555776" y="4653136"/>
            <a:ext cx="1728192" cy="1224136"/>
          </a:xfrm>
          <a:prstGeom prst="ellipse">
            <a:avLst/>
          </a:prstGeom>
          <a:noFill/>
          <a:ln w="762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/>
          <p:cNvSpPr/>
          <p:nvPr/>
        </p:nvSpPr>
        <p:spPr>
          <a:xfrm>
            <a:off x="2555776" y="1340768"/>
            <a:ext cx="1728192" cy="1224136"/>
          </a:xfrm>
          <a:prstGeom prst="ellipse">
            <a:avLst/>
          </a:prstGeom>
          <a:noFill/>
          <a:ln w="762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79512" y="1988840"/>
            <a:ext cx="223224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/>
              <a:t>Lehrer hat Rolle</a:t>
            </a:r>
          </a:p>
          <a:p>
            <a:r>
              <a:rPr lang="de-DE"/>
              <a:t>"Angestellter"</a:t>
            </a:r>
          </a:p>
          <a:p>
            <a:r>
              <a:rPr lang="de-DE"/>
              <a:t>-- Jeder Direktor kann mehrere Lehrer haben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79512" y="5301208"/>
            <a:ext cx="223224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/>
              <a:t>Lehrer hat Rolle</a:t>
            </a:r>
          </a:p>
          <a:p>
            <a:r>
              <a:rPr lang="de-DE"/>
              <a:t>"Ehepartner"</a:t>
            </a:r>
          </a:p>
          <a:p>
            <a:r>
              <a:rPr lang="de-DE"/>
              <a:t>-- Jeder Direktor kann maximal einen Lehrer haben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99592" y="3329697"/>
            <a:ext cx="7539694" cy="132343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4000" b="1"/>
              <a:t>Je nach Rolle ändert sich evtl. </a:t>
            </a:r>
          </a:p>
          <a:p>
            <a:r>
              <a:rPr lang="de-DE" sz="4000" b="1"/>
              <a:t>Multiplizität + Navigierbarkeit</a:t>
            </a:r>
          </a:p>
        </p:txBody>
      </p:sp>
    </p:spTree>
    <p:extLst>
      <p:ext uri="{BB962C8B-B14F-4D97-AF65-F5344CB8AC3E}">
        <p14:creationId xmlns:p14="http://schemas.microsoft.com/office/powerpoint/2010/main" val="121467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304800" y="1752600"/>
            <a:ext cx="84582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err="1"/>
              <a:t>Zugriffsmodifikator</a:t>
            </a:r>
            <a:r>
              <a:rPr lang="de-DE" dirty="0"/>
              <a:t> ist grundsätzlich private (wie auch das Attribut, durch das die</a:t>
            </a:r>
          </a:p>
          <a:p>
            <a:r>
              <a:rPr lang="de-DE" dirty="0"/>
              <a:t>		assoziierte Klasse repräsentiert wird – wird später erläutert)</a:t>
            </a:r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 von eUML2 vorgeschlagene </a:t>
            </a:r>
            <a:r>
              <a:rPr lang="de-DE" dirty="0" err="1"/>
              <a:t>Defaultwerte</a:t>
            </a:r>
            <a:r>
              <a:rPr lang="de-DE" dirty="0"/>
              <a:t> sind oft in Ordnung</a:t>
            </a:r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 Rollenbezeichnungen sind optional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057400" y="609600"/>
            <a:ext cx="2634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Allgemeines zu Rollen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Multiplizitäten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de-DE"/>
              <a:t>Zusammenfassende Übung</a:t>
            </a:r>
            <a:endParaRPr lang="de-DE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4768" y="196334"/>
            <a:ext cx="3300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Übung: Assoziationen / UML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067944" y="332656"/>
            <a:ext cx="2571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Zeichnen Sie korrekte</a:t>
            </a:r>
          </a:p>
          <a:p>
            <a:r>
              <a:rPr lang="de-DE" dirty="0"/>
              <a:t>Assoziationen, Rollen,</a:t>
            </a:r>
          </a:p>
          <a:p>
            <a:r>
              <a:rPr lang="de-DE" dirty="0" err="1"/>
              <a:t>Multiplizitäten</a:t>
            </a:r>
            <a:r>
              <a:rPr lang="de-DE" dirty="0"/>
              <a:t> und</a:t>
            </a:r>
          </a:p>
          <a:p>
            <a:r>
              <a:rPr lang="de-DE" dirty="0"/>
              <a:t>Navigierbarkeiten ein.</a:t>
            </a:r>
          </a:p>
        </p:txBody>
      </p:sp>
      <p:pic>
        <p:nvPicPr>
          <p:cNvPr id="4" name="Bild 3" descr="11-assoz-gesamtuebu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2909"/>
            <a:ext cx="9144000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0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-65276"/>
            <a:ext cx="6163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Übung: Assoziationen / UML - Lösungs</a:t>
            </a:r>
            <a:r>
              <a:rPr lang="de-DE" sz="2800" b="1" u="sng">
                <a:solidFill>
                  <a:srgbClr val="FF0000"/>
                </a:solidFill>
              </a:rPr>
              <a:t>vorschlag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372200" y="116632"/>
            <a:ext cx="2571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Zeichnen Sie korrekte</a:t>
            </a:r>
          </a:p>
          <a:p>
            <a:r>
              <a:rPr lang="de-DE" dirty="0"/>
              <a:t>Assoziationen, Rollen,</a:t>
            </a:r>
          </a:p>
          <a:p>
            <a:r>
              <a:rPr lang="de-DE" dirty="0" err="1"/>
              <a:t>Multiplizitäten</a:t>
            </a:r>
            <a:r>
              <a:rPr lang="de-DE" dirty="0"/>
              <a:t> und</a:t>
            </a:r>
          </a:p>
          <a:p>
            <a:r>
              <a:rPr lang="de-DE" dirty="0"/>
              <a:t>Navigierbarkeiten ein.</a:t>
            </a:r>
          </a:p>
        </p:txBody>
      </p:sp>
      <p:pic>
        <p:nvPicPr>
          <p:cNvPr id="2" name="Bild 1" descr="12-assoz-gesamtuebu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33" y="1542586"/>
            <a:ext cx="9144000" cy="516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4768" y="196334"/>
            <a:ext cx="5558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Übung: Assoziationen / UML - Lösungsvorschlag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067944" y="565666"/>
            <a:ext cx="3982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mit Anzeige der assoziierten Attribute</a:t>
            </a:r>
          </a:p>
        </p:txBody>
      </p:sp>
      <p:pic>
        <p:nvPicPr>
          <p:cNvPr id="2" name="Bild 1" descr="assoz_firma_uebung_loesung_mit_assozmemb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15" y="1203820"/>
            <a:ext cx="9144000" cy="565418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0" y="764704"/>
            <a:ext cx="4669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(Achtung: Hier kleinere Fehler, z.B.</a:t>
            </a:r>
          </a:p>
          <a:p>
            <a:r>
              <a:rPr lang="de-DE" i="1"/>
              <a:t>Sichtbarkeit des Attributs name bei Person)</a:t>
            </a:r>
          </a:p>
        </p:txBody>
      </p:sp>
    </p:spTree>
    <p:extLst>
      <p:ext uri="{BB962C8B-B14F-4D97-AF65-F5344CB8AC3E}">
        <p14:creationId xmlns:p14="http://schemas.microsoft.com/office/powerpoint/2010/main" val="11482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lehrer-direktor4.jpe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620688"/>
            <a:ext cx="7392277" cy="250496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572000" y="3645024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Jeder </a:t>
            </a:r>
            <a:r>
              <a:rPr lang="de-DE" b="1"/>
              <a:t>Direktor</a:t>
            </a:r>
            <a:r>
              <a:rPr lang="de-DE"/>
              <a:t> hat keinen, einen oder mehrere Lehrer</a:t>
            </a:r>
          </a:p>
          <a:p>
            <a:r>
              <a:rPr lang="de-DE"/>
              <a:t>(er könnte in einer winzigen Landschule arbeiten, wo er der einzige Lehrer ist).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547664" y="3645024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Jeder </a:t>
            </a:r>
            <a:r>
              <a:rPr lang="de-DE" b="1"/>
              <a:t>Lehrer</a:t>
            </a:r>
            <a:r>
              <a:rPr lang="de-DE"/>
              <a:t> hat genau einen Direktor (ohne Direktor kann die Schule nicht existieren)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2339752" y="1988840"/>
            <a:ext cx="2027312" cy="16561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H="1" flipV="1">
            <a:off x="3491880" y="2060848"/>
            <a:ext cx="1800200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533400" y="5290066"/>
            <a:ext cx="7907433" cy="6771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800"/>
              <a:t>Multiplizitäten wie bei ER-Diagrammen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/>
          <p:cNvSpPr txBox="1"/>
          <p:nvPr/>
        </p:nvSpPr>
        <p:spPr>
          <a:xfrm>
            <a:off x="533400" y="5290066"/>
            <a:ext cx="7907433" cy="6771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800"/>
              <a:t>Multiplizitäten wie bei ER-Diagrammen</a:t>
            </a: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390376"/>
              </p:ext>
            </p:extLst>
          </p:nvPr>
        </p:nvGraphicFramePr>
        <p:xfrm>
          <a:off x="381000" y="457200"/>
          <a:ext cx="8458200" cy="4200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594"/>
                <a:gridCol w="3396803"/>
                <a:gridCol w="3396803"/>
              </a:tblGrid>
              <a:tr h="542925">
                <a:tc>
                  <a:txBody>
                    <a:bodyPr/>
                    <a:lstStyle/>
                    <a:p>
                      <a:r>
                        <a:rPr lang="de-DE"/>
                        <a:t>Multiplizität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Bedeutung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Beispiel</a:t>
                      </a:r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r>
                        <a:rPr lang="de-DE"/>
                        <a:t>0..1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de</a:t>
                      </a:r>
                      <a:r>
                        <a:rPr lang="de-DE" baseline="0"/>
                        <a:t>m Objekt ist immer </a:t>
                      </a:r>
                      <a:r>
                        <a:rPr lang="de-DE" b="1" baseline="0"/>
                        <a:t>kein</a:t>
                      </a:r>
                      <a:r>
                        <a:rPr lang="de-DE" baseline="0"/>
                        <a:t> oder </a:t>
                      </a:r>
                      <a:r>
                        <a:rPr lang="de-DE" b="1" baseline="0"/>
                        <a:t>ein </a:t>
                      </a:r>
                      <a:r>
                        <a:rPr lang="de-DE" baseline="0"/>
                        <a:t>anderes Objekt zugeordnet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Ein Artikel befindet sich</a:t>
                      </a:r>
                      <a:r>
                        <a:rPr lang="de-DE" baseline="0"/>
                        <a:t> in keinem Einkaufswagen (= noch im Regal) oder in maximal einem.</a:t>
                      </a:r>
                      <a:endParaRPr lang="de-DE"/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dem Objekt ist immer </a:t>
                      </a:r>
                      <a:r>
                        <a:rPr lang="de-DE" b="1"/>
                        <a:t>genau ein </a:t>
                      </a:r>
                      <a:r>
                        <a:rPr lang="de-DE"/>
                        <a:t>anderes Objekt zugeordnet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Jede Laus sitzt</a:t>
                      </a:r>
                      <a:r>
                        <a:rPr lang="de-DE" baseline="0"/>
                        <a:t> immer auf genau einem Hund (ohne Hund kann sie nicht leben)</a:t>
                      </a:r>
                      <a:endParaRPr lang="de-DE"/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r>
                        <a:rPr lang="de-DE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dem Objekt ist </a:t>
                      </a:r>
                      <a:r>
                        <a:rPr lang="de-DE" b="1"/>
                        <a:t>kein</a:t>
                      </a:r>
                      <a:r>
                        <a:rPr lang="de-DE"/>
                        <a:t>, </a:t>
                      </a:r>
                      <a:r>
                        <a:rPr lang="de-DE" b="1"/>
                        <a:t>ein </a:t>
                      </a:r>
                      <a:r>
                        <a:rPr lang="de-DE"/>
                        <a:t>oder </a:t>
                      </a:r>
                      <a:r>
                        <a:rPr lang="de-DE" b="1"/>
                        <a:t>mehrere </a:t>
                      </a:r>
                      <a:r>
                        <a:rPr lang="de-DE"/>
                        <a:t>andere Objekte zugeordnet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Auf jedem Hund sitzt keine, eine oder mehrere Läuse.</a:t>
                      </a:r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r>
                        <a:rPr lang="de-DE"/>
                        <a:t>1..*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dem Objekt ist ein oder mehrere andere Objekte zugeordnet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Auf jeder Rechnung steht ein oder mehrere Artikel (eine</a:t>
                      </a:r>
                      <a:r>
                        <a:rPr lang="de-DE" baseline="0"/>
                        <a:t> Rechnung ohne Artikel ist sinnlos).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1832" y="5085184"/>
            <a:ext cx="8947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*		Jeder Direktor hat keine, eine oder mehrere Sekretärinnen.</a:t>
            </a:r>
          </a:p>
          <a:p>
            <a:r>
              <a:rPr lang="de-DE" dirty="0">
                <a:solidFill>
                  <a:srgbClr val="0000FF"/>
                </a:solidFill>
              </a:rPr>
              <a:t>1		Jede Sekretärin hat genau einen Direktor (niemals: keinen oder mehrere).</a:t>
            </a:r>
          </a:p>
          <a:p>
            <a:endParaRPr lang="de-DE" dirty="0"/>
          </a:p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0...1		Jeder Lehrer arbeitet mit keinem oder einem Schulsozialarbeiter zugeordnet.</a:t>
            </a:r>
          </a:p>
          <a:p>
            <a:r>
              <a:rPr lang="de-DE" dirty="0">
                <a:solidFill>
                  <a:srgbClr val="008000"/>
                </a:solidFill>
              </a:rPr>
              <a:t>1...*		Jeder Schulsozialarbeiter arbeitet mit </a:t>
            </a:r>
            <a:r>
              <a:rPr lang="de-DE" b="1" dirty="0">
                <a:solidFill>
                  <a:srgbClr val="008000"/>
                </a:solidFill>
              </a:rPr>
              <a:t>mindestens </a:t>
            </a:r>
            <a:r>
              <a:rPr lang="de-DE" dirty="0">
                <a:solidFill>
                  <a:srgbClr val="008000"/>
                </a:solidFill>
              </a:rPr>
              <a:t>einem Lehrer.</a:t>
            </a:r>
          </a:p>
        </p:txBody>
      </p:sp>
      <p:pic>
        <p:nvPicPr>
          <p:cNvPr id="6" name="Bild 5" descr="multiplizitaeten-beispie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88640"/>
            <a:ext cx="7596336" cy="46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9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81000" y="424934"/>
            <a:ext cx="8562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660066"/>
                </a:solidFill>
              </a:rPr>
              <a:t>Übung </a:t>
            </a:r>
            <a:r>
              <a:rPr lang="de-DE" b="1" dirty="0" err="1">
                <a:solidFill>
                  <a:srgbClr val="660066"/>
                </a:solidFill>
              </a:rPr>
              <a:t>Multiplizitäten</a:t>
            </a:r>
            <a:endParaRPr lang="de-DE" b="1" dirty="0">
              <a:solidFill>
                <a:srgbClr val="660066"/>
              </a:solidFill>
            </a:endParaRPr>
          </a:p>
          <a:p>
            <a:endParaRPr lang="de-DE" dirty="0"/>
          </a:p>
          <a:p>
            <a:r>
              <a:rPr lang="de-DE" dirty="0"/>
              <a:t>Wir bilden unsere Schule in einer Software ab. Wir wollen wissen, welche Klassen</a:t>
            </a:r>
          </a:p>
          <a:p>
            <a:r>
              <a:rPr lang="de-DE" dirty="0"/>
              <a:t>aufeinander zugreifen können müssen etc.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8800"/>
            <a:ext cx="9151258" cy="4912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81000" y="424934"/>
            <a:ext cx="4930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660066"/>
                </a:solidFill>
              </a:rPr>
              <a:t>Übung </a:t>
            </a:r>
            <a:r>
              <a:rPr lang="de-DE" b="1" dirty="0" err="1">
                <a:solidFill>
                  <a:srgbClr val="660066"/>
                </a:solidFill>
              </a:rPr>
              <a:t>Multiplizitäten</a:t>
            </a:r>
            <a:endParaRPr lang="de-DE" b="1" dirty="0">
              <a:solidFill>
                <a:srgbClr val="660066"/>
              </a:solidFill>
            </a:endParaRPr>
          </a:p>
          <a:p>
            <a:endParaRPr lang="de-DE" dirty="0"/>
          </a:p>
          <a:p>
            <a:r>
              <a:rPr lang="de-DE" b="1" dirty="0" smtClean="0"/>
              <a:t>Tragen Sie die korrekten </a:t>
            </a:r>
            <a:r>
              <a:rPr lang="de-DE" b="1" dirty="0" err="1" smtClean="0"/>
              <a:t>Multiplizitäten</a:t>
            </a:r>
            <a:r>
              <a:rPr lang="de-DE" b="1" dirty="0" smtClean="0"/>
              <a:t> ein.</a:t>
            </a:r>
          </a:p>
        </p:txBody>
      </p:sp>
      <p:pic>
        <p:nvPicPr>
          <p:cNvPr id="4" name="Bild 3" descr="1schulsystem_nur_strich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51264"/>
            <a:ext cx="9144000" cy="36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1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81000" y="424934"/>
            <a:ext cx="76109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660066"/>
                </a:solidFill>
              </a:rPr>
              <a:t>Übung </a:t>
            </a:r>
            <a:r>
              <a:rPr lang="de-DE" b="1" dirty="0" err="1">
                <a:solidFill>
                  <a:srgbClr val="660066"/>
                </a:solidFill>
              </a:rPr>
              <a:t>Multiplizitäten</a:t>
            </a:r>
            <a:endParaRPr lang="de-DE" b="1" dirty="0">
              <a:solidFill>
                <a:srgbClr val="660066"/>
              </a:solidFill>
            </a:endParaRPr>
          </a:p>
          <a:p>
            <a:endParaRPr lang="de-DE" dirty="0"/>
          </a:p>
          <a:p>
            <a:r>
              <a:rPr lang="de-DE" b="1" dirty="0" smtClean="0"/>
              <a:t>Tragen Sie die korrekten </a:t>
            </a:r>
            <a:r>
              <a:rPr lang="de-DE" b="1" dirty="0" err="1" smtClean="0"/>
              <a:t>Multiplizitäten</a:t>
            </a:r>
            <a:r>
              <a:rPr lang="de-DE" b="1" dirty="0" smtClean="0"/>
              <a:t> ein. </a:t>
            </a:r>
            <a:r>
              <a:rPr lang="de-DE" b="1">
                <a:solidFill>
                  <a:srgbClr val="FF0000"/>
                </a:solidFill>
              </a:rPr>
              <a:t>LÖSUNGS</a:t>
            </a:r>
            <a:r>
              <a:rPr lang="de-DE" b="1" u="sng">
                <a:solidFill>
                  <a:srgbClr val="FF0000"/>
                </a:solidFill>
              </a:rPr>
              <a:t>VORSCHLAG</a:t>
            </a:r>
          </a:p>
        </p:txBody>
      </p:sp>
      <p:pic>
        <p:nvPicPr>
          <p:cNvPr id="2" name="Bild 1" descr="3schulsystem_nur_multipliz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" y="2564904"/>
            <a:ext cx="9144000" cy="36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998</Words>
  <Application>Microsoft Macintosh PowerPoint</Application>
  <PresentationFormat>Bildschirmpräsentation (4:3)</PresentationFormat>
  <Paragraphs>174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7" baseType="lpstr">
      <vt:lpstr>Calibri</vt:lpstr>
      <vt:lpstr>ＭＳ Ｐゴシック</vt:lpstr>
      <vt:lpstr>Arial</vt:lpstr>
      <vt:lpstr>Office-Design</vt:lpstr>
      <vt:lpstr>Objektorientierte Analyse / Objektorientiertes Design: Assoziationen (= Beziehungen zw. Objekten/Klassen, auch: "kennt"-Beziehung)</vt:lpstr>
      <vt:lpstr>PowerPoint-Präsentation</vt:lpstr>
      <vt:lpstr>1) Multiplizitäten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2) Navigierbarkeit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3) Rollen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Zusammenfassende Übung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Microsoft Office-Anwender</cp:lastModifiedBy>
  <cp:revision>337</cp:revision>
  <cp:lastPrinted>2017-07-11T19:40:58Z</cp:lastPrinted>
  <dcterms:created xsi:type="dcterms:W3CDTF">2013-03-18T20:05:55Z</dcterms:created>
  <dcterms:modified xsi:type="dcterms:W3CDTF">2017-07-11T20:43:26Z</dcterms:modified>
</cp:coreProperties>
</file>