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04" r:id="rId3"/>
    <p:sldId id="305" r:id="rId4"/>
    <p:sldId id="257" r:id="rId5"/>
    <p:sldId id="297" r:id="rId6"/>
    <p:sldId id="284" r:id="rId7"/>
    <p:sldId id="298" r:id="rId8"/>
    <p:sldId id="287" r:id="rId9"/>
    <p:sldId id="299" r:id="rId10"/>
    <p:sldId id="291" r:id="rId11"/>
    <p:sldId id="300" r:id="rId12"/>
    <p:sldId id="289" r:id="rId13"/>
    <p:sldId id="290" r:id="rId14"/>
    <p:sldId id="288" r:id="rId15"/>
    <p:sldId id="301" r:id="rId16"/>
    <p:sldId id="302" r:id="rId17"/>
    <p:sldId id="303" r:id="rId18"/>
    <p:sldId id="295" r:id="rId19"/>
    <p:sldId id="296" r:id="rId20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40" d="100"/>
          <a:sy n="140" d="100"/>
        </p:scale>
        <p:origin x="-17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05.10.16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4415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b="1" smtClean="0">
                <a:ea typeface="ＭＳ Ｐゴシック" pitchFamily="-1" charset="-128"/>
                <a:cs typeface="ＭＳ Ｐゴシック" pitchFamily="-1" charset="-128"/>
              </a:rPr>
              <a:t>Implementierung von </a:t>
            </a:r>
            <a:r>
              <a:rPr lang="de-DE" b="1" smtClean="0">
                <a:latin typeface="Calibri"/>
                <a:ea typeface="ＭＳ Ｐゴシック" pitchFamily="-1" charset="-128"/>
                <a:cs typeface="Calibri"/>
              </a:rPr>
              <a:t>Assoziationen</a:t>
            </a:r>
            <a:endParaRPr lang="de-DE" sz="2800" b="1" i="1" smtClean="0">
              <a:latin typeface="Calibri"/>
              <a:ea typeface="ＭＳ Ｐゴシック" pitchFamily="-1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2957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1...* - Beziehung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52959" y="980728"/>
            <a:ext cx="614723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Überlegen Sie:</a:t>
            </a:r>
          </a:p>
          <a:p>
            <a:r>
              <a:rPr lang="de-DE" sz="2400"/>
              <a:t>Wie legen Sie im Code fest, dass jeder Lehrer mindestens einen Schueler hat?</a:t>
            </a: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448" y="0"/>
            <a:ext cx="2432551" cy="4509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2957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1...* - Beziehung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52959" y="980728"/>
            <a:ext cx="614723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Überlegen Sie:</a:t>
            </a:r>
          </a:p>
          <a:p>
            <a:r>
              <a:rPr lang="de-DE" sz="2400"/>
              <a:t>Wie legen Sie im Code fest, dass jeder Lehrer mindestens einen Schueler hat?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58446" y="2636912"/>
            <a:ext cx="6069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6600"/>
                </a:solidFill>
              </a:rPr>
              <a:t>Lösung:</a:t>
            </a:r>
          </a:p>
          <a:p>
            <a:r>
              <a:rPr lang="de-DE" b="1" dirty="0">
                <a:solidFill>
                  <a:srgbClr val="FF6600"/>
                </a:solidFill>
              </a:rPr>
              <a:t>ArrayList mit Objekten der verbundenen Klasse anlegen; Liste im Konstruktor übergeben.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23528" y="4293096"/>
            <a:ext cx="794189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Klasse Lehrer</a:t>
            </a:r>
          </a:p>
          <a:p>
            <a:r>
              <a:rPr lang="de-DE" sz="2400" b="1">
                <a:latin typeface="Courier New"/>
                <a:cs typeface="Courier New"/>
              </a:rPr>
              <a:t>private ArrayList&lt;Schueler&gt; schuelerliste;</a:t>
            </a:r>
          </a:p>
          <a:p>
            <a:endParaRPr lang="de-DE" sz="2400" b="1">
              <a:latin typeface="Courier New"/>
              <a:cs typeface="Courier New"/>
            </a:endParaRPr>
          </a:p>
          <a:p>
            <a:r>
              <a:rPr lang="de-DE" sz="2400" b="1">
                <a:latin typeface="Courier New"/>
                <a:cs typeface="Courier New"/>
              </a:rPr>
              <a:t>public Lehrer(ArrayList&lt;Schueler&gt; sListe){</a:t>
            </a:r>
          </a:p>
          <a:p>
            <a:r>
              <a:rPr lang="de-DE" sz="2400" b="1">
                <a:latin typeface="Courier New"/>
                <a:cs typeface="Courier New"/>
              </a:rPr>
              <a:t>	this.schuelerliste = sListe;</a:t>
            </a:r>
          </a:p>
          <a:p>
            <a:r>
              <a:rPr lang="de-DE" sz="2400" b="1">
                <a:latin typeface="Courier New"/>
                <a:cs typeface="Courier New"/>
              </a:rPr>
              <a:t>}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448" y="0"/>
            <a:ext cx="2432551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69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3121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Nicht navigierbar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28600" y="3075801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Überlegen Sie:</a:t>
            </a:r>
          </a:p>
          <a:p>
            <a:r>
              <a:rPr lang="de-DE"/>
              <a:t>Wie legen Sie im Code fest, dass der Angestellte die Abteilung nicht kennt?</a:t>
            </a: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933450"/>
            <a:ext cx="7112000" cy="1663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3121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Nicht navigierbar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038600" y="3352800"/>
            <a:ext cx="50204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>
                <a:solidFill>
                  <a:srgbClr val="FF6600"/>
                </a:solidFill>
              </a:rPr>
              <a:t>Lösung:</a:t>
            </a:r>
          </a:p>
          <a:p>
            <a:r>
              <a:rPr lang="de-DE" b="1">
                <a:solidFill>
                  <a:srgbClr val="FF6600"/>
                </a:solidFill>
              </a:rPr>
              <a:t>Sie tun einfach nichts. Wenn Angestellter</a:t>
            </a:r>
          </a:p>
          <a:p>
            <a:r>
              <a:rPr lang="de-DE" b="1">
                <a:solidFill>
                  <a:srgbClr val="FF6600"/>
                </a:solidFill>
              </a:rPr>
              <a:t>keine Referenz auf Abteilung enthält,</a:t>
            </a:r>
          </a:p>
          <a:p>
            <a:r>
              <a:rPr lang="de-DE" b="1">
                <a:solidFill>
                  <a:srgbClr val="FF6600"/>
                </a:solidFill>
              </a:rPr>
              <a:t>gibt es in diese Richtung keine Sichtbarkeit.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28600" y="3075801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Überlegen Sie:</a:t>
            </a:r>
          </a:p>
          <a:p>
            <a:r>
              <a:rPr lang="de-DE"/>
              <a:t>Wie legen Sie im Code fest, dass der Angestellte die Abteilung nicht kennt?</a:t>
            </a: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933450"/>
            <a:ext cx="7112000" cy="1663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5313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Diverses zur Implementierung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85800" y="1981201"/>
            <a:ext cx="76962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de-DE"/>
              <a:t>Bei bidirektionalen Beziehungen muss berücksichtigt werden, dass bei Änderungs- und Löschvorgängen auch in der assoziierten Klasse entsprechend geändert wird.</a:t>
            </a:r>
          </a:p>
          <a:p>
            <a:pPr marL="342900" indent="-342900">
              <a:buAutoNum type="arabicParenR"/>
            </a:pPr>
            <a:endParaRPr lang="de-DE"/>
          </a:p>
          <a:p>
            <a:pPr marL="342900" indent="-342900">
              <a:buAutoNum type="arabicParenR"/>
            </a:pPr>
            <a:r>
              <a:rPr lang="de-DE"/>
              <a:t>Änderungs- und Löschoperationen werden i.d.R. durch eigene Methoden vorgenommen.</a:t>
            </a:r>
          </a:p>
          <a:p>
            <a:pPr marL="342900" indent="-342900">
              <a:buAutoNum type="arabicParenR"/>
            </a:pPr>
            <a:endParaRPr lang="de-DE"/>
          </a:p>
          <a:p>
            <a:pPr marL="342900" indent="-342900">
              <a:buAutoNum type="arabicParenR"/>
            </a:pPr>
            <a:r>
              <a:rPr lang="de-DE"/>
              <a:t>eUML2 erzeugt Ihnen Javacode passend zum UML-Diagramm (Forward-Engineering, vgl. MySQL-Workbench). In der Regel ist der Code brauchbar oder kann zumindest als Grundlage dienen.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64149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660066"/>
                </a:solidFill>
              </a:rPr>
              <a:t>Assoziationen – Übung: Anwendung</a:t>
            </a:r>
            <a:endParaRPr lang="de-DE" sz="2800" b="1" dirty="0">
              <a:solidFill>
                <a:srgbClr val="660066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251520" y="906874"/>
            <a:ext cx="8020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Aufgabe 1: </a:t>
            </a:r>
            <a:r>
              <a:rPr lang="de-DE" dirty="0"/>
              <a:t>Die Assoziationsattribute sind noch nicht festgehalten. Ergänzen Sie das Klassendiagramm entsprechend (auch Parameter in den Konstruktoren bei Bedarf!).</a:t>
            </a:r>
          </a:p>
        </p:txBody>
      </p:sp>
      <p:pic>
        <p:nvPicPr>
          <p:cNvPr id="3" name="Bild 2" descr="java32c_uebung_bank_ohne_assoziationsmitglied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9144000" cy="47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79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827584" y="86380"/>
            <a:ext cx="64149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660066"/>
                </a:solidFill>
              </a:rPr>
              <a:t>Assoziationen – Übung: Anwendung</a:t>
            </a:r>
            <a:endParaRPr lang="de-DE" sz="2800" b="1" dirty="0">
              <a:solidFill>
                <a:srgbClr val="660066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2027" y="303207"/>
            <a:ext cx="9107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/>
              <a:t>Lösung:</a:t>
            </a:r>
          </a:p>
          <a:p>
            <a:pPr marL="285750" indent="-285750">
              <a:buFontTx/>
              <a:buChar char="-"/>
            </a:pPr>
            <a:r>
              <a:rPr lang="de-DE" sz="1600" dirty="0"/>
              <a:t>Direktor hat Liste mit Kundenberatern; da Liste leer sein darf (KANN-Beziehung), wird sie nicht im Konstruktor übergeben.</a:t>
            </a:r>
          </a:p>
          <a:p>
            <a:pPr marL="285750" indent="-285750">
              <a:buFontTx/>
              <a:buChar char="-"/>
            </a:pPr>
            <a:r>
              <a:rPr lang="de-DE" sz="1600" dirty="0"/>
              <a:t>Kundenberater hat Liste von Kunden; da MUSS-Beziehung, wird sie im Konstruktor übergeben.</a:t>
            </a:r>
          </a:p>
          <a:p>
            <a:pPr marL="285750" indent="-285750">
              <a:buFontTx/>
              <a:buChar char="-"/>
            </a:pPr>
            <a:r>
              <a:rPr lang="de-DE" sz="1600" dirty="0"/>
              <a:t>Kunde hat einen Kundenberater (Attribut meinKundenberater). Da MUSS-Beziehung, wird der Kundenberater im Konstruktor übergeben.</a:t>
            </a:r>
          </a:p>
        </p:txBody>
      </p:sp>
      <p:pic>
        <p:nvPicPr>
          <p:cNvPr id="5" name="Bild 4" descr="java32c_uebung_bank_MIT_assoziationsmitglied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9144000" cy="510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54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827584" y="86380"/>
            <a:ext cx="64149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660066"/>
                </a:solidFill>
              </a:rPr>
              <a:t>Assoziationen – Übung: Anwendung</a:t>
            </a:r>
            <a:endParaRPr lang="de-DE" sz="2800" b="1" dirty="0">
              <a:solidFill>
                <a:srgbClr val="660066"/>
              </a:solidFill>
            </a:endParaRPr>
          </a:p>
        </p:txBody>
      </p:sp>
      <p:pic>
        <p:nvPicPr>
          <p:cNvPr id="5" name="Bild 4" descr="java32c_uebung_bank_MIT_assoziationsmitglied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5103127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251520" y="692696"/>
            <a:ext cx="8020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Aufgabe 2: </a:t>
            </a:r>
            <a:r>
              <a:rPr lang="de-DE" dirty="0"/>
              <a:t>Programmieren Sie die Klassen und testen Sie in der Startklasse ausgiebig alle Methoden, Attribute etc.</a:t>
            </a:r>
          </a:p>
        </p:txBody>
      </p:sp>
    </p:spTree>
    <p:extLst>
      <p:ext uri="{BB962C8B-B14F-4D97-AF65-F5344CB8AC3E}">
        <p14:creationId xmlns:p14="http://schemas.microsoft.com/office/powerpoint/2010/main" val="1953755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0" y="260648"/>
            <a:ext cx="9202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660066"/>
                </a:solidFill>
              </a:rPr>
              <a:t>Assoziationen – Änderungsmethoden: unidirektional</a:t>
            </a:r>
            <a:endParaRPr lang="de-DE" sz="2800" b="1" dirty="0">
              <a:solidFill>
                <a:srgbClr val="660066"/>
              </a:solidFill>
            </a:endParaRPr>
          </a:p>
        </p:txBody>
      </p:sp>
      <p:pic>
        <p:nvPicPr>
          <p:cNvPr id="1026" name="Picture 2" descr="M:\tresoritSync\informatikunterricht\unterrichtsmaterial\16java\java32c_assoziationen-unidirektio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4" y="3196042"/>
            <a:ext cx="9154647" cy="2033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611560" y="1124744"/>
            <a:ext cx="80200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Setzen Sie dieses Klassendiagramm programmiertechnisch </a:t>
            </a:r>
            <a:r>
              <a:rPr lang="de-DE" dirty="0" smtClean="0"/>
              <a:t>um.</a:t>
            </a:r>
          </a:p>
          <a:p>
            <a:r>
              <a:rPr lang="de-DE" dirty="0" smtClean="0"/>
              <a:t> (</a:t>
            </a:r>
            <a:r>
              <a:rPr lang="de-DE" dirty="0"/>
              <a:t>Natürlich hat jede Klasse zwei sinnvolle Attribute, z.B. "</a:t>
            </a:r>
            <a:r>
              <a:rPr lang="de-DE" dirty="0" err="1"/>
              <a:t>name</a:t>
            </a:r>
            <a:r>
              <a:rPr lang="de-DE" dirty="0"/>
              <a:t>" o.ä.)</a:t>
            </a:r>
          </a:p>
          <a:p>
            <a:endParaRPr lang="de-DE" dirty="0"/>
          </a:p>
          <a:p>
            <a:r>
              <a:rPr lang="de-DE" dirty="0"/>
              <a:t>Schreiben Sie außerdem in der Klasse Abteilung Methoden, um neue Angestellte hinzuzufügen oder zu löschen.</a:t>
            </a:r>
          </a:p>
        </p:txBody>
      </p:sp>
    </p:spTree>
    <p:extLst>
      <p:ext uri="{BB962C8B-B14F-4D97-AF65-F5344CB8AC3E}">
        <p14:creationId xmlns:p14="http://schemas.microsoft.com/office/powerpoint/2010/main" val="1088715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11560" y="1124744"/>
            <a:ext cx="80200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Setzen Sie dieses Klassendiagramm programmiertechnisch </a:t>
            </a:r>
            <a:r>
              <a:rPr lang="de-DE" dirty="0" smtClean="0"/>
              <a:t>um.</a:t>
            </a:r>
          </a:p>
          <a:p>
            <a:r>
              <a:rPr lang="de-DE" dirty="0" smtClean="0"/>
              <a:t> (</a:t>
            </a:r>
            <a:r>
              <a:rPr lang="de-DE" dirty="0"/>
              <a:t>Natürlich hat jede Klasse zwei sinnvolle Attribute, z.B. "</a:t>
            </a:r>
            <a:r>
              <a:rPr lang="de-DE" dirty="0" err="1"/>
              <a:t>name</a:t>
            </a:r>
            <a:r>
              <a:rPr lang="de-DE" dirty="0"/>
              <a:t>" o.ä.)</a:t>
            </a:r>
          </a:p>
          <a:p>
            <a:endParaRPr lang="de-DE" dirty="0"/>
          </a:p>
          <a:p>
            <a:r>
              <a:rPr lang="de-DE" dirty="0"/>
              <a:t>Schreiben Sie außerdem in der Klasse Abteilung Methoden, um neue Angestellte hinzuzufügen oder zu löschen</a:t>
            </a:r>
            <a:r>
              <a:rPr lang="de-DE" dirty="0" smtClean="0"/>
              <a:t>.</a:t>
            </a:r>
          </a:p>
          <a:p>
            <a:endParaRPr lang="de-DE" i="1" dirty="0"/>
          </a:p>
          <a:p>
            <a:r>
              <a:rPr lang="de-DE" i="1" dirty="0" smtClean="0"/>
              <a:t>Verwenden Sie </a:t>
            </a:r>
            <a:r>
              <a:rPr lang="de-DE" i="1" dirty="0" err="1" smtClean="0"/>
              <a:t>eclipse</a:t>
            </a:r>
            <a:r>
              <a:rPr lang="de-DE" i="1" dirty="0" smtClean="0"/>
              <a:t>!</a:t>
            </a:r>
            <a:endParaRPr lang="de-DE" i="1" dirty="0"/>
          </a:p>
        </p:txBody>
      </p:sp>
      <p:pic>
        <p:nvPicPr>
          <p:cNvPr id="2050" name="Picture 2" descr="M:\tresoritSync\informatikunterricht\unterrichtsmaterial\16java\java32c_assozationen-bidirektio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" y="3156068"/>
            <a:ext cx="8965710" cy="171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0" y="260648"/>
            <a:ext cx="9202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660066"/>
                </a:solidFill>
              </a:rPr>
              <a:t>Assoziationen – Änderungsmethoden: bidirektional</a:t>
            </a:r>
            <a:endParaRPr lang="de-DE" sz="2800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104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" y="2420888"/>
            <a:ext cx="9144000" cy="37211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941324" y="260648"/>
            <a:ext cx="7517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/>
              <a:t>Beispielsoftware: "Schulverwaltung"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907704" y="1412776"/>
            <a:ext cx="5458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Wie könnten Sie hier Vererbung sinnvoll einsetzen?</a:t>
            </a:r>
          </a:p>
        </p:txBody>
      </p:sp>
    </p:spTree>
    <p:extLst>
      <p:ext uri="{BB962C8B-B14F-4D97-AF65-F5344CB8AC3E}">
        <p14:creationId xmlns:p14="http://schemas.microsoft.com/office/powerpoint/2010/main" val="4292895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941324" y="260648"/>
            <a:ext cx="7517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/>
              <a:t>Beispielsoftware: "Schulverwaltung"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622593" y="906979"/>
            <a:ext cx="514400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>
                <a:solidFill>
                  <a:srgbClr val="FF0000"/>
                </a:solidFill>
              </a:rPr>
              <a:t>Attribut name:String in Oberklasse auslagern.</a:t>
            </a:r>
          </a:p>
          <a:p>
            <a:pPr algn="ctr"/>
            <a:r>
              <a:rPr lang="de-DE" sz="1400">
                <a:solidFill>
                  <a:srgbClr val="FF0000"/>
                </a:solidFill>
              </a:rPr>
              <a:t>(Aber: Das tun wir jetzt nicht, um möglichst einfach zu bleiben)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98" y="1556792"/>
            <a:ext cx="9144000" cy="541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41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3017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0...1 - Beziehung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58446" y="867904"/>
            <a:ext cx="871296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Überlegen Sie:</a:t>
            </a:r>
          </a:p>
          <a:p>
            <a:r>
              <a:rPr lang="de-DE" sz="2400"/>
              <a:t>Wie legen Sie im Code fest, dass jeder Lehrer eine Sekretärin hat (oder keine)?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3" y="4221088"/>
            <a:ext cx="9144000" cy="1903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30177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0...1 - Beziehung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3" y="4221088"/>
            <a:ext cx="9144000" cy="190395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58446" y="2068232"/>
            <a:ext cx="8806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6600"/>
                </a:solidFill>
              </a:rPr>
              <a:t>Lösung:</a:t>
            </a:r>
          </a:p>
          <a:p>
            <a:r>
              <a:rPr lang="de-DE" b="1" dirty="0">
                <a:solidFill>
                  <a:srgbClr val="FF6600"/>
                </a:solidFill>
              </a:rPr>
              <a:t>Ein Objekt der verbundenen Klasse als Attribut deklarieren.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043608" y="2852936"/>
            <a:ext cx="70799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Klasse Lehrer</a:t>
            </a:r>
          </a:p>
          <a:p>
            <a:r>
              <a:rPr lang="de-DE" sz="2800" b="1">
                <a:latin typeface="Courier New"/>
                <a:cs typeface="Courier New"/>
              </a:rPr>
              <a:t>private Sekretaerin sekretaerin;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58446" y="867904"/>
            <a:ext cx="871296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Überlegen Sie:</a:t>
            </a:r>
          </a:p>
          <a:p>
            <a:r>
              <a:rPr lang="de-DE" sz="2400"/>
              <a:t>Wie legen Sie im Code fest, dass jeder Lehrer eine Sekretärin hat (oder keine)?</a:t>
            </a:r>
          </a:p>
        </p:txBody>
      </p:sp>
    </p:spTree>
    <p:extLst>
      <p:ext uri="{BB962C8B-B14F-4D97-AF65-F5344CB8AC3E}">
        <p14:creationId xmlns:p14="http://schemas.microsoft.com/office/powerpoint/2010/main" val="2313736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2518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1 - Beziehung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58446" y="867904"/>
            <a:ext cx="51336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Überlegen Sie:</a:t>
            </a:r>
          </a:p>
          <a:p>
            <a:r>
              <a:rPr lang="de-DE" sz="2400"/>
              <a:t>Wie legen Sie im Code fest, dass jeder Direktor genau eine Sekretärin hat?</a:t>
            </a: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308" y="620688"/>
            <a:ext cx="2658611" cy="4968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2518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1 - Beziehung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308" y="620688"/>
            <a:ext cx="2658611" cy="4968552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58446" y="867904"/>
            <a:ext cx="51336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Überlegen Sie:</a:t>
            </a:r>
          </a:p>
          <a:p>
            <a:r>
              <a:rPr lang="de-DE" sz="2400"/>
              <a:t>Wie legen Sie im Code fest, dass jeder Direktor genau eine Sekretärin hat?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58446" y="3861048"/>
            <a:ext cx="609493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Klasse Direktor</a:t>
            </a:r>
          </a:p>
          <a:p>
            <a:r>
              <a:rPr lang="de-DE" sz="2400" b="1" dirty="0">
                <a:latin typeface="Courier New"/>
                <a:cs typeface="Courier New"/>
              </a:rPr>
              <a:t>private Sekretaerin sekretaerin;</a:t>
            </a:r>
          </a:p>
          <a:p>
            <a:endParaRPr lang="de-DE" sz="2400" b="1" dirty="0">
              <a:solidFill>
                <a:schemeClr val="tx1">
                  <a:lumMod val="50000"/>
                  <a:lumOff val="50000"/>
                </a:schemeClr>
              </a:solidFill>
              <a:latin typeface="Courier New"/>
              <a:cs typeface="Courier New"/>
            </a:endParaRPr>
          </a:p>
          <a:p>
            <a:r>
              <a:rPr lang="de-DE" sz="2400" b="1" dirty="0">
                <a:solidFill>
                  <a:srgbClr val="000000"/>
                </a:solidFill>
                <a:latin typeface="Courier New"/>
                <a:cs typeface="Courier New"/>
              </a:rPr>
              <a:t>public Direktor(Sekretaerin s)</a:t>
            </a:r>
          </a:p>
          <a:p>
            <a:r>
              <a:rPr lang="de-DE" sz="2400" b="1" dirty="0">
                <a:solidFill>
                  <a:srgbClr val="000000"/>
                </a:solidFill>
                <a:latin typeface="Courier New"/>
                <a:cs typeface="Courier New"/>
              </a:rPr>
              <a:t>{</a:t>
            </a:r>
          </a:p>
          <a:p>
            <a:r>
              <a:rPr lang="de-DE" sz="2400" b="1" dirty="0">
                <a:solidFill>
                  <a:srgbClr val="000000"/>
                </a:solidFill>
                <a:latin typeface="Courier New"/>
                <a:cs typeface="Courier New"/>
              </a:rPr>
              <a:t>	this.sekretaerin = s;</a:t>
            </a:r>
          </a:p>
          <a:p>
            <a:r>
              <a:rPr lang="de-DE" sz="2400" b="1" dirty="0">
                <a:solidFill>
                  <a:srgbClr val="000000"/>
                </a:solidFill>
                <a:latin typeface="Courier New"/>
                <a:cs typeface="Courier New"/>
              </a:rPr>
              <a:t>}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58446" y="2636912"/>
            <a:ext cx="57817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6600"/>
                </a:solidFill>
              </a:rPr>
              <a:t>Lösung:</a:t>
            </a:r>
          </a:p>
          <a:p>
            <a:r>
              <a:rPr lang="de-DE" b="1" dirty="0">
                <a:solidFill>
                  <a:srgbClr val="FF6600"/>
                </a:solidFill>
              </a:rPr>
              <a:t>Ein Objekt der verbundenen Klasse als Attribut deklarieren und dieses Attribut via parametrisiertem Konstruktor initialisieren.</a:t>
            </a:r>
          </a:p>
        </p:txBody>
      </p:sp>
    </p:spTree>
    <p:extLst>
      <p:ext uri="{BB962C8B-B14F-4D97-AF65-F5344CB8AC3E}">
        <p14:creationId xmlns:p14="http://schemas.microsoft.com/office/powerpoint/2010/main" val="3865878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24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* - Beziehung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871210"/>
            <a:ext cx="8521700" cy="19050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58446" y="2924944"/>
            <a:ext cx="859185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Überlegen Sie:</a:t>
            </a:r>
          </a:p>
          <a:p>
            <a:r>
              <a:rPr lang="de-DE" sz="2400"/>
              <a:t>Wie legen Sie im Code fest, dass jeder Sozialarbeiter keinen, einen oder mehrere Schueler betreut ("kennt")?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feld 21"/>
          <p:cNvSpPr txBox="1"/>
          <p:nvPr/>
        </p:nvSpPr>
        <p:spPr>
          <a:xfrm>
            <a:off x="457200" y="347990"/>
            <a:ext cx="245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rgbClr val="660066"/>
                </a:solidFill>
              </a:rPr>
              <a:t>* - Beziehung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871210"/>
            <a:ext cx="8521700" cy="19050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58446" y="2924944"/>
            <a:ext cx="859185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/>
              <a:t>Überlegen Sie:</a:t>
            </a:r>
          </a:p>
          <a:p>
            <a:r>
              <a:rPr lang="de-DE" sz="2400"/>
              <a:t>Wie legen Sie im Code fest, dass jeder Sozialarbeiter keinen, einen oder mehrere Schueler betreut ("kennt")?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58446" y="4122315"/>
            <a:ext cx="8806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6600"/>
                </a:solidFill>
              </a:rPr>
              <a:t>Lösung:</a:t>
            </a:r>
          </a:p>
          <a:p>
            <a:r>
              <a:rPr lang="de-DE" b="1" dirty="0">
                <a:solidFill>
                  <a:srgbClr val="FF6600"/>
                </a:solidFill>
              </a:rPr>
              <a:t>ArrayList mit Objekten der verbundenen Klasse anlegen.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0" y="4907019"/>
            <a:ext cx="901929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// Klasse Sozialarbeiter</a:t>
            </a:r>
          </a:p>
          <a:p>
            <a:r>
              <a:rPr lang="de-DE" sz="2800" b="1" dirty="0">
                <a:latin typeface="Courier New"/>
                <a:cs typeface="Courier New"/>
              </a:rPr>
              <a:t>private </a:t>
            </a:r>
            <a:r>
              <a:rPr lang="de-DE" sz="2800" b="1" dirty="0" err="1">
                <a:latin typeface="Courier New"/>
                <a:cs typeface="Courier New"/>
              </a:rPr>
              <a:t>ArrayList</a:t>
            </a:r>
            <a:r>
              <a:rPr lang="de-DE" sz="2800" b="1" dirty="0">
                <a:latin typeface="Courier New"/>
                <a:cs typeface="Courier New"/>
              </a:rPr>
              <a:t>&lt;</a:t>
            </a:r>
            <a:r>
              <a:rPr lang="de-DE" sz="2800" b="1" dirty="0" err="1">
                <a:latin typeface="Courier New"/>
                <a:cs typeface="Courier New"/>
              </a:rPr>
              <a:t>Schueler</a:t>
            </a:r>
            <a:r>
              <a:rPr lang="de-DE" sz="2800" b="1" dirty="0">
                <a:latin typeface="Courier New"/>
                <a:cs typeface="Courier New"/>
              </a:rPr>
              <a:t>&gt; </a:t>
            </a:r>
            <a:r>
              <a:rPr lang="de-DE" sz="2800" b="1" dirty="0" err="1">
                <a:latin typeface="Courier New"/>
                <a:cs typeface="Courier New"/>
              </a:rPr>
              <a:t>schuelerliste</a:t>
            </a:r>
            <a:endParaRPr lang="de-DE" sz="2800" b="1" dirty="0">
              <a:latin typeface="Courier New"/>
              <a:cs typeface="Courier New"/>
            </a:endParaRPr>
          </a:p>
          <a:p>
            <a:r>
              <a:rPr lang="de-DE" sz="2800" b="1" dirty="0">
                <a:latin typeface="Courier New"/>
                <a:cs typeface="Courier New"/>
              </a:rPr>
              <a:t>	</a:t>
            </a:r>
            <a:r>
              <a:rPr lang="de-DE" sz="2800" b="1" dirty="0">
                <a:latin typeface="Courier New"/>
                <a:cs typeface="Courier New"/>
              </a:rPr>
              <a:t>		= </a:t>
            </a:r>
            <a:r>
              <a:rPr lang="de-DE" sz="2800" b="1" dirty="0" err="1">
                <a:latin typeface="Courier New"/>
                <a:cs typeface="Courier New"/>
              </a:rPr>
              <a:t>new</a:t>
            </a:r>
            <a:r>
              <a:rPr lang="de-DE" sz="2800" b="1" dirty="0">
                <a:latin typeface="Courier New"/>
                <a:cs typeface="Courier New"/>
              </a:rPr>
              <a:t> </a:t>
            </a:r>
            <a:r>
              <a:rPr lang="de-DE" sz="2800" b="1" dirty="0" err="1">
                <a:latin typeface="Courier New"/>
                <a:cs typeface="Courier New"/>
              </a:rPr>
              <a:t>ArrayList</a:t>
            </a:r>
            <a:r>
              <a:rPr lang="de-DE" sz="2800" b="1" dirty="0">
                <a:latin typeface="Courier New"/>
                <a:cs typeface="Courier New"/>
              </a:rPr>
              <a:t>&lt;</a:t>
            </a:r>
            <a:r>
              <a:rPr lang="de-DE" sz="2800" b="1" dirty="0" err="1">
                <a:latin typeface="Courier New"/>
                <a:cs typeface="Courier New"/>
              </a:rPr>
              <a:t>Schueler</a:t>
            </a:r>
            <a:r>
              <a:rPr lang="de-DE" sz="2800" b="1" dirty="0">
                <a:latin typeface="Courier New"/>
                <a:cs typeface="Courier New"/>
              </a:rPr>
              <a:t>&gt;();</a:t>
            </a:r>
            <a:endParaRPr lang="de-DE" sz="2800" b="1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451677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713</Words>
  <Application>Microsoft Macintosh PowerPoint</Application>
  <PresentationFormat>Bildschirmpräsentation (4:3)</PresentationFormat>
  <Paragraphs>93</Paragraphs>
  <Slides>19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0" baseType="lpstr">
      <vt:lpstr>Office-Design</vt:lpstr>
      <vt:lpstr>Java: Implementierung von Assoziationen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347</cp:revision>
  <cp:lastPrinted>2016-10-03T19:59:49Z</cp:lastPrinted>
  <dcterms:created xsi:type="dcterms:W3CDTF">2013-03-18T20:05:44Z</dcterms:created>
  <dcterms:modified xsi:type="dcterms:W3CDTF">2016-10-05T06:55:23Z</dcterms:modified>
</cp:coreProperties>
</file>